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8" r:id="rId2"/>
    <p:sldId id="371" r:id="rId3"/>
    <p:sldId id="372" r:id="rId4"/>
    <p:sldId id="397" r:id="rId5"/>
    <p:sldId id="374" r:id="rId6"/>
    <p:sldId id="257" r:id="rId7"/>
    <p:sldId id="362" r:id="rId8"/>
    <p:sldId id="354" r:id="rId9"/>
    <p:sldId id="353" r:id="rId10"/>
    <p:sldId id="365" r:id="rId11"/>
    <p:sldId id="368" r:id="rId12"/>
    <p:sldId id="369" r:id="rId13"/>
    <p:sldId id="370" r:id="rId14"/>
    <p:sldId id="366" r:id="rId15"/>
    <p:sldId id="356" r:id="rId16"/>
    <p:sldId id="358" r:id="rId17"/>
    <p:sldId id="357" r:id="rId18"/>
    <p:sldId id="359" r:id="rId19"/>
    <p:sldId id="339" r:id="rId20"/>
    <p:sldId id="360" r:id="rId21"/>
    <p:sldId id="361" r:id="rId22"/>
    <p:sldId id="363" r:id="rId23"/>
    <p:sldId id="373" r:id="rId24"/>
    <p:sldId id="375" r:id="rId25"/>
    <p:sldId id="376" r:id="rId26"/>
    <p:sldId id="377" r:id="rId27"/>
    <p:sldId id="380" r:id="rId28"/>
    <p:sldId id="383" r:id="rId29"/>
    <p:sldId id="384" r:id="rId30"/>
    <p:sldId id="378" r:id="rId31"/>
    <p:sldId id="379" r:id="rId32"/>
    <p:sldId id="382" r:id="rId33"/>
    <p:sldId id="386" r:id="rId34"/>
    <p:sldId id="381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59"/>
  </p:normalViewPr>
  <p:slideViewPr>
    <p:cSldViewPr>
      <p:cViewPr varScale="1">
        <p:scale>
          <a:sx n="81" d="100"/>
          <a:sy n="81" d="100"/>
        </p:scale>
        <p:origin x="18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3F95-B8F0-4166-AC74-E8F270565CB1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6671-17B3-4FE6-ACD7-DFFD05C26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7C6B-4B7C-4DC2-9CD1-FBFA8637AC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7C6B-4B7C-4DC2-9CD1-FBFA8637AC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02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bulan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69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25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4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27B9B3-6370-4C65-8CA1-33519FD33EF1}" type="slidenum">
              <a:t>28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1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3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6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2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6671-17B3-4FE6-ACD7-DFFD05C263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2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B883-65AF-4CDB-B1FC-D5B9453119ED}" type="datetimeFigureOut">
              <a:rPr lang="en-US" smtClean="0"/>
              <a:pPr/>
              <a:t>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2C79-1EB0-48AF-A574-3A475BE3E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3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png"/><Relationship Id="rId10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PENGOLAHAN SINYAL DIGITAL</a:t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(PSD)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Overview Digital Signal Processing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Analog-Digital Converter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PSD </a:t>
            </a:r>
            <a:r>
              <a:rPr lang="en-US" dirty="0"/>
              <a:t>- Aliasing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571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200" dirty="0" err="1" smtClean="0"/>
              <a:t>Hampir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sinyal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alam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analog,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sampling</a:t>
            </a:r>
          </a:p>
          <a:p>
            <a:pPr marL="457200" indent="-457200"/>
            <a:r>
              <a:rPr lang="en-US" sz="2200" dirty="0" smtClean="0"/>
              <a:t>			</a:t>
            </a:r>
            <a:r>
              <a:rPr lang="en-US" sz="2200" dirty="0" err="1" smtClean="0"/>
              <a:t>kehilangan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200" dirty="0" err="1" smtClean="0"/>
              <a:t>Sinyal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dicuplik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interval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,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mana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sinyal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tercuplik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		aliasing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3434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membedakan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sinyal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rendah</a:t>
            </a:r>
            <a:endParaRPr lang="en-US" sz="2200" dirty="0" smtClean="0"/>
          </a:p>
          <a:p>
            <a:r>
              <a:rPr lang="en-US" sz="2200" dirty="0" err="1" smtClean="0"/>
              <a:t>Teori</a:t>
            </a:r>
            <a:r>
              <a:rPr lang="en-US" sz="2200" dirty="0" smtClean="0"/>
              <a:t> sampling: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menghindari</a:t>
            </a:r>
            <a:r>
              <a:rPr lang="en-US" sz="2200" dirty="0" smtClean="0"/>
              <a:t> aliasing, sampling rate minimal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kali </a:t>
            </a:r>
            <a:r>
              <a:rPr lang="en-US" sz="2200" dirty="0" err="1" smtClean="0"/>
              <a:t>maksimum</a:t>
            </a:r>
            <a:r>
              <a:rPr lang="en-US" sz="2200" dirty="0" smtClean="0"/>
              <a:t>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(bandwidth)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sinyal</a:t>
            </a:r>
            <a:endParaRPr lang="en-US" sz="2200" dirty="0"/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2895600" cy="28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1676400" y="22098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76400" y="4035288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PSD – </a:t>
            </a:r>
            <a:r>
              <a:rPr lang="en-US" dirty="0" err="1" smtClean="0"/>
              <a:t>Antialias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Teori</a:t>
            </a:r>
            <a:r>
              <a:rPr lang="en-US" sz="2400" dirty="0" smtClean="0"/>
              <a:t> sampling: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,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direkonstruksi</a:t>
            </a:r>
            <a:r>
              <a:rPr lang="en-US" sz="2400" dirty="0" smtClean="0"/>
              <a:t>,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disampling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terlihat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aslinya</a:t>
            </a:r>
            <a:r>
              <a:rPr lang="en-US" sz="2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antialias</a:t>
            </a:r>
            <a:r>
              <a:rPr lang="en-US" sz="2400" dirty="0" smtClean="0"/>
              <a:t> filter (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menyaring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dicuplik</a:t>
            </a:r>
            <a:r>
              <a:rPr lang="en-US" sz="2400" dirty="0" smtClean="0"/>
              <a:t>) –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1143000" y="3568148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3175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Rekonstuksi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benar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sampel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lurus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475" y="2209800"/>
            <a:ext cx="2524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Kekurangan</a:t>
            </a:r>
            <a:r>
              <a:rPr lang="en-US" dirty="0" smtClean="0"/>
              <a:t> PSD – </a:t>
            </a:r>
            <a:br>
              <a:rPr lang="en-US" dirty="0" smtClean="0"/>
            </a:br>
            <a:r>
              <a:rPr lang="en-US" dirty="0" smtClean="0"/>
              <a:t>Frequency Resolution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6687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 smtClean="0"/>
              <a:t>Kita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sample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terbatas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perubahan-perubahan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disampling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1524000" y="2514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33940" y="3927253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355" y="2667000"/>
            <a:ext cx="314844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57200" y="162800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analog,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sampling</a:t>
            </a:r>
          </a:p>
          <a:p>
            <a:pPr marL="457200" indent="-457200"/>
            <a:r>
              <a:rPr lang="en-US" sz="2400" dirty="0" smtClean="0"/>
              <a:t>			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</a:t>
            </a:r>
            <a:r>
              <a:rPr lang="en-US" sz="2400" b="1" dirty="0" smtClean="0"/>
              <a:t>limited frequency resolution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Kekurangan</a:t>
            </a:r>
            <a:r>
              <a:rPr lang="en-US" dirty="0" smtClean="0"/>
              <a:t> PSD – Error </a:t>
            </a:r>
            <a:r>
              <a:rPr lang="en-US" dirty="0" err="1" smtClean="0"/>
              <a:t>Kuantisasi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266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dirty="0" err="1" smtClean="0"/>
              <a:t>Keterbatasan</a:t>
            </a:r>
            <a:r>
              <a:rPr lang="en-US" sz="2400" dirty="0" smtClean="0"/>
              <a:t> (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bit yang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) </a:t>
            </a:r>
            <a:r>
              <a:rPr lang="en-US" sz="2400" dirty="0" err="1" smtClean="0"/>
              <a:t>ketepatan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matematikanya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373380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		</a:t>
            </a:r>
            <a:r>
              <a:rPr lang="en-US" sz="2400" b="1" dirty="0" err="1" smtClean="0"/>
              <a:t>quantisation</a:t>
            </a:r>
            <a:r>
              <a:rPr lang="en-US" sz="2400" b="1" dirty="0" smtClean="0"/>
              <a:t> error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Akibatnya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analog yang </a:t>
            </a:r>
            <a:r>
              <a:rPr lang="en-US" sz="2400" dirty="0" err="1" smtClean="0"/>
              <a:t>mulus</a:t>
            </a:r>
            <a:r>
              <a:rPr lang="en-US" sz="2400" dirty="0" smtClean="0"/>
              <a:t>, </a:t>
            </a:r>
            <a:r>
              <a:rPr lang="en-US" sz="2400" dirty="0" err="1" smtClean="0"/>
              <a:t>direpresentasikan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“stepped”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1524000" y="38862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4038600"/>
            <a:ext cx="3219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1524000" y="2514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62800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analog,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sampling</a:t>
            </a:r>
          </a:p>
          <a:p>
            <a:pPr marL="457200" indent="-457200"/>
            <a:r>
              <a:rPr lang="en-US" sz="2400" dirty="0" smtClean="0"/>
              <a:t>			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Keunggulan</a:t>
            </a:r>
            <a:r>
              <a:rPr lang="en-US" dirty="0" smtClean="0"/>
              <a:t> PSD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digital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program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/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media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/>
              <a:t>(</a:t>
            </a:r>
            <a:r>
              <a:rPr lang="en-US" sz="2600" dirty="0" err="1" smtClean="0"/>
              <a:t>Proses</a:t>
            </a:r>
            <a:r>
              <a:rPr lang="en-US" sz="2600" dirty="0" smtClean="0"/>
              <a:t> yang </a:t>
            </a:r>
            <a:r>
              <a:rPr lang="en-US" sz="2600" dirty="0" err="1" smtClean="0"/>
              <a:t>sama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analog </a:t>
            </a:r>
            <a:r>
              <a:rPr lang="en-US" sz="2600" dirty="0" err="1" smtClean="0"/>
              <a:t>membutuhkan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desain</a:t>
            </a:r>
            <a:r>
              <a:rPr lang="en-US" sz="2600" dirty="0" smtClean="0"/>
              <a:t> </a:t>
            </a:r>
            <a:r>
              <a:rPr lang="en-US" sz="2600" dirty="0" err="1" smtClean="0"/>
              <a:t>ulang</a:t>
            </a:r>
            <a:r>
              <a:rPr lang="en-US" sz="2600" dirty="0"/>
              <a:t> </a:t>
            </a:r>
            <a:r>
              <a:rPr lang="en-US" sz="2600" dirty="0" smtClean="0"/>
              <a:t>hardware, testing,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verifikasi</a:t>
            </a:r>
            <a:r>
              <a:rPr lang="en-US" sz="2600" dirty="0" smtClean="0"/>
              <a:t>)</a:t>
            </a:r>
          </a:p>
          <a:p>
            <a:r>
              <a:rPr lang="en-US" dirty="0" smtClean="0"/>
              <a:t>PSD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/>
              <a:t>(</a:t>
            </a:r>
            <a:r>
              <a:rPr lang="en-US" sz="2600" dirty="0" err="1" smtClean="0"/>
              <a:t>Sistem</a:t>
            </a:r>
            <a:r>
              <a:rPr lang="en-US" sz="2600" dirty="0" smtClean="0"/>
              <a:t> analog </a:t>
            </a:r>
            <a:r>
              <a:rPr lang="en-US" sz="2600" dirty="0" err="1" smtClean="0"/>
              <a:t>bergantung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toleransi</a:t>
            </a:r>
            <a:r>
              <a:rPr lang="en-US" sz="2600" dirty="0" smtClean="0"/>
              <a:t> </a:t>
            </a:r>
            <a:r>
              <a:rPr lang="en-US" sz="2600" dirty="0" err="1" smtClean="0"/>
              <a:t>komponen</a:t>
            </a:r>
            <a:r>
              <a:rPr lang="en-US" sz="2600" dirty="0" smtClean="0"/>
              <a:t> yang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ketat</a:t>
            </a:r>
            <a:r>
              <a:rPr lang="en-US" sz="2600" dirty="0" smtClean="0"/>
              <a:t>, </a:t>
            </a:r>
            <a:r>
              <a:rPr lang="en-US" sz="2600" dirty="0" err="1" smtClean="0"/>
              <a:t>responnya</a:t>
            </a:r>
            <a:r>
              <a:rPr lang="en-US" sz="2600" dirty="0" smtClean="0"/>
              <a:t> </a:t>
            </a:r>
            <a:r>
              <a:rPr lang="en-US" sz="2600" dirty="0" err="1" smtClean="0"/>
              <a:t>sangat</a:t>
            </a:r>
            <a:r>
              <a:rPr lang="en-US" sz="2600" dirty="0" smtClean="0"/>
              <a:t> </a:t>
            </a:r>
            <a:r>
              <a:rPr lang="en-US" sz="2600" dirty="0" err="1" smtClean="0"/>
              <a:t>bergantung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</a:t>
            </a:r>
            <a:r>
              <a:rPr lang="en-US" sz="2600" dirty="0" err="1" smtClean="0"/>
              <a:t>temperatur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parameter </a:t>
            </a:r>
            <a:r>
              <a:rPr lang="en-US" sz="2600" dirty="0" err="1" smtClean="0"/>
              <a:t>eksternal</a:t>
            </a:r>
            <a:r>
              <a:rPr lang="en-US" sz="2600" dirty="0" smtClean="0"/>
              <a:t> </a:t>
            </a:r>
            <a:r>
              <a:rPr lang="en-US" sz="2600" dirty="0" err="1" smtClean="0"/>
              <a:t>lainnya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3400" dirty="0" err="1" smtClean="0"/>
              <a:t>Dapat</a:t>
            </a:r>
            <a:r>
              <a:rPr lang="en-US" sz="3400" dirty="0" smtClean="0"/>
              <a:t> </a:t>
            </a:r>
            <a:r>
              <a:rPr lang="en-US" sz="3400" dirty="0" err="1" smtClean="0"/>
              <a:t>mengolah</a:t>
            </a:r>
            <a:r>
              <a:rPr lang="en-US" sz="3400" dirty="0" smtClean="0"/>
              <a:t> </a:t>
            </a:r>
            <a:r>
              <a:rPr lang="en-US" sz="3400" dirty="0" err="1" smtClean="0"/>
              <a:t>sinyal</a:t>
            </a:r>
            <a:r>
              <a:rPr lang="en-US" sz="3400" dirty="0" smtClean="0"/>
              <a:t> </a:t>
            </a:r>
            <a:r>
              <a:rPr lang="en-US" sz="3400" dirty="0" err="1" smtClean="0"/>
              <a:t>berfrekuensi</a:t>
            </a:r>
            <a:r>
              <a:rPr lang="en-US" sz="3400" dirty="0" smtClean="0"/>
              <a:t> </a:t>
            </a:r>
            <a:r>
              <a:rPr lang="en-US" sz="3400" dirty="0" err="1" smtClean="0"/>
              <a:t>sangat</a:t>
            </a:r>
            <a:r>
              <a:rPr lang="en-US" sz="3400" dirty="0" smtClean="0"/>
              <a:t> </a:t>
            </a:r>
            <a:r>
              <a:rPr lang="en-US" sz="3400" dirty="0" err="1" smtClean="0"/>
              <a:t>rendah</a:t>
            </a:r>
            <a:r>
              <a:rPr lang="en-US" sz="3400" dirty="0" smtClean="0"/>
              <a:t>, </a:t>
            </a:r>
            <a:r>
              <a:rPr lang="en-US" sz="3400" dirty="0" err="1" smtClean="0"/>
              <a:t>seperti</a:t>
            </a:r>
            <a:r>
              <a:rPr lang="en-US" sz="3400" dirty="0" smtClean="0"/>
              <a:t> </a:t>
            </a:r>
            <a:r>
              <a:rPr lang="en-US" sz="3400" dirty="0" err="1" smtClean="0"/>
              <a:t>sinyal</a:t>
            </a:r>
            <a:r>
              <a:rPr lang="en-US" sz="3400" dirty="0" smtClean="0"/>
              <a:t> </a:t>
            </a:r>
            <a:r>
              <a:rPr lang="en-US" sz="3400" dirty="0" err="1" smtClean="0"/>
              <a:t>gempa</a:t>
            </a:r>
            <a:r>
              <a:rPr lang="en-US" sz="3400" dirty="0" smtClean="0"/>
              <a:t> (seismic)</a:t>
            </a:r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smtClean="0"/>
              <a:t>(</a:t>
            </a:r>
            <a:r>
              <a:rPr lang="en-US" sz="2600" dirty="0" err="1" smtClean="0"/>
              <a:t>Proses</a:t>
            </a:r>
            <a:r>
              <a:rPr lang="en-US" sz="2600" dirty="0" smtClean="0"/>
              <a:t> yang </a:t>
            </a:r>
            <a:r>
              <a:rPr lang="en-US" sz="2600" dirty="0" err="1" smtClean="0"/>
              <a:t>sama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analog </a:t>
            </a:r>
            <a:r>
              <a:rPr lang="en-US" sz="2600" dirty="0" err="1" smtClean="0"/>
              <a:t>memerlukan</a:t>
            </a:r>
            <a:r>
              <a:rPr lang="en-US" sz="2600" dirty="0" smtClean="0"/>
              <a:t> </a:t>
            </a:r>
            <a:r>
              <a:rPr lang="en-US" sz="2600" dirty="0" err="1" smtClean="0"/>
              <a:t>induktor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kapasitor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ukuran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besar</a:t>
            </a:r>
            <a:r>
              <a:rPr lang="en-US" sz="2600" dirty="0" smtClean="0"/>
              <a:t>)</a:t>
            </a:r>
          </a:p>
          <a:p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hasil</a:t>
            </a:r>
            <a:r>
              <a:rPr lang="en-US" sz="3100" dirty="0" smtClean="0"/>
              <a:t> yang </a:t>
            </a:r>
            <a:r>
              <a:rPr lang="en-US" sz="3100" dirty="0" err="1" smtClean="0"/>
              <a:t>lebih</a:t>
            </a:r>
            <a:r>
              <a:rPr lang="en-US" sz="3100" dirty="0" smtClean="0"/>
              <a:t> </a:t>
            </a:r>
            <a:r>
              <a:rPr lang="en-US" sz="3100" dirty="0" err="1" smtClean="0"/>
              <a:t>baik</a:t>
            </a:r>
            <a:r>
              <a:rPr lang="en-US" sz="3100" dirty="0" smtClean="0"/>
              <a:t>, </a:t>
            </a:r>
            <a:r>
              <a:rPr lang="en-US" sz="3100" dirty="0" err="1" smtClean="0"/>
              <a:t>dapat</a:t>
            </a:r>
            <a:r>
              <a:rPr lang="en-US" sz="3100" dirty="0" smtClean="0"/>
              <a:t> </a:t>
            </a:r>
            <a:r>
              <a:rPr lang="en-US" sz="3100" dirty="0" err="1" smtClean="0"/>
              <a:t>diterapkan</a:t>
            </a:r>
            <a:r>
              <a:rPr lang="en-US" sz="3100" dirty="0" smtClean="0"/>
              <a:t> </a:t>
            </a:r>
            <a:r>
              <a:rPr lang="en-US" sz="3100" dirty="0" err="1" smtClean="0"/>
              <a:t>algoritma</a:t>
            </a:r>
            <a:r>
              <a:rPr lang="en-US" sz="3100" dirty="0" smtClean="0"/>
              <a:t> </a:t>
            </a:r>
            <a:r>
              <a:rPr lang="en-US" sz="3100" dirty="0" err="1" smtClean="0"/>
              <a:t>pengolahan</a:t>
            </a:r>
            <a:r>
              <a:rPr lang="en-US" sz="3100" dirty="0" smtClean="0"/>
              <a:t> </a:t>
            </a:r>
            <a:r>
              <a:rPr lang="en-US" sz="3100" dirty="0" err="1" smtClean="0"/>
              <a:t>sinyal</a:t>
            </a:r>
            <a:r>
              <a:rPr lang="en-US" sz="3100" dirty="0" smtClean="0"/>
              <a:t> yang </a:t>
            </a:r>
            <a:r>
              <a:rPr lang="en-US" sz="3100" dirty="0" err="1" smtClean="0"/>
              <a:t>lebih</a:t>
            </a:r>
            <a:r>
              <a:rPr lang="en-US" sz="3100" dirty="0" smtClean="0"/>
              <a:t> </a:t>
            </a:r>
            <a:r>
              <a:rPr lang="en-US" sz="3100" dirty="0" err="1" smtClean="0"/>
              <a:t>canggih</a:t>
            </a:r>
            <a:endParaRPr lang="en-US" sz="3100" dirty="0"/>
          </a:p>
          <a:p>
            <a:pPr>
              <a:buNone/>
            </a:pPr>
            <a:r>
              <a:rPr lang="en-US" sz="2600" dirty="0" smtClean="0"/>
              <a:t>	(</a:t>
            </a:r>
            <a:r>
              <a:rPr lang="en-US" sz="2600" dirty="0" err="1" smtClean="0"/>
              <a:t>Sulit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menerapkan</a:t>
            </a:r>
            <a:r>
              <a:rPr lang="en-US" sz="2600" dirty="0" smtClean="0"/>
              <a:t> </a:t>
            </a:r>
            <a:r>
              <a:rPr lang="en-US" sz="2600" dirty="0" err="1" smtClean="0"/>
              <a:t>operasi</a:t>
            </a:r>
            <a:r>
              <a:rPr lang="en-US" sz="2600" dirty="0" smtClean="0"/>
              <a:t> </a:t>
            </a:r>
            <a:r>
              <a:rPr lang="en-US" sz="2600" dirty="0" err="1" smtClean="0"/>
              <a:t>matematika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sinyal</a:t>
            </a:r>
            <a:r>
              <a:rPr lang="en-US" sz="2600" dirty="0" smtClean="0"/>
              <a:t> analog)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PSD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26704"/>
            <a:ext cx="8229600" cy="42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1. </a:t>
            </a:r>
            <a:r>
              <a:rPr lang="en-US" dirty="0" smtClean="0"/>
              <a:t>Audio Processing</a:t>
            </a:r>
            <a:endParaRPr lang="en-US" dirty="0"/>
          </a:p>
        </p:txBody>
      </p:sp>
      <p:graphicFrame>
        <p:nvGraphicFramePr>
          <p:cNvPr id="171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81000" y="1714500"/>
          <a:ext cx="11080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77" name="Image" r:id="rId4" imgW="1232181" imgH="864102" progId="">
                  <p:embed/>
                </p:oleObj>
              </mc:Choice>
              <mc:Fallback>
                <p:oleObj name="Image" r:id="rId4" imgW="1232181" imgH="864102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14500"/>
                        <a:ext cx="11080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16"/>
          <p:cNvGraphicFramePr>
            <a:graphicFrameLocks noChangeAspect="1"/>
          </p:cNvGraphicFramePr>
          <p:nvPr/>
        </p:nvGraphicFramePr>
        <p:xfrm>
          <a:off x="381000" y="4389438"/>
          <a:ext cx="11080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78" name="Image" r:id="rId6" imgW="1232181" imgH="927311" progId="">
                  <p:embed/>
                </p:oleObj>
              </mc:Choice>
              <mc:Fallback>
                <p:oleObj name="Image" r:id="rId6" imgW="1232181" imgH="927311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89438"/>
                        <a:ext cx="11080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8"/>
          <p:cNvGraphicFramePr>
            <a:graphicFrameLocks noChangeAspect="1"/>
          </p:cNvGraphicFramePr>
          <p:nvPr/>
        </p:nvGraphicFramePr>
        <p:xfrm>
          <a:off x="381000" y="2811463"/>
          <a:ext cx="11430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79" name="Image" r:id="rId8" imgW="1270289" imgH="1042005" progId="">
                  <p:embed/>
                </p:oleObj>
              </mc:Choice>
              <mc:Fallback>
                <p:oleObj name="Image" r:id="rId8" imgW="1270289" imgH="1042005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1463"/>
                        <a:ext cx="11430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1"/>
          <p:cNvGraphicFramePr>
            <a:graphicFrameLocks noChangeAspect="1"/>
          </p:cNvGraphicFramePr>
          <p:nvPr/>
        </p:nvGraphicFramePr>
        <p:xfrm>
          <a:off x="1752600" y="2879725"/>
          <a:ext cx="11430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80" name="Image" r:id="rId10" imgW="1270289" imgH="940346" progId="">
                  <p:embed/>
                </p:oleObj>
              </mc:Choice>
              <mc:Fallback>
                <p:oleObj name="Image" r:id="rId10" imgW="1270289" imgH="940346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79725"/>
                        <a:ext cx="11430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Line 24"/>
          <p:cNvSpPr>
            <a:spLocks noChangeAspect="1" noChangeShapeType="1"/>
          </p:cNvSpPr>
          <p:nvPr/>
        </p:nvSpPr>
        <p:spPr bwMode="auto">
          <a:xfrm flipV="1">
            <a:off x="1546225" y="3633788"/>
            <a:ext cx="617538" cy="130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25"/>
          <p:cNvSpPr>
            <a:spLocks noChangeAspect="1" noChangeShapeType="1"/>
          </p:cNvSpPr>
          <p:nvPr/>
        </p:nvSpPr>
        <p:spPr bwMode="auto">
          <a:xfrm>
            <a:off x="1546225" y="322262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26"/>
          <p:cNvSpPr>
            <a:spLocks noChangeAspect="1" noChangeShapeType="1"/>
          </p:cNvSpPr>
          <p:nvPr/>
        </p:nvSpPr>
        <p:spPr bwMode="auto">
          <a:xfrm>
            <a:off x="1341438" y="219392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Text Box 27"/>
          <p:cNvSpPr txBox="1">
            <a:spLocks noChangeAspect="1" noChangeArrowheads="1"/>
          </p:cNvSpPr>
          <p:nvPr/>
        </p:nvSpPr>
        <p:spPr bwMode="auto">
          <a:xfrm>
            <a:off x="1905000" y="2209800"/>
            <a:ext cx="973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Stereo </a:t>
            </a:r>
          </a:p>
          <a:p>
            <a:pPr algn="ctr"/>
            <a:r>
              <a:rPr lang="en-US" sz="1600" dirty="0"/>
              <a:t>Amplifier</a:t>
            </a:r>
          </a:p>
        </p:txBody>
      </p:sp>
      <p:sp>
        <p:nvSpPr>
          <p:cNvPr id="179" name="Text Box 28"/>
          <p:cNvSpPr txBox="1">
            <a:spLocks noChangeAspect="1" noChangeArrowheads="1"/>
          </p:cNvSpPr>
          <p:nvPr/>
        </p:nvSpPr>
        <p:spPr bwMode="auto">
          <a:xfrm>
            <a:off x="206375" y="2376488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Record Player</a:t>
            </a:r>
          </a:p>
        </p:txBody>
      </p:sp>
      <p:sp>
        <p:nvSpPr>
          <p:cNvPr id="180" name="Text Box 29"/>
          <p:cNvSpPr txBox="1">
            <a:spLocks noChangeAspect="1" noChangeArrowheads="1"/>
          </p:cNvSpPr>
          <p:nvPr/>
        </p:nvSpPr>
        <p:spPr bwMode="auto">
          <a:xfrm>
            <a:off x="381000" y="3792538"/>
            <a:ext cx="1165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Tape Deck</a:t>
            </a:r>
          </a:p>
        </p:txBody>
      </p:sp>
      <p:sp>
        <p:nvSpPr>
          <p:cNvPr id="181" name="Text Box 30"/>
          <p:cNvSpPr txBox="1">
            <a:spLocks noChangeAspect="1" noChangeArrowheads="1"/>
          </p:cNvSpPr>
          <p:nvPr/>
        </p:nvSpPr>
        <p:spPr bwMode="auto">
          <a:xfrm>
            <a:off x="601663" y="5272088"/>
            <a:ext cx="7127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Radio</a:t>
            </a:r>
          </a:p>
        </p:txBody>
      </p:sp>
      <p:sp>
        <p:nvSpPr>
          <p:cNvPr id="182" name="Text Box 33"/>
          <p:cNvSpPr txBox="1">
            <a:spLocks noChangeAspect="1" noChangeArrowheads="1"/>
          </p:cNvSpPr>
          <p:nvPr/>
        </p:nvSpPr>
        <p:spPr bwMode="auto">
          <a:xfrm>
            <a:off x="2986088" y="2879725"/>
            <a:ext cx="754062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Sound </a:t>
            </a:r>
          </a:p>
          <a:p>
            <a:pPr algn="ctr"/>
            <a:r>
              <a:rPr lang="en-US" sz="1400"/>
              <a:t>Card</a:t>
            </a:r>
          </a:p>
          <a:p>
            <a:pPr algn="ctr"/>
            <a:r>
              <a:rPr lang="en-US" sz="1400"/>
              <a:t>A/D</a:t>
            </a:r>
          </a:p>
        </p:txBody>
      </p:sp>
      <p:sp>
        <p:nvSpPr>
          <p:cNvPr id="183" name="Rectangle 35"/>
          <p:cNvSpPr>
            <a:spLocks noChangeAspect="1" noChangeArrowheads="1"/>
          </p:cNvSpPr>
          <p:nvPr/>
        </p:nvSpPr>
        <p:spPr bwMode="auto">
          <a:xfrm>
            <a:off x="3946525" y="2400300"/>
            <a:ext cx="1712913" cy="178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" name="Group 42"/>
          <p:cNvGrpSpPr>
            <a:grpSpLocks noChangeAspect="1"/>
          </p:cNvGrpSpPr>
          <p:nvPr/>
        </p:nvGrpSpPr>
        <p:grpSpPr bwMode="auto">
          <a:xfrm>
            <a:off x="3946525" y="2468563"/>
            <a:ext cx="1712913" cy="784225"/>
            <a:chOff x="2928" y="1790"/>
            <a:chExt cx="1536" cy="549"/>
          </a:xfrm>
        </p:grpSpPr>
        <p:sp>
          <p:nvSpPr>
            <p:cNvPr id="185" name="Line 36"/>
            <p:cNvSpPr>
              <a:spLocks noChangeAspect="1" noChangeShapeType="1"/>
            </p:cNvSpPr>
            <p:nvPr/>
          </p:nvSpPr>
          <p:spPr bwMode="auto">
            <a:xfrm>
              <a:off x="2928" y="20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39"/>
            <p:cNvSpPr>
              <a:spLocks noChangeAspect="1"/>
            </p:cNvSpPr>
            <p:nvPr/>
          </p:nvSpPr>
          <p:spPr bwMode="auto">
            <a:xfrm>
              <a:off x="2935" y="1790"/>
              <a:ext cx="1518" cy="54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55" y="340"/>
                </a:cxn>
                <a:cxn ang="0">
                  <a:pos x="73" y="93"/>
                </a:cxn>
                <a:cxn ang="0">
                  <a:pos x="128" y="267"/>
                </a:cxn>
                <a:cxn ang="0">
                  <a:pos x="119" y="176"/>
                </a:cxn>
                <a:cxn ang="0">
                  <a:pos x="128" y="395"/>
                </a:cxn>
                <a:cxn ang="0">
                  <a:pos x="174" y="258"/>
                </a:cxn>
                <a:cxn ang="0">
                  <a:pos x="201" y="413"/>
                </a:cxn>
                <a:cxn ang="0">
                  <a:pos x="219" y="221"/>
                </a:cxn>
                <a:cxn ang="0">
                  <a:pos x="265" y="75"/>
                </a:cxn>
                <a:cxn ang="0">
                  <a:pos x="265" y="240"/>
                </a:cxn>
                <a:cxn ang="0">
                  <a:pos x="411" y="231"/>
                </a:cxn>
                <a:cxn ang="0">
                  <a:pos x="512" y="139"/>
                </a:cxn>
                <a:cxn ang="0">
                  <a:pos x="512" y="157"/>
                </a:cxn>
                <a:cxn ang="0">
                  <a:pos x="530" y="331"/>
                </a:cxn>
                <a:cxn ang="0">
                  <a:pos x="558" y="185"/>
                </a:cxn>
                <a:cxn ang="0">
                  <a:pos x="567" y="231"/>
                </a:cxn>
                <a:cxn ang="0">
                  <a:pos x="594" y="148"/>
                </a:cxn>
                <a:cxn ang="0">
                  <a:pos x="640" y="349"/>
                </a:cxn>
                <a:cxn ang="0">
                  <a:pos x="686" y="331"/>
                </a:cxn>
                <a:cxn ang="0">
                  <a:pos x="695" y="57"/>
                </a:cxn>
                <a:cxn ang="0">
                  <a:pos x="722" y="285"/>
                </a:cxn>
                <a:cxn ang="0">
                  <a:pos x="740" y="304"/>
                </a:cxn>
                <a:cxn ang="0">
                  <a:pos x="786" y="157"/>
                </a:cxn>
                <a:cxn ang="0">
                  <a:pos x="841" y="240"/>
                </a:cxn>
                <a:cxn ang="0">
                  <a:pos x="868" y="304"/>
                </a:cxn>
                <a:cxn ang="0">
                  <a:pos x="850" y="423"/>
                </a:cxn>
                <a:cxn ang="0">
                  <a:pos x="914" y="258"/>
                </a:cxn>
                <a:cxn ang="0">
                  <a:pos x="951" y="276"/>
                </a:cxn>
                <a:cxn ang="0">
                  <a:pos x="969" y="249"/>
                </a:cxn>
                <a:cxn ang="0">
                  <a:pos x="1024" y="194"/>
                </a:cxn>
                <a:cxn ang="0">
                  <a:pos x="1079" y="231"/>
                </a:cxn>
                <a:cxn ang="0">
                  <a:pos x="1134" y="39"/>
                </a:cxn>
                <a:cxn ang="0">
                  <a:pos x="1170" y="112"/>
                </a:cxn>
                <a:cxn ang="0">
                  <a:pos x="1188" y="240"/>
                </a:cxn>
                <a:cxn ang="0">
                  <a:pos x="1152" y="84"/>
                </a:cxn>
                <a:cxn ang="0">
                  <a:pos x="1170" y="157"/>
                </a:cxn>
                <a:cxn ang="0">
                  <a:pos x="1198" y="66"/>
                </a:cxn>
                <a:cxn ang="0">
                  <a:pos x="1225" y="130"/>
                </a:cxn>
                <a:cxn ang="0">
                  <a:pos x="1289" y="331"/>
                </a:cxn>
                <a:cxn ang="0">
                  <a:pos x="1243" y="368"/>
                </a:cxn>
                <a:cxn ang="0">
                  <a:pos x="1207" y="66"/>
                </a:cxn>
                <a:cxn ang="0">
                  <a:pos x="1262" y="322"/>
                </a:cxn>
                <a:cxn ang="0">
                  <a:pos x="1298" y="304"/>
                </a:cxn>
                <a:cxn ang="0">
                  <a:pos x="1289" y="212"/>
                </a:cxn>
                <a:cxn ang="0">
                  <a:pos x="1298" y="258"/>
                </a:cxn>
                <a:cxn ang="0">
                  <a:pos x="1307" y="167"/>
                </a:cxn>
                <a:cxn ang="0">
                  <a:pos x="1344" y="121"/>
                </a:cxn>
                <a:cxn ang="0">
                  <a:pos x="1408" y="359"/>
                </a:cxn>
                <a:cxn ang="0">
                  <a:pos x="1472" y="276"/>
                </a:cxn>
              </a:cxnLst>
              <a:rect l="0" t="0" r="r" b="b"/>
              <a:pathLst>
                <a:path w="1518" h="549">
                  <a:moveTo>
                    <a:pt x="0" y="231"/>
                  </a:moveTo>
                  <a:cubicBezTo>
                    <a:pt x="12" y="159"/>
                    <a:pt x="33" y="90"/>
                    <a:pt x="55" y="20"/>
                  </a:cubicBezTo>
                  <a:cubicBezTo>
                    <a:pt x="84" y="51"/>
                    <a:pt x="64" y="67"/>
                    <a:pt x="55" y="112"/>
                  </a:cubicBezTo>
                  <a:cubicBezTo>
                    <a:pt x="57" y="147"/>
                    <a:pt x="89" y="289"/>
                    <a:pt x="55" y="340"/>
                  </a:cubicBezTo>
                  <a:cubicBezTo>
                    <a:pt x="52" y="283"/>
                    <a:pt x="36" y="131"/>
                    <a:pt x="55" y="66"/>
                  </a:cubicBezTo>
                  <a:cubicBezTo>
                    <a:pt x="58" y="56"/>
                    <a:pt x="68" y="83"/>
                    <a:pt x="73" y="93"/>
                  </a:cubicBezTo>
                  <a:cubicBezTo>
                    <a:pt x="80" y="108"/>
                    <a:pt x="87" y="123"/>
                    <a:pt x="91" y="139"/>
                  </a:cubicBezTo>
                  <a:cubicBezTo>
                    <a:pt x="127" y="272"/>
                    <a:pt x="90" y="191"/>
                    <a:pt x="128" y="267"/>
                  </a:cubicBezTo>
                  <a:cubicBezTo>
                    <a:pt x="139" y="313"/>
                    <a:pt x="135" y="353"/>
                    <a:pt x="100" y="386"/>
                  </a:cubicBezTo>
                  <a:cubicBezTo>
                    <a:pt x="118" y="254"/>
                    <a:pt x="105" y="364"/>
                    <a:pt x="119" y="176"/>
                  </a:cubicBezTo>
                  <a:cubicBezTo>
                    <a:pt x="125" y="98"/>
                    <a:pt x="136" y="0"/>
                    <a:pt x="119" y="157"/>
                  </a:cubicBezTo>
                  <a:cubicBezTo>
                    <a:pt x="122" y="236"/>
                    <a:pt x="115" y="317"/>
                    <a:pt x="128" y="395"/>
                  </a:cubicBezTo>
                  <a:cubicBezTo>
                    <a:pt x="136" y="446"/>
                    <a:pt x="161" y="360"/>
                    <a:pt x="164" y="349"/>
                  </a:cubicBezTo>
                  <a:cubicBezTo>
                    <a:pt x="167" y="319"/>
                    <a:pt x="156" y="283"/>
                    <a:pt x="174" y="258"/>
                  </a:cubicBezTo>
                  <a:cubicBezTo>
                    <a:pt x="186" y="240"/>
                    <a:pt x="179" y="301"/>
                    <a:pt x="183" y="322"/>
                  </a:cubicBezTo>
                  <a:cubicBezTo>
                    <a:pt x="188" y="352"/>
                    <a:pt x="201" y="413"/>
                    <a:pt x="201" y="413"/>
                  </a:cubicBezTo>
                  <a:cubicBezTo>
                    <a:pt x="224" y="320"/>
                    <a:pt x="195" y="131"/>
                    <a:pt x="192" y="57"/>
                  </a:cubicBezTo>
                  <a:cubicBezTo>
                    <a:pt x="180" y="117"/>
                    <a:pt x="196" y="164"/>
                    <a:pt x="219" y="221"/>
                  </a:cubicBezTo>
                  <a:cubicBezTo>
                    <a:pt x="232" y="182"/>
                    <a:pt x="243" y="142"/>
                    <a:pt x="256" y="103"/>
                  </a:cubicBezTo>
                  <a:cubicBezTo>
                    <a:pt x="259" y="94"/>
                    <a:pt x="265" y="75"/>
                    <a:pt x="265" y="75"/>
                  </a:cubicBezTo>
                  <a:cubicBezTo>
                    <a:pt x="260" y="152"/>
                    <a:pt x="262" y="214"/>
                    <a:pt x="238" y="285"/>
                  </a:cubicBezTo>
                  <a:cubicBezTo>
                    <a:pt x="259" y="412"/>
                    <a:pt x="255" y="280"/>
                    <a:pt x="265" y="240"/>
                  </a:cubicBezTo>
                  <a:cubicBezTo>
                    <a:pt x="308" y="254"/>
                    <a:pt x="323" y="259"/>
                    <a:pt x="338" y="212"/>
                  </a:cubicBezTo>
                  <a:cubicBezTo>
                    <a:pt x="363" y="239"/>
                    <a:pt x="376" y="243"/>
                    <a:pt x="411" y="231"/>
                  </a:cubicBezTo>
                  <a:cubicBezTo>
                    <a:pt x="426" y="266"/>
                    <a:pt x="433" y="329"/>
                    <a:pt x="475" y="285"/>
                  </a:cubicBezTo>
                  <a:cubicBezTo>
                    <a:pt x="483" y="228"/>
                    <a:pt x="494" y="193"/>
                    <a:pt x="512" y="139"/>
                  </a:cubicBezTo>
                  <a:cubicBezTo>
                    <a:pt x="516" y="127"/>
                    <a:pt x="521" y="91"/>
                    <a:pt x="521" y="103"/>
                  </a:cubicBezTo>
                  <a:cubicBezTo>
                    <a:pt x="521" y="121"/>
                    <a:pt x="515" y="139"/>
                    <a:pt x="512" y="157"/>
                  </a:cubicBezTo>
                  <a:cubicBezTo>
                    <a:pt x="515" y="188"/>
                    <a:pt x="518" y="218"/>
                    <a:pt x="521" y="249"/>
                  </a:cubicBezTo>
                  <a:cubicBezTo>
                    <a:pt x="524" y="276"/>
                    <a:pt x="511" y="312"/>
                    <a:pt x="530" y="331"/>
                  </a:cubicBezTo>
                  <a:cubicBezTo>
                    <a:pt x="544" y="345"/>
                    <a:pt x="548" y="276"/>
                    <a:pt x="548" y="276"/>
                  </a:cubicBezTo>
                  <a:cubicBezTo>
                    <a:pt x="551" y="246"/>
                    <a:pt x="551" y="215"/>
                    <a:pt x="558" y="185"/>
                  </a:cubicBezTo>
                  <a:cubicBezTo>
                    <a:pt x="561" y="172"/>
                    <a:pt x="573" y="135"/>
                    <a:pt x="576" y="148"/>
                  </a:cubicBezTo>
                  <a:cubicBezTo>
                    <a:pt x="581" y="175"/>
                    <a:pt x="558" y="205"/>
                    <a:pt x="567" y="231"/>
                  </a:cubicBezTo>
                  <a:cubicBezTo>
                    <a:pt x="573" y="249"/>
                    <a:pt x="579" y="194"/>
                    <a:pt x="585" y="176"/>
                  </a:cubicBezTo>
                  <a:cubicBezTo>
                    <a:pt x="588" y="167"/>
                    <a:pt x="596" y="138"/>
                    <a:pt x="594" y="148"/>
                  </a:cubicBezTo>
                  <a:cubicBezTo>
                    <a:pt x="583" y="213"/>
                    <a:pt x="591" y="185"/>
                    <a:pt x="576" y="231"/>
                  </a:cubicBezTo>
                  <a:cubicBezTo>
                    <a:pt x="606" y="276"/>
                    <a:pt x="599" y="310"/>
                    <a:pt x="640" y="349"/>
                  </a:cubicBezTo>
                  <a:cubicBezTo>
                    <a:pt x="673" y="282"/>
                    <a:pt x="671" y="1"/>
                    <a:pt x="640" y="157"/>
                  </a:cubicBezTo>
                  <a:cubicBezTo>
                    <a:pt x="647" y="254"/>
                    <a:pt x="629" y="277"/>
                    <a:pt x="686" y="331"/>
                  </a:cubicBezTo>
                  <a:cubicBezTo>
                    <a:pt x="711" y="257"/>
                    <a:pt x="686" y="342"/>
                    <a:pt x="686" y="176"/>
                  </a:cubicBezTo>
                  <a:cubicBezTo>
                    <a:pt x="686" y="136"/>
                    <a:pt x="689" y="96"/>
                    <a:pt x="695" y="57"/>
                  </a:cubicBezTo>
                  <a:cubicBezTo>
                    <a:pt x="698" y="38"/>
                    <a:pt x="713" y="2"/>
                    <a:pt x="713" y="2"/>
                  </a:cubicBezTo>
                  <a:cubicBezTo>
                    <a:pt x="716" y="96"/>
                    <a:pt x="717" y="191"/>
                    <a:pt x="722" y="285"/>
                  </a:cubicBezTo>
                  <a:cubicBezTo>
                    <a:pt x="723" y="301"/>
                    <a:pt x="720" y="320"/>
                    <a:pt x="731" y="331"/>
                  </a:cubicBezTo>
                  <a:cubicBezTo>
                    <a:pt x="738" y="338"/>
                    <a:pt x="737" y="313"/>
                    <a:pt x="740" y="304"/>
                  </a:cubicBezTo>
                  <a:cubicBezTo>
                    <a:pt x="744" y="292"/>
                    <a:pt x="747" y="279"/>
                    <a:pt x="750" y="267"/>
                  </a:cubicBezTo>
                  <a:cubicBezTo>
                    <a:pt x="760" y="224"/>
                    <a:pt x="767" y="197"/>
                    <a:pt x="786" y="157"/>
                  </a:cubicBezTo>
                  <a:cubicBezTo>
                    <a:pt x="781" y="208"/>
                    <a:pt x="761" y="273"/>
                    <a:pt x="777" y="322"/>
                  </a:cubicBezTo>
                  <a:cubicBezTo>
                    <a:pt x="794" y="270"/>
                    <a:pt x="790" y="257"/>
                    <a:pt x="841" y="240"/>
                  </a:cubicBezTo>
                  <a:cubicBezTo>
                    <a:pt x="844" y="270"/>
                    <a:pt x="838" y="303"/>
                    <a:pt x="850" y="331"/>
                  </a:cubicBezTo>
                  <a:cubicBezTo>
                    <a:pt x="854" y="341"/>
                    <a:pt x="867" y="315"/>
                    <a:pt x="868" y="304"/>
                  </a:cubicBezTo>
                  <a:cubicBezTo>
                    <a:pt x="871" y="258"/>
                    <a:pt x="862" y="213"/>
                    <a:pt x="859" y="167"/>
                  </a:cubicBezTo>
                  <a:cubicBezTo>
                    <a:pt x="835" y="261"/>
                    <a:pt x="844" y="315"/>
                    <a:pt x="850" y="423"/>
                  </a:cubicBezTo>
                  <a:cubicBezTo>
                    <a:pt x="887" y="365"/>
                    <a:pt x="871" y="296"/>
                    <a:pt x="887" y="231"/>
                  </a:cubicBezTo>
                  <a:cubicBezTo>
                    <a:pt x="896" y="240"/>
                    <a:pt x="907" y="247"/>
                    <a:pt x="914" y="258"/>
                  </a:cubicBezTo>
                  <a:cubicBezTo>
                    <a:pt x="919" y="266"/>
                    <a:pt x="914" y="281"/>
                    <a:pt x="923" y="285"/>
                  </a:cubicBezTo>
                  <a:cubicBezTo>
                    <a:pt x="932" y="289"/>
                    <a:pt x="942" y="279"/>
                    <a:pt x="951" y="276"/>
                  </a:cubicBezTo>
                  <a:cubicBezTo>
                    <a:pt x="953" y="269"/>
                    <a:pt x="967" y="221"/>
                    <a:pt x="978" y="221"/>
                  </a:cubicBezTo>
                  <a:cubicBezTo>
                    <a:pt x="988" y="221"/>
                    <a:pt x="960" y="244"/>
                    <a:pt x="969" y="249"/>
                  </a:cubicBezTo>
                  <a:cubicBezTo>
                    <a:pt x="978" y="254"/>
                    <a:pt x="987" y="237"/>
                    <a:pt x="996" y="231"/>
                  </a:cubicBezTo>
                  <a:cubicBezTo>
                    <a:pt x="1020" y="295"/>
                    <a:pt x="1015" y="222"/>
                    <a:pt x="1024" y="194"/>
                  </a:cubicBezTo>
                  <a:cubicBezTo>
                    <a:pt x="1043" y="251"/>
                    <a:pt x="1017" y="203"/>
                    <a:pt x="1060" y="212"/>
                  </a:cubicBezTo>
                  <a:cubicBezTo>
                    <a:pt x="1069" y="214"/>
                    <a:pt x="1073" y="225"/>
                    <a:pt x="1079" y="231"/>
                  </a:cubicBezTo>
                  <a:cubicBezTo>
                    <a:pt x="1105" y="203"/>
                    <a:pt x="1115" y="185"/>
                    <a:pt x="1124" y="148"/>
                  </a:cubicBezTo>
                  <a:cubicBezTo>
                    <a:pt x="1127" y="112"/>
                    <a:pt x="1129" y="75"/>
                    <a:pt x="1134" y="39"/>
                  </a:cubicBezTo>
                  <a:cubicBezTo>
                    <a:pt x="1135" y="29"/>
                    <a:pt x="1134" y="7"/>
                    <a:pt x="1143" y="11"/>
                  </a:cubicBezTo>
                  <a:cubicBezTo>
                    <a:pt x="1145" y="12"/>
                    <a:pt x="1165" y="90"/>
                    <a:pt x="1170" y="112"/>
                  </a:cubicBezTo>
                  <a:cubicBezTo>
                    <a:pt x="1173" y="142"/>
                    <a:pt x="1175" y="173"/>
                    <a:pt x="1179" y="203"/>
                  </a:cubicBezTo>
                  <a:cubicBezTo>
                    <a:pt x="1181" y="216"/>
                    <a:pt x="1188" y="253"/>
                    <a:pt x="1188" y="240"/>
                  </a:cubicBezTo>
                  <a:cubicBezTo>
                    <a:pt x="1188" y="214"/>
                    <a:pt x="1168" y="161"/>
                    <a:pt x="1161" y="139"/>
                  </a:cubicBezTo>
                  <a:cubicBezTo>
                    <a:pt x="1155" y="121"/>
                    <a:pt x="1152" y="65"/>
                    <a:pt x="1152" y="84"/>
                  </a:cubicBezTo>
                  <a:cubicBezTo>
                    <a:pt x="1152" y="204"/>
                    <a:pt x="1156" y="333"/>
                    <a:pt x="1179" y="450"/>
                  </a:cubicBezTo>
                  <a:cubicBezTo>
                    <a:pt x="1210" y="356"/>
                    <a:pt x="1183" y="253"/>
                    <a:pt x="1170" y="157"/>
                  </a:cubicBezTo>
                  <a:cubicBezTo>
                    <a:pt x="1173" y="136"/>
                    <a:pt x="1173" y="114"/>
                    <a:pt x="1179" y="93"/>
                  </a:cubicBezTo>
                  <a:cubicBezTo>
                    <a:pt x="1182" y="82"/>
                    <a:pt x="1187" y="66"/>
                    <a:pt x="1198" y="66"/>
                  </a:cubicBezTo>
                  <a:cubicBezTo>
                    <a:pt x="1207" y="66"/>
                    <a:pt x="1203" y="84"/>
                    <a:pt x="1207" y="93"/>
                  </a:cubicBezTo>
                  <a:cubicBezTo>
                    <a:pt x="1212" y="106"/>
                    <a:pt x="1220" y="117"/>
                    <a:pt x="1225" y="130"/>
                  </a:cubicBezTo>
                  <a:cubicBezTo>
                    <a:pt x="1300" y="331"/>
                    <a:pt x="1242" y="177"/>
                    <a:pt x="1271" y="276"/>
                  </a:cubicBezTo>
                  <a:cubicBezTo>
                    <a:pt x="1276" y="294"/>
                    <a:pt x="1289" y="331"/>
                    <a:pt x="1289" y="331"/>
                  </a:cubicBezTo>
                  <a:cubicBezTo>
                    <a:pt x="1286" y="340"/>
                    <a:pt x="1275" y="383"/>
                    <a:pt x="1262" y="386"/>
                  </a:cubicBezTo>
                  <a:cubicBezTo>
                    <a:pt x="1254" y="388"/>
                    <a:pt x="1249" y="374"/>
                    <a:pt x="1243" y="368"/>
                  </a:cubicBezTo>
                  <a:cubicBezTo>
                    <a:pt x="1236" y="297"/>
                    <a:pt x="1224" y="228"/>
                    <a:pt x="1216" y="157"/>
                  </a:cubicBezTo>
                  <a:cubicBezTo>
                    <a:pt x="1213" y="127"/>
                    <a:pt x="1207" y="36"/>
                    <a:pt x="1207" y="66"/>
                  </a:cubicBezTo>
                  <a:cubicBezTo>
                    <a:pt x="1207" y="149"/>
                    <a:pt x="1196" y="220"/>
                    <a:pt x="1252" y="276"/>
                  </a:cubicBezTo>
                  <a:cubicBezTo>
                    <a:pt x="1255" y="291"/>
                    <a:pt x="1259" y="307"/>
                    <a:pt x="1262" y="322"/>
                  </a:cubicBezTo>
                  <a:cubicBezTo>
                    <a:pt x="1266" y="343"/>
                    <a:pt x="1253" y="374"/>
                    <a:pt x="1271" y="386"/>
                  </a:cubicBezTo>
                  <a:cubicBezTo>
                    <a:pt x="1278" y="391"/>
                    <a:pt x="1297" y="309"/>
                    <a:pt x="1298" y="304"/>
                  </a:cubicBezTo>
                  <a:cubicBezTo>
                    <a:pt x="1301" y="264"/>
                    <a:pt x="1311" y="225"/>
                    <a:pt x="1307" y="185"/>
                  </a:cubicBezTo>
                  <a:cubicBezTo>
                    <a:pt x="1306" y="174"/>
                    <a:pt x="1292" y="201"/>
                    <a:pt x="1289" y="212"/>
                  </a:cubicBezTo>
                  <a:cubicBezTo>
                    <a:pt x="1282" y="239"/>
                    <a:pt x="1283" y="267"/>
                    <a:pt x="1280" y="295"/>
                  </a:cubicBezTo>
                  <a:cubicBezTo>
                    <a:pt x="1291" y="329"/>
                    <a:pt x="1298" y="362"/>
                    <a:pt x="1298" y="258"/>
                  </a:cubicBezTo>
                  <a:cubicBezTo>
                    <a:pt x="1298" y="212"/>
                    <a:pt x="1284" y="167"/>
                    <a:pt x="1289" y="121"/>
                  </a:cubicBezTo>
                  <a:cubicBezTo>
                    <a:pt x="1291" y="105"/>
                    <a:pt x="1302" y="151"/>
                    <a:pt x="1307" y="167"/>
                  </a:cubicBezTo>
                  <a:cubicBezTo>
                    <a:pt x="1319" y="203"/>
                    <a:pt x="1323" y="240"/>
                    <a:pt x="1335" y="276"/>
                  </a:cubicBezTo>
                  <a:cubicBezTo>
                    <a:pt x="1338" y="224"/>
                    <a:pt x="1321" y="167"/>
                    <a:pt x="1344" y="121"/>
                  </a:cubicBezTo>
                  <a:cubicBezTo>
                    <a:pt x="1357" y="95"/>
                    <a:pt x="1362" y="176"/>
                    <a:pt x="1371" y="203"/>
                  </a:cubicBezTo>
                  <a:cubicBezTo>
                    <a:pt x="1387" y="253"/>
                    <a:pt x="1396" y="308"/>
                    <a:pt x="1408" y="359"/>
                  </a:cubicBezTo>
                  <a:cubicBezTo>
                    <a:pt x="1425" y="549"/>
                    <a:pt x="1418" y="429"/>
                    <a:pt x="1435" y="359"/>
                  </a:cubicBezTo>
                  <a:cubicBezTo>
                    <a:pt x="1463" y="51"/>
                    <a:pt x="1455" y="119"/>
                    <a:pt x="1472" y="276"/>
                  </a:cubicBezTo>
                  <a:cubicBezTo>
                    <a:pt x="1503" y="245"/>
                    <a:pt x="1486" y="249"/>
                    <a:pt x="1518" y="2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44"/>
          <p:cNvGrpSpPr>
            <a:grpSpLocks noChangeAspect="1"/>
          </p:cNvGrpSpPr>
          <p:nvPr/>
        </p:nvGrpSpPr>
        <p:grpSpPr bwMode="auto">
          <a:xfrm>
            <a:off x="3946525" y="3360738"/>
            <a:ext cx="1712913" cy="784225"/>
            <a:chOff x="2928" y="2208"/>
            <a:chExt cx="1536" cy="549"/>
          </a:xfrm>
        </p:grpSpPr>
        <p:sp>
          <p:nvSpPr>
            <p:cNvPr id="188" name="Line 37"/>
            <p:cNvSpPr>
              <a:spLocks noChangeAspect="1" noChangeShapeType="1"/>
            </p:cNvSpPr>
            <p:nvPr/>
          </p:nvSpPr>
          <p:spPr bwMode="auto">
            <a:xfrm>
              <a:off x="2928" y="244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40"/>
            <p:cNvSpPr>
              <a:spLocks noChangeAspect="1"/>
            </p:cNvSpPr>
            <p:nvPr/>
          </p:nvSpPr>
          <p:spPr bwMode="auto">
            <a:xfrm flipH="1">
              <a:off x="2928" y="2208"/>
              <a:ext cx="1518" cy="54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55" y="340"/>
                </a:cxn>
                <a:cxn ang="0">
                  <a:pos x="73" y="93"/>
                </a:cxn>
                <a:cxn ang="0">
                  <a:pos x="128" y="267"/>
                </a:cxn>
                <a:cxn ang="0">
                  <a:pos x="119" y="176"/>
                </a:cxn>
                <a:cxn ang="0">
                  <a:pos x="128" y="395"/>
                </a:cxn>
                <a:cxn ang="0">
                  <a:pos x="174" y="258"/>
                </a:cxn>
                <a:cxn ang="0">
                  <a:pos x="201" y="413"/>
                </a:cxn>
                <a:cxn ang="0">
                  <a:pos x="219" y="221"/>
                </a:cxn>
                <a:cxn ang="0">
                  <a:pos x="265" y="75"/>
                </a:cxn>
                <a:cxn ang="0">
                  <a:pos x="265" y="240"/>
                </a:cxn>
                <a:cxn ang="0">
                  <a:pos x="411" y="231"/>
                </a:cxn>
                <a:cxn ang="0">
                  <a:pos x="512" y="139"/>
                </a:cxn>
                <a:cxn ang="0">
                  <a:pos x="512" y="157"/>
                </a:cxn>
                <a:cxn ang="0">
                  <a:pos x="530" y="331"/>
                </a:cxn>
                <a:cxn ang="0">
                  <a:pos x="558" y="185"/>
                </a:cxn>
                <a:cxn ang="0">
                  <a:pos x="567" y="231"/>
                </a:cxn>
                <a:cxn ang="0">
                  <a:pos x="594" y="148"/>
                </a:cxn>
                <a:cxn ang="0">
                  <a:pos x="640" y="349"/>
                </a:cxn>
                <a:cxn ang="0">
                  <a:pos x="686" y="331"/>
                </a:cxn>
                <a:cxn ang="0">
                  <a:pos x="695" y="57"/>
                </a:cxn>
                <a:cxn ang="0">
                  <a:pos x="722" y="285"/>
                </a:cxn>
                <a:cxn ang="0">
                  <a:pos x="740" y="304"/>
                </a:cxn>
                <a:cxn ang="0">
                  <a:pos x="786" y="157"/>
                </a:cxn>
                <a:cxn ang="0">
                  <a:pos x="841" y="240"/>
                </a:cxn>
                <a:cxn ang="0">
                  <a:pos x="868" y="304"/>
                </a:cxn>
                <a:cxn ang="0">
                  <a:pos x="850" y="423"/>
                </a:cxn>
                <a:cxn ang="0">
                  <a:pos x="914" y="258"/>
                </a:cxn>
                <a:cxn ang="0">
                  <a:pos x="951" y="276"/>
                </a:cxn>
                <a:cxn ang="0">
                  <a:pos x="969" y="249"/>
                </a:cxn>
                <a:cxn ang="0">
                  <a:pos x="1024" y="194"/>
                </a:cxn>
                <a:cxn ang="0">
                  <a:pos x="1079" y="231"/>
                </a:cxn>
                <a:cxn ang="0">
                  <a:pos x="1134" y="39"/>
                </a:cxn>
                <a:cxn ang="0">
                  <a:pos x="1170" y="112"/>
                </a:cxn>
                <a:cxn ang="0">
                  <a:pos x="1188" y="240"/>
                </a:cxn>
                <a:cxn ang="0">
                  <a:pos x="1152" y="84"/>
                </a:cxn>
                <a:cxn ang="0">
                  <a:pos x="1170" y="157"/>
                </a:cxn>
                <a:cxn ang="0">
                  <a:pos x="1198" y="66"/>
                </a:cxn>
                <a:cxn ang="0">
                  <a:pos x="1225" y="130"/>
                </a:cxn>
                <a:cxn ang="0">
                  <a:pos x="1289" y="331"/>
                </a:cxn>
                <a:cxn ang="0">
                  <a:pos x="1243" y="368"/>
                </a:cxn>
                <a:cxn ang="0">
                  <a:pos x="1207" y="66"/>
                </a:cxn>
                <a:cxn ang="0">
                  <a:pos x="1262" y="322"/>
                </a:cxn>
                <a:cxn ang="0">
                  <a:pos x="1298" y="304"/>
                </a:cxn>
                <a:cxn ang="0">
                  <a:pos x="1289" y="212"/>
                </a:cxn>
                <a:cxn ang="0">
                  <a:pos x="1298" y="258"/>
                </a:cxn>
                <a:cxn ang="0">
                  <a:pos x="1307" y="167"/>
                </a:cxn>
                <a:cxn ang="0">
                  <a:pos x="1344" y="121"/>
                </a:cxn>
                <a:cxn ang="0">
                  <a:pos x="1408" y="359"/>
                </a:cxn>
                <a:cxn ang="0">
                  <a:pos x="1472" y="276"/>
                </a:cxn>
              </a:cxnLst>
              <a:rect l="0" t="0" r="r" b="b"/>
              <a:pathLst>
                <a:path w="1518" h="549">
                  <a:moveTo>
                    <a:pt x="0" y="231"/>
                  </a:moveTo>
                  <a:cubicBezTo>
                    <a:pt x="12" y="159"/>
                    <a:pt x="33" y="90"/>
                    <a:pt x="55" y="20"/>
                  </a:cubicBezTo>
                  <a:cubicBezTo>
                    <a:pt x="84" y="51"/>
                    <a:pt x="64" y="67"/>
                    <a:pt x="55" y="112"/>
                  </a:cubicBezTo>
                  <a:cubicBezTo>
                    <a:pt x="57" y="147"/>
                    <a:pt x="89" y="289"/>
                    <a:pt x="55" y="340"/>
                  </a:cubicBezTo>
                  <a:cubicBezTo>
                    <a:pt x="52" y="283"/>
                    <a:pt x="36" y="131"/>
                    <a:pt x="55" y="66"/>
                  </a:cubicBezTo>
                  <a:cubicBezTo>
                    <a:pt x="58" y="56"/>
                    <a:pt x="68" y="83"/>
                    <a:pt x="73" y="93"/>
                  </a:cubicBezTo>
                  <a:cubicBezTo>
                    <a:pt x="80" y="108"/>
                    <a:pt x="87" y="123"/>
                    <a:pt x="91" y="139"/>
                  </a:cubicBezTo>
                  <a:cubicBezTo>
                    <a:pt x="127" y="272"/>
                    <a:pt x="90" y="191"/>
                    <a:pt x="128" y="267"/>
                  </a:cubicBezTo>
                  <a:cubicBezTo>
                    <a:pt x="139" y="313"/>
                    <a:pt x="135" y="353"/>
                    <a:pt x="100" y="386"/>
                  </a:cubicBezTo>
                  <a:cubicBezTo>
                    <a:pt x="118" y="254"/>
                    <a:pt x="105" y="364"/>
                    <a:pt x="119" y="176"/>
                  </a:cubicBezTo>
                  <a:cubicBezTo>
                    <a:pt x="125" y="98"/>
                    <a:pt x="136" y="0"/>
                    <a:pt x="119" y="157"/>
                  </a:cubicBezTo>
                  <a:cubicBezTo>
                    <a:pt x="122" y="236"/>
                    <a:pt x="115" y="317"/>
                    <a:pt x="128" y="395"/>
                  </a:cubicBezTo>
                  <a:cubicBezTo>
                    <a:pt x="136" y="446"/>
                    <a:pt x="161" y="360"/>
                    <a:pt x="164" y="349"/>
                  </a:cubicBezTo>
                  <a:cubicBezTo>
                    <a:pt x="167" y="319"/>
                    <a:pt x="156" y="283"/>
                    <a:pt x="174" y="258"/>
                  </a:cubicBezTo>
                  <a:cubicBezTo>
                    <a:pt x="186" y="240"/>
                    <a:pt x="179" y="301"/>
                    <a:pt x="183" y="322"/>
                  </a:cubicBezTo>
                  <a:cubicBezTo>
                    <a:pt x="188" y="352"/>
                    <a:pt x="201" y="413"/>
                    <a:pt x="201" y="413"/>
                  </a:cubicBezTo>
                  <a:cubicBezTo>
                    <a:pt x="224" y="320"/>
                    <a:pt x="195" y="131"/>
                    <a:pt x="192" y="57"/>
                  </a:cubicBezTo>
                  <a:cubicBezTo>
                    <a:pt x="180" y="117"/>
                    <a:pt x="196" y="164"/>
                    <a:pt x="219" y="221"/>
                  </a:cubicBezTo>
                  <a:cubicBezTo>
                    <a:pt x="232" y="182"/>
                    <a:pt x="243" y="142"/>
                    <a:pt x="256" y="103"/>
                  </a:cubicBezTo>
                  <a:cubicBezTo>
                    <a:pt x="259" y="94"/>
                    <a:pt x="265" y="75"/>
                    <a:pt x="265" y="75"/>
                  </a:cubicBezTo>
                  <a:cubicBezTo>
                    <a:pt x="260" y="152"/>
                    <a:pt x="262" y="214"/>
                    <a:pt x="238" y="285"/>
                  </a:cubicBezTo>
                  <a:cubicBezTo>
                    <a:pt x="259" y="412"/>
                    <a:pt x="255" y="280"/>
                    <a:pt x="265" y="240"/>
                  </a:cubicBezTo>
                  <a:cubicBezTo>
                    <a:pt x="308" y="254"/>
                    <a:pt x="323" y="259"/>
                    <a:pt x="338" y="212"/>
                  </a:cubicBezTo>
                  <a:cubicBezTo>
                    <a:pt x="363" y="239"/>
                    <a:pt x="376" y="243"/>
                    <a:pt x="411" y="231"/>
                  </a:cubicBezTo>
                  <a:cubicBezTo>
                    <a:pt x="426" y="266"/>
                    <a:pt x="433" y="329"/>
                    <a:pt x="475" y="285"/>
                  </a:cubicBezTo>
                  <a:cubicBezTo>
                    <a:pt x="483" y="228"/>
                    <a:pt x="494" y="193"/>
                    <a:pt x="512" y="139"/>
                  </a:cubicBezTo>
                  <a:cubicBezTo>
                    <a:pt x="516" y="127"/>
                    <a:pt x="521" y="91"/>
                    <a:pt x="521" y="103"/>
                  </a:cubicBezTo>
                  <a:cubicBezTo>
                    <a:pt x="521" y="121"/>
                    <a:pt x="515" y="139"/>
                    <a:pt x="512" y="157"/>
                  </a:cubicBezTo>
                  <a:cubicBezTo>
                    <a:pt x="515" y="188"/>
                    <a:pt x="518" y="218"/>
                    <a:pt x="521" y="249"/>
                  </a:cubicBezTo>
                  <a:cubicBezTo>
                    <a:pt x="524" y="276"/>
                    <a:pt x="511" y="312"/>
                    <a:pt x="530" y="331"/>
                  </a:cubicBezTo>
                  <a:cubicBezTo>
                    <a:pt x="544" y="345"/>
                    <a:pt x="548" y="276"/>
                    <a:pt x="548" y="276"/>
                  </a:cubicBezTo>
                  <a:cubicBezTo>
                    <a:pt x="551" y="246"/>
                    <a:pt x="551" y="215"/>
                    <a:pt x="558" y="185"/>
                  </a:cubicBezTo>
                  <a:cubicBezTo>
                    <a:pt x="561" y="172"/>
                    <a:pt x="573" y="135"/>
                    <a:pt x="576" y="148"/>
                  </a:cubicBezTo>
                  <a:cubicBezTo>
                    <a:pt x="581" y="175"/>
                    <a:pt x="558" y="205"/>
                    <a:pt x="567" y="231"/>
                  </a:cubicBezTo>
                  <a:cubicBezTo>
                    <a:pt x="573" y="249"/>
                    <a:pt x="579" y="194"/>
                    <a:pt x="585" y="176"/>
                  </a:cubicBezTo>
                  <a:cubicBezTo>
                    <a:pt x="588" y="167"/>
                    <a:pt x="596" y="138"/>
                    <a:pt x="594" y="148"/>
                  </a:cubicBezTo>
                  <a:cubicBezTo>
                    <a:pt x="583" y="213"/>
                    <a:pt x="591" y="185"/>
                    <a:pt x="576" y="231"/>
                  </a:cubicBezTo>
                  <a:cubicBezTo>
                    <a:pt x="606" y="276"/>
                    <a:pt x="599" y="310"/>
                    <a:pt x="640" y="349"/>
                  </a:cubicBezTo>
                  <a:cubicBezTo>
                    <a:pt x="673" y="282"/>
                    <a:pt x="671" y="1"/>
                    <a:pt x="640" y="157"/>
                  </a:cubicBezTo>
                  <a:cubicBezTo>
                    <a:pt x="647" y="254"/>
                    <a:pt x="629" y="277"/>
                    <a:pt x="686" y="331"/>
                  </a:cubicBezTo>
                  <a:cubicBezTo>
                    <a:pt x="711" y="257"/>
                    <a:pt x="686" y="342"/>
                    <a:pt x="686" y="176"/>
                  </a:cubicBezTo>
                  <a:cubicBezTo>
                    <a:pt x="686" y="136"/>
                    <a:pt x="689" y="96"/>
                    <a:pt x="695" y="57"/>
                  </a:cubicBezTo>
                  <a:cubicBezTo>
                    <a:pt x="698" y="38"/>
                    <a:pt x="713" y="2"/>
                    <a:pt x="713" y="2"/>
                  </a:cubicBezTo>
                  <a:cubicBezTo>
                    <a:pt x="716" y="96"/>
                    <a:pt x="717" y="191"/>
                    <a:pt x="722" y="285"/>
                  </a:cubicBezTo>
                  <a:cubicBezTo>
                    <a:pt x="723" y="301"/>
                    <a:pt x="720" y="320"/>
                    <a:pt x="731" y="331"/>
                  </a:cubicBezTo>
                  <a:cubicBezTo>
                    <a:pt x="738" y="338"/>
                    <a:pt x="737" y="313"/>
                    <a:pt x="740" y="304"/>
                  </a:cubicBezTo>
                  <a:cubicBezTo>
                    <a:pt x="744" y="292"/>
                    <a:pt x="747" y="279"/>
                    <a:pt x="750" y="267"/>
                  </a:cubicBezTo>
                  <a:cubicBezTo>
                    <a:pt x="760" y="224"/>
                    <a:pt x="767" y="197"/>
                    <a:pt x="786" y="157"/>
                  </a:cubicBezTo>
                  <a:cubicBezTo>
                    <a:pt x="781" y="208"/>
                    <a:pt x="761" y="273"/>
                    <a:pt x="777" y="322"/>
                  </a:cubicBezTo>
                  <a:cubicBezTo>
                    <a:pt x="794" y="270"/>
                    <a:pt x="790" y="257"/>
                    <a:pt x="841" y="240"/>
                  </a:cubicBezTo>
                  <a:cubicBezTo>
                    <a:pt x="844" y="270"/>
                    <a:pt x="838" y="303"/>
                    <a:pt x="850" y="331"/>
                  </a:cubicBezTo>
                  <a:cubicBezTo>
                    <a:pt x="854" y="341"/>
                    <a:pt x="867" y="315"/>
                    <a:pt x="868" y="304"/>
                  </a:cubicBezTo>
                  <a:cubicBezTo>
                    <a:pt x="871" y="258"/>
                    <a:pt x="862" y="213"/>
                    <a:pt x="859" y="167"/>
                  </a:cubicBezTo>
                  <a:cubicBezTo>
                    <a:pt x="835" y="261"/>
                    <a:pt x="844" y="315"/>
                    <a:pt x="850" y="423"/>
                  </a:cubicBezTo>
                  <a:cubicBezTo>
                    <a:pt x="887" y="365"/>
                    <a:pt x="871" y="296"/>
                    <a:pt x="887" y="231"/>
                  </a:cubicBezTo>
                  <a:cubicBezTo>
                    <a:pt x="896" y="240"/>
                    <a:pt x="907" y="247"/>
                    <a:pt x="914" y="258"/>
                  </a:cubicBezTo>
                  <a:cubicBezTo>
                    <a:pt x="919" y="266"/>
                    <a:pt x="914" y="281"/>
                    <a:pt x="923" y="285"/>
                  </a:cubicBezTo>
                  <a:cubicBezTo>
                    <a:pt x="932" y="289"/>
                    <a:pt x="942" y="279"/>
                    <a:pt x="951" y="276"/>
                  </a:cubicBezTo>
                  <a:cubicBezTo>
                    <a:pt x="953" y="269"/>
                    <a:pt x="967" y="221"/>
                    <a:pt x="978" y="221"/>
                  </a:cubicBezTo>
                  <a:cubicBezTo>
                    <a:pt x="988" y="221"/>
                    <a:pt x="960" y="244"/>
                    <a:pt x="969" y="249"/>
                  </a:cubicBezTo>
                  <a:cubicBezTo>
                    <a:pt x="978" y="254"/>
                    <a:pt x="987" y="237"/>
                    <a:pt x="996" y="231"/>
                  </a:cubicBezTo>
                  <a:cubicBezTo>
                    <a:pt x="1020" y="295"/>
                    <a:pt x="1015" y="222"/>
                    <a:pt x="1024" y="194"/>
                  </a:cubicBezTo>
                  <a:cubicBezTo>
                    <a:pt x="1043" y="251"/>
                    <a:pt x="1017" y="203"/>
                    <a:pt x="1060" y="212"/>
                  </a:cubicBezTo>
                  <a:cubicBezTo>
                    <a:pt x="1069" y="214"/>
                    <a:pt x="1073" y="225"/>
                    <a:pt x="1079" y="231"/>
                  </a:cubicBezTo>
                  <a:cubicBezTo>
                    <a:pt x="1105" y="203"/>
                    <a:pt x="1115" y="185"/>
                    <a:pt x="1124" y="148"/>
                  </a:cubicBezTo>
                  <a:cubicBezTo>
                    <a:pt x="1127" y="112"/>
                    <a:pt x="1129" y="75"/>
                    <a:pt x="1134" y="39"/>
                  </a:cubicBezTo>
                  <a:cubicBezTo>
                    <a:pt x="1135" y="29"/>
                    <a:pt x="1134" y="7"/>
                    <a:pt x="1143" y="11"/>
                  </a:cubicBezTo>
                  <a:cubicBezTo>
                    <a:pt x="1145" y="12"/>
                    <a:pt x="1165" y="90"/>
                    <a:pt x="1170" y="112"/>
                  </a:cubicBezTo>
                  <a:cubicBezTo>
                    <a:pt x="1173" y="142"/>
                    <a:pt x="1175" y="173"/>
                    <a:pt x="1179" y="203"/>
                  </a:cubicBezTo>
                  <a:cubicBezTo>
                    <a:pt x="1181" y="216"/>
                    <a:pt x="1188" y="253"/>
                    <a:pt x="1188" y="240"/>
                  </a:cubicBezTo>
                  <a:cubicBezTo>
                    <a:pt x="1188" y="214"/>
                    <a:pt x="1168" y="161"/>
                    <a:pt x="1161" y="139"/>
                  </a:cubicBezTo>
                  <a:cubicBezTo>
                    <a:pt x="1155" y="121"/>
                    <a:pt x="1152" y="65"/>
                    <a:pt x="1152" y="84"/>
                  </a:cubicBezTo>
                  <a:cubicBezTo>
                    <a:pt x="1152" y="204"/>
                    <a:pt x="1156" y="333"/>
                    <a:pt x="1179" y="450"/>
                  </a:cubicBezTo>
                  <a:cubicBezTo>
                    <a:pt x="1210" y="356"/>
                    <a:pt x="1183" y="253"/>
                    <a:pt x="1170" y="157"/>
                  </a:cubicBezTo>
                  <a:cubicBezTo>
                    <a:pt x="1173" y="136"/>
                    <a:pt x="1173" y="114"/>
                    <a:pt x="1179" y="93"/>
                  </a:cubicBezTo>
                  <a:cubicBezTo>
                    <a:pt x="1182" y="82"/>
                    <a:pt x="1187" y="66"/>
                    <a:pt x="1198" y="66"/>
                  </a:cubicBezTo>
                  <a:cubicBezTo>
                    <a:pt x="1207" y="66"/>
                    <a:pt x="1203" y="84"/>
                    <a:pt x="1207" y="93"/>
                  </a:cubicBezTo>
                  <a:cubicBezTo>
                    <a:pt x="1212" y="106"/>
                    <a:pt x="1220" y="117"/>
                    <a:pt x="1225" y="130"/>
                  </a:cubicBezTo>
                  <a:cubicBezTo>
                    <a:pt x="1300" y="331"/>
                    <a:pt x="1242" y="177"/>
                    <a:pt x="1271" y="276"/>
                  </a:cubicBezTo>
                  <a:cubicBezTo>
                    <a:pt x="1276" y="294"/>
                    <a:pt x="1289" y="331"/>
                    <a:pt x="1289" y="331"/>
                  </a:cubicBezTo>
                  <a:cubicBezTo>
                    <a:pt x="1286" y="340"/>
                    <a:pt x="1275" y="383"/>
                    <a:pt x="1262" y="386"/>
                  </a:cubicBezTo>
                  <a:cubicBezTo>
                    <a:pt x="1254" y="388"/>
                    <a:pt x="1249" y="374"/>
                    <a:pt x="1243" y="368"/>
                  </a:cubicBezTo>
                  <a:cubicBezTo>
                    <a:pt x="1236" y="297"/>
                    <a:pt x="1224" y="228"/>
                    <a:pt x="1216" y="157"/>
                  </a:cubicBezTo>
                  <a:cubicBezTo>
                    <a:pt x="1213" y="127"/>
                    <a:pt x="1207" y="36"/>
                    <a:pt x="1207" y="66"/>
                  </a:cubicBezTo>
                  <a:cubicBezTo>
                    <a:pt x="1207" y="149"/>
                    <a:pt x="1196" y="220"/>
                    <a:pt x="1252" y="276"/>
                  </a:cubicBezTo>
                  <a:cubicBezTo>
                    <a:pt x="1255" y="291"/>
                    <a:pt x="1259" y="307"/>
                    <a:pt x="1262" y="322"/>
                  </a:cubicBezTo>
                  <a:cubicBezTo>
                    <a:pt x="1266" y="343"/>
                    <a:pt x="1253" y="374"/>
                    <a:pt x="1271" y="386"/>
                  </a:cubicBezTo>
                  <a:cubicBezTo>
                    <a:pt x="1278" y="391"/>
                    <a:pt x="1297" y="309"/>
                    <a:pt x="1298" y="304"/>
                  </a:cubicBezTo>
                  <a:cubicBezTo>
                    <a:pt x="1301" y="264"/>
                    <a:pt x="1311" y="225"/>
                    <a:pt x="1307" y="185"/>
                  </a:cubicBezTo>
                  <a:cubicBezTo>
                    <a:pt x="1306" y="174"/>
                    <a:pt x="1292" y="201"/>
                    <a:pt x="1289" y="212"/>
                  </a:cubicBezTo>
                  <a:cubicBezTo>
                    <a:pt x="1282" y="239"/>
                    <a:pt x="1283" y="267"/>
                    <a:pt x="1280" y="295"/>
                  </a:cubicBezTo>
                  <a:cubicBezTo>
                    <a:pt x="1291" y="329"/>
                    <a:pt x="1298" y="362"/>
                    <a:pt x="1298" y="258"/>
                  </a:cubicBezTo>
                  <a:cubicBezTo>
                    <a:pt x="1298" y="212"/>
                    <a:pt x="1284" y="167"/>
                    <a:pt x="1289" y="121"/>
                  </a:cubicBezTo>
                  <a:cubicBezTo>
                    <a:pt x="1291" y="105"/>
                    <a:pt x="1302" y="151"/>
                    <a:pt x="1307" y="167"/>
                  </a:cubicBezTo>
                  <a:cubicBezTo>
                    <a:pt x="1319" y="203"/>
                    <a:pt x="1323" y="240"/>
                    <a:pt x="1335" y="276"/>
                  </a:cubicBezTo>
                  <a:cubicBezTo>
                    <a:pt x="1338" y="224"/>
                    <a:pt x="1321" y="167"/>
                    <a:pt x="1344" y="121"/>
                  </a:cubicBezTo>
                  <a:cubicBezTo>
                    <a:pt x="1357" y="95"/>
                    <a:pt x="1362" y="176"/>
                    <a:pt x="1371" y="203"/>
                  </a:cubicBezTo>
                  <a:cubicBezTo>
                    <a:pt x="1387" y="253"/>
                    <a:pt x="1396" y="308"/>
                    <a:pt x="1408" y="359"/>
                  </a:cubicBezTo>
                  <a:cubicBezTo>
                    <a:pt x="1425" y="549"/>
                    <a:pt x="1418" y="429"/>
                    <a:pt x="1435" y="359"/>
                  </a:cubicBezTo>
                  <a:cubicBezTo>
                    <a:pt x="1463" y="51"/>
                    <a:pt x="1455" y="119"/>
                    <a:pt x="1472" y="276"/>
                  </a:cubicBezTo>
                  <a:cubicBezTo>
                    <a:pt x="1503" y="245"/>
                    <a:pt x="1486" y="249"/>
                    <a:pt x="1518" y="2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" name="Text Box 41"/>
          <p:cNvSpPr txBox="1">
            <a:spLocks noChangeAspect="1" noChangeArrowheads="1"/>
          </p:cNvSpPr>
          <p:nvPr/>
        </p:nvSpPr>
        <p:spPr bwMode="auto">
          <a:xfrm>
            <a:off x="4251325" y="3894138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Right Channel </a:t>
            </a:r>
          </a:p>
        </p:txBody>
      </p:sp>
      <p:sp>
        <p:nvSpPr>
          <p:cNvPr id="191" name="Text Box 43"/>
          <p:cNvSpPr txBox="1">
            <a:spLocks noChangeAspect="1" noChangeArrowheads="1"/>
          </p:cNvSpPr>
          <p:nvPr/>
        </p:nvSpPr>
        <p:spPr bwMode="auto">
          <a:xfrm>
            <a:off x="4221163" y="3033713"/>
            <a:ext cx="1236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Left Channel </a:t>
            </a:r>
          </a:p>
        </p:txBody>
      </p:sp>
      <p:sp>
        <p:nvSpPr>
          <p:cNvPr id="192" name="Line 46"/>
          <p:cNvSpPr>
            <a:spLocks noChangeAspect="1" noChangeShapeType="1"/>
          </p:cNvSpPr>
          <p:nvPr/>
        </p:nvSpPr>
        <p:spPr bwMode="auto">
          <a:xfrm>
            <a:off x="3740150" y="329088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" name="Line 47"/>
          <p:cNvSpPr>
            <a:spLocks noChangeAspect="1" noChangeShapeType="1"/>
          </p:cNvSpPr>
          <p:nvPr/>
        </p:nvSpPr>
        <p:spPr bwMode="auto">
          <a:xfrm flipH="1">
            <a:off x="2849563" y="3290888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" name="Text Box 48"/>
          <p:cNvSpPr txBox="1">
            <a:spLocks noChangeAspect="1" noChangeArrowheads="1"/>
          </p:cNvSpPr>
          <p:nvPr/>
        </p:nvSpPr>
        <p:spPr bwMode="auto">
          <a:xfrm>
            <a:off x="5865813" y="2674938"/>
            <a:ext cx="549275" cy="120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D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S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P</a:t>
            </a:r>
          </a:p>
        </p:txBody>
      </p:sp>
      <p:sp>
        <p:nvSpPr>
          <p:cNvPr id="195" name="Text Box 49"/>
          <p:cNvSpPr txBox="1">
            <a:spLocks noChangeAspect="1" noChangeArrowheads="1"/>
          </p:cNvSpPr>
          <p:nvPr/>
        </p:nvSpPr>
        <p:spPr bwMode="auto">
          <a:xfrm>
            <a:off x="6551613" y="2811463"/>
            <a:ext cx="754062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Sound </a:t>
            </a:r>
          </a:p>
          <a:p>
            <a:pPr algn="ctr"/>
            <a:r>
              <a:rPr lang="en-US" sz="1400"/>
              <a:t>Card</a:t>
            </a:r>
          </a:p>
          <a:p>
            <a:pPr algn="ctr"/>
            <a:r>
              <a:rPr lang="en-US" sz="1400"/>
              <a:t>D/A</a:t>
            </a:r>
          </a:p>
        </p:txBody>
      </p:sp>
      <p:graphicFrame>
        <p:nvGraphicFramePr>
          <p:cNvPr id="196" name="Object 50"/>
          <p:cNvGraphicFramePr>
            <a:graphicFrameLocks noChangeAspect="1"/>
          </p:cNvGraphicFramePr>
          <p:nvPr/>
        </p:nvGraphicFramePr>
        <p:xfrm>
          <a:off x="7477125" y="3840163"/>
          <a:ext cx="1131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81" name="Image" r:id="rId12" imgW="1258030" imgH="1270289" progId="">
                  <p:embed/>
                </p:oleObj>
              </mc:Choice>
              <mc:Fallback>
                <p:oleObj name="Image" r:id="rId12" imgW="1258030" imgH="1270289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5" y="3840163"/>
                        <a:ext cx="1131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Line 51"/>
          <p:cNvSpPr>
            <a:spLocks noChangeAspect="1" noChangeShapeType="1"/>
          </p:cNvSpPr>
          <p:nvPr/>
        </p:nvSpPr>
        <p:spPr bwMode="auto">
          <a:xfrm>
            <a:off x="5661025" y="3222625"/>
            <a:ext cx="20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" name="Line 52"/>
          <p:cNvSpPr>
            <a:spLocks noChangeAspect="1" noChangeShapeType="1"/>
          </p:cNvSpPr>
          <p:nvPr/>
        </p:nvSpPr>
        <p:spPr bwMode="auto">
          <a:xfrm>
            <a:off x="6415088" y="3222625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9" name="Object 53"/>
          <p:cNvGraphicFramePr>
            <a:graphicFrameLocks noChangeAspect="1"/>
          </p:cNvGraphicFramePr>
          <p:nvPr/>
        </p:nvGraphicFramePr>
        <p:xfrm>
          <a:off x="7466013" y="1989138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82" name="Image" r:id="rId14" imgW="1270289" imgH="635145" progId="">
                  <p:embed/>
                </p:oleObj>
              </mc:Choice>
              <mc:Fallback>
                <p:oleObj name="Image" r:id="rId14" imgW="1270289" imgH="635145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1989138"/>
                        <a:ext cx="1143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Line 54"/>
          <p:cNvSpPr>
            <a:spLocks noChangeAspect="1" noChangeShapeType="1"/>
          </p:cNvSpPr>
          <p:nvPr/>
        </p:nvSpPr>
        <p:spPr bwMode="auto">
          <a:xfrm>
            <a:off x="7991475" y="2674938"/>
            <a:ext cx="0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" name="Line 55"/>
          <p:cNvSpPr>
            <a:spLocks noChangeAspect="1" noChangeShapeType="1"/>
          </p:cNvSpPr>
          <p:nvPr/>
        </p:nvSpPr>
        <p:spPr bwMode="auto">
          <a:xfrm>
            <a:off x="7305675" y="31543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" name="Text Box 56"/>
          <p:cNvSpPr txBox="1">
            <a:spLocks noChangeAspect="1" noChangeArrowheads="1"/>
          </p:cNvSpPr>
          <p:nvPr/>
        </p:nvSpPr>
        <p:spPr bwMode="auto">
          <a:xfrm>
            <a:off x="3852863" y="1782763"/>
            <a:ext cx="188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“Cool Edit” </a:t>
            </a:r>
          </a:p>
          <a:p>
            <a:pPr algn="ctr"/>
            <a:r>
              <a:rPr lang="en-US"/>
              <a:t>Waveform Editor</a:t>
            </a:r>
          </a:p>
        </p:txBody>
      </p:sp>
      <p:sp>
        <p:nvSpPr>
          <p:cNvPr id="203" name="Rectangle 57"/>
          <p:cNvSpPr>
            <a:spLocks noChangeAspect="1" noChangeArrowheads="1"/>
          </p:cNvSpPr>
          <p:nvPr/>
        </p:nvSpPr>
        <p:spPr bwMode="auto">
          <a:xfrm>
            <a:off x="2917825" y="1714500"/>
            <a:ext cx="4457700" cy="294798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Text Box 58"/>
          <p:cNvSpPr txBox="1">
            <a:spLocks noChangeAspect="1" noChangeArrowheads="1"/>
          </p:cNvSpPr>
          <p:nvPr/>
        </p:nvSpPr>
        <p:spPr bwMode="auto">
          <a:xfrm>
            <a:off x="4014788" y="13716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Pentium Computer</a:t>
            </a:r>
          </a:p>
        </p:txBody>
      </p:sp>
      <p:sp>
        <p:nvSpPr>
          <p:cNvPr id="205" name="Text Box 61"/>
          <p:cNvSpPr txBox="1">
            <a:spLocks noChangeArrowheads="1"/>
          </p:cNvSpPr>
          <p:nvPr/>
        </p:nvSpPr>
        <p:spPr bwMode="auto">
          <a:xfrm>
            <a:off x="1676400" y="4876800"/>
            <a:ext cx="1416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Analog/</a:t>
            </a:r>
          </a:p>
          <a:p>
            <a:r>
              <a:rPr lang="en-US"/>
              <a:t>Continuous-</a:t>
            </a:r>
          </a:p>
          <a:p>
            <a:r>
              <a:rPr lang="en-US"/>
              <a:t>Time </a:t>
            </a:r>
          </a:p>
          <a:p>
            <a:r>
              <a:rPr lang="en-US"/>
              <a:t>Signals</a:t>
            </a:r>
          </a:p>
        </p:txBody>
      </p:sp>
      <p:sp>
        <p:nvSpPr>
          <p:cNvPr id="206" name="Text Box 62"/>
          <p:cNvSpPr txBox="1">
            <a:spLocks noChangeArrowheads="1"/>
          </p:cNvSpPr>
          <p:nvPr/>
        </p:nvSpPr>
        <p:spPr bwMode="auto">
          <a:xfrm>
            <a:off x="3200400" y="4800600"/>
            <a:ext cx="1098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Digital/</a:t>
            </a:r>
          </a:p>
          <a:p>
            <a:r>
              <a:rPr lang="en-US"/>
              <a:t>Discrete-</a:t>
            </a:r>
          </a:p>
          <a:p>
            <a:r>
              <a:rPr lang="en-US"/>
              <a:t>Time </a:t>
            </a:r>
          </a:p>
          <a:p>
            <a:r>
              <a:rPr lang="en-US"/>
              <a:t>Signals</a:t>
            </a:r>
          </a:p>
          <a:p>
            <a:endParaRPr lang="en-US"/>
          </a:p>
        </p:txBody>
      </p:sp>
      <p:sp>
        <p:nvSpPr>
          <p:cNvPr id="207" name="Line 63"/>
          <p:cNvSpPr>
            <a:spLocks noChangeShapeType="1"/>
          </p:cNvSpPr>
          <p:nvPr/>
        </p:nvSpPr>
        <p:spPr bwMode="auto">
          <a:xfrm flipV="1">
            <a:off x="2438400" y="3352800"/>
            <a:ext cx="457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" name="Line 64"/>
          <p:cNvSpPr>
            <a:spLocks noChangeShapeType="1"/>
          </p:cNvSpPr>
          <p:nvPr/>
        </p:nvSpPr>
        <p:spPr bwMode="auto">
          <a:xfrm flipV="1">
            <a:off x="3581400" y="33528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Text Box 65"/>
          <p:cNvSpPr txBox="1">
            <a:spLocks noChangeArrowheads="1"/>
          </p:cNvSpPr>
          <p:nvPr/>
        </p:nvSpPr>
        <p:spPr bwMode="auto">
          <a:xfrm>
            <a:off x="3657600" y="41910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Multichannel (Stereo) Signals</a:t>
            </a:r>
          </a:p>
        </p:txBody>
      </p:sp>
      <p:sp>
        <p:nvSpPr>
          <p:cNvPr id="210" name="Text Box 66"/>
          <p:cNvSpPr txBox="1">
            <a:spLocks noChangeArrowheads="1"/>
          </p:cNvSpPr>
          <p:nvPr/>
        </p:nvSpPr>
        <p:spPr bwMode="auto">
          <a:xfrm>
            <a:off x="4602163" y="4679950"/>
            <a:ext cx="37274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/>
              <a:t>D</a:t>
            </a:r>
            <a:r>
              <a:rPr lang="en-US"/>
              <a:t>igital </a:t>
            </a:r>
            <a:r>
              <a:rPr lang="en-US" sz="2400" b="1"/>
              <a:t>S</a:t>
            </a:r>
            <a:r>
              <a:rPr lang="en-US"/>
              <a:t>ignal </a:t>
            </a:r>
            <a:r>
              <a:rPr lang="en-US" sz="2400" b="1"/>
              <a:t>P</a:t>
            </a:r>
            <a:r>
              <a:rPr lang="en-US"/>
              <a:t>rocessing:</a:t>
            </a:r>
          </a:p>
          <a:p>
            <a:pPr marL="342900" indent="-342900">
              <a:buFontTx/>
              <a:buAutoNum type="arabicParenR"/>
            </a:pPr>
            <a:r>
              <a:rPr lang="en-US" b="1"/>
              <a:t>Noise Reduction</a:t>
            </a:r>
            <a:r>
              <a:rPr lang="en-US"/>
              <a:t/>
            </a:r>
            <a:br>
              <a:rPr lang="en-US"/>
            </a:br>
            <a:r>
              <a:rPr lang="en-US"/>
              <a:t>-Digital Filtering, etc.</a:t>
            </a:r>
          </a:p>
          <a:p>
            <a:pPr marL="342900" indent="-342900">
              <a:buFontTx/>
              <a:buAutoNum type="arabicParenR"/>
            </a:pPr>
            <a:r>
              <a:rPr lang="en-US" b="1"/>
              <a:t>Signal Compression</a:t>
            </a:r>
            <a:r>
              <a:rPr lang="en-US"/>
              <a:t/>
            </a:r>
            <a:br>
              <a:rPr lang="en-US"/>
            </a:br>
            <a:r>
              <a:rPr lang="en-US"/>
              <a:t>-MP3, JPEG/MPEG Image, etc.</a:t>
            </a:r>
          </a:p>
          <a:p>
            <a:pPr marL="342900" indent="-342900">
              <a:buFontTx/>
              <a:buAutoNum type="arabicParenR"/>
            </a:pPr>
            <a:r>
              <a:rPr lang="en-US" b="1"/>
              <a:t>Spectral Analysis</a:t>
            </a:r>
            <a:r>
              <a:rPr lang="en-US"/>
              <a:t> (e.g., FFT)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2. </a:t>
            </a:r>
            <a:r>
              <a:rPr lang="en-US" dirty="0" smtClean="0"/>
              <a:t>Speech Processing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9847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noise reduction – reducing background noise</a:t>
            </a:r>
          </a:p>
          <a:p>
            <a:r>
              <a:rPr lang="en-US" sz="2400" dirty="0" smtClean="0"/>
              <a:t>in the sequence produced by a sensing device (microphone)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2895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2 ) speech recognition – differentiating </a:t>
            </a:r>
          </a:p>
          <a:p>
            <a:r>
              <a:rPr lang="en-US" sz="2400" dirty="0" smtClean="0"/>
              <a:t>between various speech sounds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10" y="4350603"/>
            <a:ext cx="823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synthesis of artificial speech – text to speech</a:t>
            </a:r>
          </a:p>
          <a:p>
            <a:r>
              <a:rPr lang="en-US" sz="2400" dirty="0" smtClean="0"/>
              <a:t>systems for blind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667000"/>
            <a:ext cx="158276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7088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3. Image Processing :</a:t>
            </a:r>
            <a:br>
              <a:rPr lang="en-US" sz="2800" b="1" dirty="0" smtClean="0"/>
            </a:br>
            <a:r>
              <a:rPr lang="en-US" sz="2800" dirty="0" smtClean="0"/>
              <a:t>Electronic “Fax” via </a:t>
            </a:r>
            <a:r>
              <a:rPr lang="en-US" sz="4000" dirty="0" smtClean="0"/>
              <a:t>P</a:t>
            </a:r>
            <a:r>
              <a:rPr lang="en-US" sz="2800" dirty="0" smtClean="0"/>
              <a:t>ortable </a:t>
            </a:r>
            <a:r>
              <a:rPr lang="en-US" sz="4000" dirty="0" smtClean="0"/>
              <a:t>D</a:t>
            </a:r>
            <a:r>
              <a:rPr lang="en-US" sz="2800" dirty="0" smtClean="0"/>
              <a:t>ocument </a:t>
            </a:r>
            <a:r>
              <a:rPr lang="en-US" sz="4000" dirty="0" smtClean="0"/>
              <a:t>F</a:t>
            </a:r>
            <a:r>
              <a:rPr lang="en-US" sz="2800" dirty="0" smtClean="0"/>
              <a:t>ormat</a:t>
            </a:r>
            <a:endParaRPr lang="en-US" sz="2800" dirty="0"/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228600" y="1563067"/>
            <a:ext cx="8693150" cy="5165725"/>
            <a:chOff x="144" y="624"/>
            <a:chExt cx="5476" cy="3254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4224" y="1776"/>
              <a:ext cx="13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You’ve Got Mail:</a:t>
              </a:r>
            </a:p>
            <a:p>
              <a:r>
                <a:rPr lang="en-US"/>
                <a:t>Adobe Acrobat PDF</a:t>
              </a:r>
            </a:p>
            <a:p>
              <a:endParaRPr lang="en-US"/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4656" y="2208"/>
              <a:ext cx="816" cy="10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Far more Complex Acoustic Waveforms are often EncounteredFar more Complex Acoustic Waveforms are often EncounteredFar more Complex Acoustic Waveforms are often EncounteredFar more Complex Acoustic Waveforms are often Encountered</a:t>
              </a:r>
            </a:p>
          </p:txBody>
        </p: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" y="1223"/>
              <a:ext cx="415" cy="54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88" y="1760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700 KB</a:t>
              </a:r>
            </a:p>
          </p:txBody>
        </p:sp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" y="2016"/>
              <a:ext cx="4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88" y="2576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700 KB</a:t>
              </a:r>
            </a:p>
          </p:txBody>
        </p:sp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" y="3143"/>
              <a:ext cx="4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333" y="3686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700 KB</a:t>
              </a:r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>
              <a:off x="514" y="280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515" y="290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515" y="2999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144" y="624"/>
              <a:ext cx="9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Digital Signal:</a:t>
              </a:r>
            </a:p>
            <a:p>
              <a:r>
                <a:rPr lang="en-US"/>
                <a:t>Scanned </a:t>
              </a:r>
            </a:p>
            <a:p>
              <a:r>
                <a:rPr lang="en-US"/>
                <a:t>Hard Copy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1190" y="2039"/>
              <a:ext cx="1066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LZW Lossless </a:t>
              </a:r>
            </a:p>
            <a:p>
              <a:r>
                <a:rPr lang="en-US" dirty="0"/>
                <a:t>Compression</a:t>
              </a:r>
            </a:p>
            <a:p>
              <a:r>
                <a:rPr lang="en-US" dirty="0"/>
                <a:t>Almost 10:1</a:t>
              </a:r>
            </a:p>
          </p:txBody>
        </p:sp>
        <p:grpSp>
          <p:nvGrpSpPr>
            <p:cNvPr id="46" name="Group 23"/>
            <p:cNvGrpSpPr>
              <a:grpSpLocks/>
            </p:cNvGrpSpPr>
            <p:nvPr/>
          </p:nvGrpSpPr>
          <p:grpSpPr bwMode="auto">
            <a:xfrm>
              <a:off x="2496" y="1728"/>
              <a:ext cx="1632" cy="1769"/>
              <a:chOff x="2496" y="1920"/>
              <a:chExt cx="1632" cy="1769"/>
            </a:xfrm>
          </p:grpSpPr>
          <p:sp>
            <p:nvSpPr>
              <p:cNvPr id="56" name="AutoShape 21"/>
              <p:cNvSpPr>
                <a:spLocks noChangeArrowheads="1"/>
              </p:cNvSpPr>
              <p:nvPr/>
            </p:nvSpPr>
            <p:spPr bwMode="auto">
              <a:xfrm>
                <a:off x="2496" y="1920"/>
                <a:ext cx="1632" cy="1344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auto">
              <a:xfrm rot="2021404">
                <a:off x="2524" y="3128"/>
                <a:ext cx="423" cy="56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2895" y="2192"/>
              <a:ext cx="76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Email via</a:t>
              </a:r>
            </a:p>
            <a:p>
              <a:pPr algn="ctr"/>
              <a:r>
                <a:rPr lang="en-US" sz="2000"/>
                <a:t>Internet</a:t>
              </a: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2256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1152" y="2632"/>
              <a:ext cx="121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/>
                <a:t>e.g. Concatenate in </a:t>
              </a:r>
            </a:p>
            <a:p>
              <a:r>
                <a:rPr lang="en-US" sz="1600" dirty="0"/>
                <a:t>Adobe Acrobat PDF</a:t>
              </a: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768" y="2592"/>
              <a:ext cx="414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768" y="23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>
              <a:off x="749" y="1440"/>
              <a:ext cx="43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4128" y="235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1440" y="1776"/>
              <a:ext cx="4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DSP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4800" y="3344"/>
              <a:ext cx="62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~ 700 KB </a:t>
              </a:r>
            </a:p>
            <a:p>
              <a:pPr algn="ctr"/>
              <a:r>
                <a:rPr lang="en-US" sz="1400" dirty="0"/>
                <a:t>for Total </a:t>
              </a:r>
            </a:p>
            <a:p>
              <a:pPr algn="ctr"/>
              <a:r>
                <a:rPr lang="en-US" sz="1400" dirty="0"/>
                <a:t>Document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4.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Image Processing : Channel Estimation</a:t>
            </a:r>
            <a:endParaRPr lang="en-US" dirty="0"/>
          </a:p>
        </p:txBody>
      </p:sp>
      <p:sp>
        <p:nvSpPr>
          <p:cNvPr id="104" name="Content Placeholder 10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840199" y="2160104"/>
            <a:ext cx="624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content based image retrieval – browsing, searching and retrieving images from database</a:t>
            </a:r>
            <a:endParaRPr lang="en-US" sz="2400" dirty="0"/>
          </a:p>
        </p:txBody>
      </p:sp>
      <p:sp>
        <p:nvSpPr>
          <p:cNvPr id="106" name="Rectangle 105"/>
          <p:cNvSpPr/>
          <p:nvPr/>
        </p:nvSpPr>
        <p:spPr>
          <a:xfrm>
            <a:off x="3124200" y="3657600"/>
            <a:ext cx="306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2) image enhancement</a:t>
            </a:r>
            <a:endParaRPr lang="en-US" sz="2400" dirty="0"/>
          </a:p>
        </p:txBody>
      </p:sp>
      <p:sp>
        <p:nvSpPr>
          <p:cNvPr id="107" name="Rectangle 106"/>
          <p:cNvSpPr/>
          <p:nvPr/>
        </p:nvSpPr>
        <p:spPr>
          <a:xfrm>
            <a:off x="838200" y="46482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3) compression - reducing the redundancy in the image data to </a:t>
            </a:r>
            <a:r>
              <a:rPr lang="en-US" sz="2400" dirty="0" err="1" smtClean="0"/>
              <a:t>optimise</a:t>
            </a:r>
            <a:r>
              <a:rPr lang="en-US" sz="2400" dirty="0" smtClean="0"/>
              <a:t> transmission / storage</a:t>
            </a:r>
            <a:endParaRPr lang="en-US" sz="2400" dirty="0"/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381" y="1822302"/>
            <a:ext cx="2076219" cy="19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/>
          <a:srcRect b="3011"/>
          <a:stretch>
            <a:fillRect/>
          </a:stretch>
        </p:blipFill>
        <p:spPr bwMode="auto">
          <a:xfrm>
            <a:off x="6457950" y="4419600"/>
            <a:ext cx="2686050" cy="143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124200"/>
            <a:ext cx="2181225" cy="157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Pengampu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Anggunmeka</a:t>
            </a:r>
            <a:r>
              <a:rPr lang="en-US" dirty="0" smtClean="0"/>
              <a:t> </a:t>
            </a:r>
            <a:r>
              <a:rPr lang="en-US" dirty="0" err="1" smtClean="0"/>
              <a:t>Luhur</a:t>
            </a:r>
            <a:r>
              <a:rPr lang="en-US" dirty="0" smtClean="0"/>
              <a:t> P (AGL)</a:t>
            </a:r>
          </a:p>
          <a:p>
            <a:r>
              <a:rPr lang="en-US" dirty="0" err="1" smtClean="0"/>
              <a:t>Ruangan</a:t>
            </a:r>
            <a:r>
              <a:rPr lang="en-US" dirty="0" smtClean="0"/>
              <a:t>: N203</a:t>
            </a:r>
          </a:p>
          <a:p>
            <a:r>
              <a:rPr lang="en-US" dirty="0" smtClean="0"/>
              <a:t>Email: </a:t>
            </a:r>
            <a:r>
              <a:rPr lang="en-US" dirty="0" err="1" smtClean="0"/>
              <a:t>anggunmeka@telkomuniversity.ac.id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HP: </a:t>
            </a:r>
            <a:r>
              <a:rPr lang="en-US" dirty="0" smtClean="0"/>
              <a:t>081221691337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5. </a:t>
            </a:r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Target detection : position and velocity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172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2512" y="1752600"/>
            <a:ext cx="2847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6.</a:t>
            </a:r>
            <a:r>
              <a:rPr lang="en-US" dirty="0" smtClean="0"/>
              <a:t> Biomedical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/>
              <a:t>Biomedical: analysis of biomedical </a:t>
            </a:r>
            <a:r>
              <a:rPr lang="en-US" sz="4000" b="1" dirty="0" smtClean="0"/>
              <a:t>signals, </a:t>
            </a:r>
            <a:r>
              <a:rPr lang="en-US" sz="4000" dirty="0" smtClean="0"/>
              <a:t>diagnosis</a:t>
            </a:r>
            <a:r>
              <a:rPr lang="en-US" sz="4000" dirty="0"/>
              <a:t>, patient </a:t>
            </a:r>
            <a:r>
              <a:rPr lang="en-US" sz="4000" dirty="0" smtClean="0"/>
              <a:t>monitoring, preventive </a:t>
            </a:r>
            <a:r>
              <a:rPr lang="en-US" sz="4000" dirty="0"/>
              <a:t>health care, </a:t>
            </a:r>
            <a:r>
              <a:rPr lang="en-US" sz="4000" dirty="0" smtClean="0"/>
              <a:t>artificial organs</a:t>
            </a:r>
            <a:endParaRPr lang="en-US" sz="4000" dirty="0"/>
          </a:p>
          <a:p>
            <a:r>
              <a:rPr lang="en-US" sz="4000" dirty="0"/>
              <a:t>Examples:</a:t>
            </a:r>
          </a:p>
          <a:p>
            <a:pPr>
              <a:buNone/>
            </a:pPr>
            <a:r>
              <a:rPr lang="pt-BR" dirty="0" smtClean="0"/>
              <a:t>	</a:t>
            </a:r>
            <a:endParaRPr lang="en-US" sz="2800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44767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1" y="3200400"/>
            <a:ext cx="518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400" dirty="0" smtClean="0"/>
              <a:t>1) electrocardiogram (ECG) signal – provides </a:t>
            </a:r>
            <a:r>
              <a:rPr lang="en-US" sz="2400" dirty="0" smtClean="0"/>
              <a:t>doctor with information about the condition of the patient’s heart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1" y="45146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2) electroencephalogram (EEG) signal – provides information about the activity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7.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1" y="2209800"/>
            <a:ext cx="518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telephony – transmission of information in digital form via</a:t>
            </a:r>
          </a:p>
          <a:p>
            <a:r>
              <a:rPr lang="en-US" sz="2400" dirty="0" smtClean="0"/>
              <a:t>telephone lines, modem technology, mobile phones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encoding and decoding of the information sent over a physical channel (to optimize transmission or to detect or correct errors in transmission)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1371600" cy="11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" y="3962400"/>
            <a:ext cx="14573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09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 to Digital Converter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Sampling</a:t>
            </a:r>
          </a:p>
          <a:p>
            <a:r>
              <a:rPr lang="en-US" dirty="0" err="1" smtClean="0"/>
              <a:t>Kuantisasi</a:t>
            </a:r>
            <a:endParaRPr lang="en-US" dirty="0" smtClean="0"/>
          </a:p>
          <a:p>
            <a:r>
              <a:rPr lang="en-US" dirty="0" smtClean="0"/>
              <a:t>Coding</a:t>
            </a:r>
          </a:p>
          <a:p>
            <a:r>
              <a:rPr lang="en-US" dirty="0" smtClean="0"/>
              <a:t>Proses ADC</a:t>
            </a:r>
          </a:p>
          <a:p>
            <a:r>
              <a:rPr lang="en-US" dirty="0" err="1" smtClean="0"/>
              <a:t>Perhitungan</a:t>
            </a:r>
            <a:r>
              <a:rPr lang="en-US" dirty="0" smtClean="0"/>
              <a:t> error </a:t>
            </a:r>
            <a:r>
              <a:rPr lang="en-US" dirty="0" err="1" smtClean="0"/>
              <a:t>kuantisasi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ADC (Analog to Digital Converter)</a:t>
            </a:r>
            <a:endParaRPr lang="en-US" dirty="0"/>
          </a:p>
        </p:txBody>
      </p:sp>
      <p:sp>
        <p:nvSpPr>
          <p:cNvPr id="112" name="Content Placeholder 1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Mengubah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sinyal</a:t>
            </a:r>
            <a:r>
              <a:rPr lang="en-US" dirty="0" smtClean="0">
                <a:latin typeface="+mj-lt"/>
              </a:rPr>
              <a:t> analog </a:t>
            </a:r>
            <a:r>
              <a:rPr lang="en-US" dirty="0" err="1" smtClean="0">
                <a:latin typeface="+mj-lt"/>
              </a:rPr>
              <a:t>menjadi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sinyal</a:t>
            </a:r>
            <a:r>
              <a:rPr lang="en-US" dirty="0" smtClean="0">
                <a:latin typeface="+mj-lt"/>
              </a:rPr>
              <a:t> digital</a:t>
            </a:r>
          </a:p>
          <a:p>
            <a:r>
              <a:rPr lang="en-US" dirty="0" err="1" smtClean="0">
                <a:latin typeface="+mj-lt"/>
              </a:rPr>
              <a:t>Proses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ADC :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2743200"/>
            <a:ext cx="8128796" cy="2768400"/>
            <a:chOff x="522003" y="2563200"/>
            <a:chExt cx="8128796" cy="2768400"/>
          </a:xfrm>
        </p:grpSpPr>
        <p:sp>
          <p:nvSpPr>
            <p:cNvPr id="12" name="Rectangle 11"/>
            <p:cNvSpPr/>
            <p:nvPr/>
          </p:nvSpPr>
          <p:spPr>
            <a:xfrm>
              <a:off x="1528200" y="2611800"/>
              <a:ext cx="1600200" cy="91440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Sampler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2800" y="2611800"/>
              <a:ext cx="1466278" cy="914400"/>
            </a:xfrm>
            <a:prstGeom prst="rect">
              <a:avLst/>
            </a:prstGeom>
            <a:solidFill>
              <a:srgbClr val="E6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Quantizer</a:t>
              </a:r>
              <a:endPara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24199" y="2611800"/>
              <a:ext cx="1371600" cy="914400"/>
            </a:xfrm>
            <a:prstGeom prst="rect">
              <a:avLst/>
            </a:prstGeom>
            <a:solidFill>
              <a:srgbClr val="CC66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Coder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49800" y="2587322"/>
                  <a:ext cx="855722" cy="4816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0004" tIns="44997" rIns="90004" bIns="44997" anchor="t" anchorCtr="0" compatLnSpc="0">
                  <a:noAutofit/>
                </a:bodyPr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1800" b="0" i="0" u="none" strike="noStrike" kern="1200" cap="none" spc="0" baseline="0">
                    <a:solidFill>
                      <a:srgbClr val="2F2B20"/>
                    </a:solidFill>
                    <a:uFillTx/>
                    <a:latin typeface="Times New Roman" pitchFamily="18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800" y="2587322"/>
                  <a:ext cx="855722" cy="48167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00400" y="2626202"/>
                  <a:ext cx="797759" cy="4301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0004" tIns="44997" rIns="90004" bIns="44997" anchor="t" anchorCtr="0" compatLnSpc="0">
                  <a:noAutofit/>
                </a:bodyPr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1800" b="0" i="0" u="none" strike="noStrike" kern="1200" cap="none" spc="0" baseline="0">
                    <a:solidFill>
                      <a:srgbClr val="2F2B20"/>
                    </a:solidFill>
                    <a:uFillTx/>
                    <a:latin typeface="Times New Roman" pitchFamily="18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26202"/>
                  <a:ext cx="797759" cy="4301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86400" y="2563200"/>
                  <a:ext cx="922318" cy="4813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0004" tIns="44997" rIns="90004" bIns="44997" anchor="t" anchorCtr="0" compatLnSpc="0">
                  <a:noAutofit/>
                </a:bodyPr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1800" b="0" i="0" u="none" strike="noStrike" kern="1200" cap="none" spc="0" baseline="0">
                    <a:solidFill>
                      <a:srgbClr val="2F2B20"/>
                    </a:solidFill>
                    <a:uFillTx/>
                    <a:latin typeface="Times New Roman" pitchFamily="18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2563200"/>
                  <a:ext cx="922318" cy="4813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Elbow Connector 17"/>
            <p:cNvCxnSpPr>
              <a:endCxn id="12" idx="1"/>
            </p:cNvCxnSpPr>
            <p:nvPr/>
          </p:nvCxnSpPr>
          <p:spPr>
            <a:xfrm>
              <a:off x="791641" y="3069000"/>
              <a:ext cx="736559" cy="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9" name="Elbow Connector 18"/>
            <p:cNvCxnSpPr>
              <a:stCxn id="12" idx="3"/>
              <a:endCxn id="13" idx="1"/>
            </p:cNvCxnSpPr>
            <p:nvPr/>
          </p:nvCxnSpPr>
          <p:spPr>
            <a:xfrm>
              <a:off x="3128400" y="3069000"/>
              <a:ext cx="914400" cy="1270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0" name="Elbow Connector 19"/>
            <p:cNvCxnSpPr>
              <a:stCxn id="13" idx="3"/>
              <a:endCxn id="14" idx="1"/>
            </p:cNvCxnSpPr>
            <p:nvPr/>
          </p:nvCxnSpPr>
          <p:spPr>
            <a:xfrm>
              <a:off x="5509078" y="3069000"/>
              <a:ext cx="915121" cy="1270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1" name="Elbow Connector 20"/>
            <p:cNvCxnSpPr>
              <a:stCxn id="14" idx="3"/>
            </p:cNvCxnSpPr>
            <p:nvPr/>
          </p:nvCxnSpPr>
          <p:spPr>
            <a:xfrm>
              <a:off x="7795799" y="3069000"/>
              <a:ext cx="819001" cy="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22" name="TextBox 21"/>
            <p:cNvSpPr txBox="1"/>
            <p:nvPr/>
          </p:nvSpPr>
          <p:spPr>
            <a:xfrm>
              <a:off x="522003" y="4212000"/>
              <a:ext cx="1078196" cy="7765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Sinyal</a:t>
              </a:r>
              <a:endPara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endParaRP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Analog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19362" y="4212000"/>
              <a:ext cx="1916637" cy="7765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Discrete Time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Signal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0600" y="4212000"/>
              <a:ext cx="2207517" cy="111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Quantized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Signal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(Discrete Value)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1203" y="4212000"/>
              <a:ext cx="1029596" cy="7765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Sinyal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Digital</a:t>
              </a:r>
            </a:p>
          </p:txBody>
        </p:sp>
        <p:cxnSp>
          <p:nvCxnSpPr>
            <p:cNvPr id="26" name="Elbow Connector 25"/>
            <p:cNvCxnSpPr>
              <a:stCxn id="22" idx="0"/>
            </p:cNvCxnSpPr>
            <p:nvPr/>
          </p:nvCxnSpPr>
          <p:spPr>
            <a:xfrm flipV="1">
              <a:off x="1060923" y="3056400"/>
              <a:ext cx="5761" cy="115560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7" name="Elbow Connector 26"/>
            <p:cNvCxnSpPr>
              <a:stCxn id="23" idx="0"/>
            </p:cNvCxnSpPr>
            <p:nvPr/>
          </p:nvCxnSpPr>
          <p:spPr>
            <a:xfrm rot="5400013" flipH="1" flipV="1">
              <a:off x="3010140" y="3636541"/>
              <a:ext cx="1143000" cy="7919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8" name="Elbow Connector 27"/>
            <p:cNvCxnSpPr>
              <a:stCxn id="24" idx="0"/>
            </p:cNvCxnSpPr>
            <p:nvPr/>
          </p:nvCxnSpPr>
          <p:spPr>
            <a:xfrm rot="5400013" flipH="1" flipV="1">
              <a:off x="5340242" y="3633121"/>
              <a:ext cx="1143000" cy="14758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9" name="Elbow Connector 28"/>
            <p:cNvCxnSpPr>
              <a:stCxn id="25" idx="0"/>
            </p:cNvCxnSpPr>
            <p:nvPr/>
          </p:nvCxnSpPr>
          <p:spPr>
            <a:xfrm flipH="1" flipV="1">
              <a:off x="8134200" y="3075118"/>
              <a:ext cx="1802" cy="1136882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40690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itle 48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Pencuplikan</a:t>
            </a:r>
            <a:r>
              <a:rPr lang="en-US" dirty="0" smtClean="0"/>
              <a:t> (Sampling)</a:t>
            </a:r>
            <a:endParaRPr lang="en-US" dirty="0"/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Dilakukan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data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analog agar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direpresentasikan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diskrit</a:t>
            </a:r>
            <a:r>
              <a:rPr lang="en-US" sz="2800" dirty="0" smtClean="0"/>
              <a:t>.</a:t>
            </a:r>
          </a:p>
          <a:p>
            <a:endParaRPr lang="en-GB" sz="2800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2492886" y="3183359"/>
            <a:ext cx="3428643" cy="10537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3446166" y="2734444"/>
                <a:ext cx="3138476" cy="424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𝑛𝑇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=1,2,3,…</m:t>
                      </m:r>
                    </m:oMath>
                  </m:oMathPara>
                </a14:m>
                <a:endParaRPr lang="en-US" sz="1800" b="0" i="0" u="none" strike="noStrike" kern="0" cap="none" spc="0" baseline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166" y="2734444"/>
                <a:ext cx="3138476" cy="4248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2951459" y="5110750"/>
            <a:ext cx="3241081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Fs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= </a:t>
            </a: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Frekuensi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Sampling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T = </a:t>
            </a: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Perioda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654445" y="3913444"/>
                <a:ext cx="849239" cy="48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800" b="0" i="0" u="none" strike="noStrike" kern="0" cap="none" spc="0" baseline="0" dirty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45" y="3913444"/>
                <a:ext cx="849239" cy="482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524799" y="3926269"/>
                <a:ext cx="3050282" cy="600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𝑛𝑇</m:t>
                          </m:r>
                        </m:sub>
                      </m:sSub>
                    </m:oMath>
                  </m:oMathPara>
                </a14:m>
                <a:endParaRPr lang="en-US" sz="1800" b="0" i="0" u="none" strike="noStrike" kern="0" cap="none" spc="0" baseline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99" y="3926269"/>
                <a:ext cx="3050282" cy="600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907236" y="4346214"/>
            <a:ext cx="2334957" cy="798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Analog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Waktu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Kontinu</a:t>
            </a: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52711" y="4289722"/>
            <a:ext cx="1916637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Sinyal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Waktu Diskrit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6402726" y="2569794"/>
                <a:ext cx="1139763" cy="899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𝐹𝑠</m:t>
                          </m:r>
                        </m:den>
                      </m:f>
                    </m:oMath>
                  </m:oMathPara>
                </a14:m>
                <a:endParaRPr lang="en-US" sz="1800" b="0" i="0" u="none" strike="noStrike" kern="0" cap="none" spc="0" baseline="0" dirty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726" y="2569794"/>
                <a:ext cx="1139763" cy="8992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8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Sampling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828800" y="1600200"/>
            <a:ext cx="5486400" cy="451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3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1864" y="139664"/>
            <a:ext cx="7896228" cy="1054102"/>
          </a:xfrm>
        </p:spPr>
        <p:txBody>
          <a:bodyPr/>
          <a:lstStyle/>
          <a:p>
            <a:pPr lvl="0"/>
            <a:r>
              <a:rPr lang="en-US" dirty="0"/>
              <a:t>Sampling </a:t>
            </a:r>
            <a:r>
              <a:rPr lang="en-US" dirty="0" err="1"/>
              <a:t>dan</a:t>
            </a:r>
            <a:r>
              <a:rPr lang="en-US" dirty="0"/>
              <a:t> Aliasing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8156" y="1295840"/>
            <a:ext cx="9143643" cy="36990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/>
          <p:cNvSpPr/>
          <p:nvPr/>
        </p:nvSpPr>
        <p:spPr>
          <a:xfrm>
            <a:off x="618242" y="5308436"/>
            <a:ext cx="6858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1440">
            <a:solidFill>
              <a:srgbClr val="008000"/>
            </a:solidFill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618598" y="5632435"/>
            <a:ext cx="6858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1440">
            <a:solidFill>
              <a:srgbClr val="800000"/>
            </a:solidFill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092436"/>
            <a:ext cx="1934998" cy="433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Sinyal Analog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443" y="5393036"/>
            <a:ext cx="3535198" cy="433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Hasil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Sampling</a:t>
            </a:r>
          </a:p>
        </p:txBody>
      </p:sp>
    </p:spTree>
    <p:extLst>
      <p:ext uri="{BB962C8B-B14F-4D97-AF65-F5344CB8AC3E}">
        <p14:creationId xmlns:p14="http://schemas.microsoft.com/office/powerpoint/2010/main" val="31023559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Teorema</a:t>
            </a:r>
            <a:r>
              <a:rPr lang="en-US" dirty="0" smtClean="0"/>
              <a:t>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(</a:t>
            </a:r>
            <a:r>
              <a:rPr lang="en-US" i="1" kern="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max</a:t>
            </a:r>
            <a:r>
              <a:rPr lang="en-US" dirty="0" smtClean="0"/>
              <a:t>), </a:t>
            </a:r>
            <a:r>
              <a:rPr lang="en-US" dirty="0" err="1" smtClean="0"/>
              <a:t>nilai</a:t>
            </a:r>
            <a:r>
              <a:rPr lang="en-US" dirty="0" smtClean="0"/>
              <a:t> minimum </a:t>
            </a:r>
            <a:r>
              <a:rPr lang="en-US" dirty="0" err="1" smtClean="0"/>
              <a:t>frekuensi</a:t>
            </a:r>
            <a:r>
              <a:rPr lang="en-US" dirty="0" smtClean="0"/>
              <a:t> sampling (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2 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kern="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n</a:t>
            </a:r>
            <a:r>
              <a:rPr lang="en-US" i="1" kern="0" baseline="-25000" dirty="0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dirty="0" smtClean="0"/>
              <a:t>= 2 </a:t>
            </a:r>
            <a:r>
              <a:rPr lang="en-US" i="1" kern="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max</a:t>
            </a:r>
            <a:r>
              <a:rPr lang="en-US" i="1" kern="0" baseline="-25000" dirty="0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Nyquist</a:t>
            </a:r>
            <a:r>
              <a:rPr lang="en-US" dirty="0" smtClean="0"/>
              <a:t> rate.</a:t>
            </a:r>
          </a:p>
          <a:p>
            <a:r>
              <a:rPr lang="en-US" i="1" kern="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dirty="0"/>
              <a:t>≥</a:t>
            </a:r>
            <a:r>
              <a:rPr lang="en-US" dirty="0" smtClean="0"/>
              <a:t> 2</a:t>
            </a:r>
            <a:r>
              <a:rPr lang="en-US" i="1" kern="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i="1" kern="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max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dirty="0" smtClean="0"/>
              <a:t>≥</a:t>
            </a:r>
            <a:r>
              <a:rPr lang="en-US" i="1" kern="0" dirty="0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i="1" kern="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i="1" kern="0" baseline="-25000" dirty="0" err="1" smtClea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Tugas</a:t>
            </a:r>
            <a:r>
              <a:rPr lang="en-US" dirty="0" smtClean="0"/>
              <a:t> 20%, </a:t>
            </a:r>
            <a:r>
              <a:rPr lang="en-US" dirty="0" err="1" smtClean="0"/>
              <a:t>Kuis</a:t>
            </a:r>
            <a:r>
              <a:rPr lang="en-US" dirty="0" smtClean="0"/>
              <a:t> 15%</a:t>
            </a:r>
          </a:p>
          <a:p>
            <a:pPr lvl="1"/>
            <a:r>
              <a:rPr lang="en-US" dirty="0" smtClean="0"/>
              <a:t>UTS 30%, UAS 35%</a:t>
            </a:r>
          </a:p>
        </p:txBody>
      </p:sp>
    </p:spTree>
    <p:extLst>
      <p:ext uri="{BB962C8B-B14F-4D97-AF65-F5344CB8AC3E}">
        <p14:creationId xmlns:p14="http://schemas.microsoft.com/office/powerpoint/2010/main" val="8965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Proses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Kuantisasi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(Quantization)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AutoShape 2"/>
          <p:cNvSpPr>
            <a:spLocks noChangeArrowheads="1"/>
          </p:cNvSpPr>
          <p:nvPr/>
        </p:nvSpPr>
        <p:spPr bwMode="auto">
          <a:xfrm>
            <a:off x="2667000" y="2759015"/>
            <a:ext cx="990600" cy="249237"/>
          </a:xfrm>
          <a:prstGeom prst="rightArrow">
            <a:avLst>
              <a:gd name="adj1" fmla="val 50000"/>
              <a:gd name="adj2" fmla="val 9936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AutoShape 3"/>
          <p:cNvSpPr>
            <a:spLocks noChangeArrowheads="1"/>
          </p:cNvSpPr>
          <p:nvPr/>
        </p:nvSpPr>
        <p:spPr bwMode="auto">
          <a:xfrm>
            <a:off x="5486400" y="2785519"/>
            <a:ext cx="990600" cy="234950"/>
          </a:xfrm>
          <a:prstGeom prst="rightArrow">
            <a:avLst>
              <a:gd name="adj1" fmla="val 50000"/>
              <a:gd name="adj2" fmla="val 105405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3657600" y="2401275"/>
            <a:ext cx="1828800" cy="99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Quantizer</a:t>
            </a:r>
            <a:endParaRPr lang="en-GB" sz="2800" b="1">
              <a:latin typeface="Times New Roman" pitchFamily="18" charset="0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24971" y="4320344"/>
            <a:ext cx="39814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dirty="0" err="1">
                <a:latin typeface="+mj-lt"/>
              </a:rPr>
              <a:t>Terdapat</a:t>
            </a:r>
            <a:r>
              <a:rPr lang="en-US" sz="2200" dirty="0">
                <a:latin typeface="+mj-lt"/>
              </a:rPr>
              <a:t> 2 </a:t>
            </a:r>
            <a:r>
              <a:rPr lang="en-US" sz="2200" dirty="0" err="1">
                <a:latin typeface="+mj-lt"/>
              </a:rPr>
              <a:t>jenis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kuantiser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yaitu</a:t>
            </a:r>
            <a:r>
              <a:rPr lang="en-US" sz="2200" dirty="0">
                <a:latin typeface="+mj-lt"/>
              </a:rPr>
              <a:t> :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762000" y="446169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1143000" y="2185927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9"/>
          <p:cNvSpPr>
            <a:spLocks noChangeShapeType="1"/>
          </p:cNvSpPr>
          <p:nvPr/>
        </p:nvSpPr>
        <p:spPr bwMode="auto">
          <a:xfrm flipV="1">
            <a:off x="1143000" y="1881127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10"/>
          <p:cNvSpPr>
            <a:spLocks noChangeShapeType="1"/>
          </p:cNvSpPr>
          <p:nvPr/>
        </p:nvSpPr>
        <p:spPr bwMode="auto">
          <a:xfrm flipV="1">
            <a:off x="1219200" y="1881127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11"/>
          <p:cNvSpPr>
            <a:spLocks noChangeShapeType="1"/>
          </p:cNvSpPr>
          <p:nvPr/>
        </p:nvSpPr>
        <p:spPr bwMode="auto">
          <a:xfrm>
            <a:off x="1143000" y="18811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12"/>
          <p:cNvSpPr>
            <a:spLocks noChangeShapeType="1"/>
          </p:cNvSpPr>
          <p:nvPr/>
        </p:nvSpPr>
        <p:spPr bwMode="auto">
          <a:xfrm flipV="1">
            <a:off x="1295400" y="1652527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13"/>
          <p:cNvSpPr>
            <a:spLocks noChangeShapeType="1"/>
          </p:cNvSpPr>
          <p:nvPr/>
        </p:nvSpPr>
        <p:spPr bwMode="auto">
          <a:xfrm flipV="1">
            <a:off x="1371600" y="1652527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14"/>
          <p:cNvSpPr>
            <a:spLocks noChangeShapeType="1"/>
          </p:cNvSpPr>
          <p:nvPr/>
        </p:nvSpPr>
        <p:spPr bwMode="auto">
          <a:xfrm>
            <a:off x="1295400" y="1652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15"/>
          <p:cNvSpPr>
            <a:spLocks noChangeShapeType="1"/>
          </p:cNvSpPr>
          <p:nvPr/>
        </p:nvSpPr>
        <p:spPr bwMode="auto">
          <a:xfrm flipV="1">
            <a:off x="1447800" y="1804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16"/>
          <p:cNvSpPr>
            <a:spLocks noChangeShapeType="1"/>
          </p:cNvSpPr>
          <p:nvPr/>
        </p:nvSpPr>
        <p:spPr bwMode="auto">
          <a:xfrm flipV="1">
            <a:off x="1524000" y="1804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>
            <a:off x="1447800" y="18049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 flipV="1">
            <a:off x="1600200" y="1804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/>
        </p:nvSpPr>
        <p:spPr bwMode="auto">
          <a:xfrm flipV="1">
            <a:off x="1676400" y="1804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20"/>
          <p:cNvSpPr>
            <a:spLocks noChangeShapeType="1"/>
          </p:cNvSpPr>
          <p:nvPr/>
        </p:nvSpPr>
        <p:spPr bwMode="auto">
          <a:xfrm>
            <a:off x="1600200" y="18049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 flipV="1">
            <a:off x="1752600" y="1500127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 flipV="1">
            <a:off x="1828800" y="1500127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23"/>
          <p:cNvSpPr>
            <a:spLocks noChangeShapeType="1"/>
          </p:cNvSpPr>
          <p:nvPr/>
        </p:nvSpPr>
        <p:spPr bwMode="auto">
          <a:xfrm>
            <a:off x="1752600" y="15001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 flipV="1">
            <a:off x="1905000" y="1652527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 flipV="1">
            <a:off x="1981200" y="1652527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>
            <a:off x="1905000" y="1652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27"/>
          <p:cNvSpPr>
            <a:spLocks noChangeShapeType="1"/>
          </p:cNvSpPr>
          <p:nvPr/>
        </p:nvSpPr>
        <p:spPr bwMode="auto">
          <a:xfrm flipV="1">
            <a:off x="2057400" y="1804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28"/>
          <p:cNvSpPr>
            <a:spLocks noChangeShapeType="1"/>
          </p:cNvSpPr>
          <p:nvPr/>
        </p:nvSpPr>
        <p:spPr bwMode="auto">
          <a:xfrm flipV="1">
            <a:off x="2133600" y="1804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29"/>
          <p:cNvSpPr>
            <a:spLocks noChangeShapeType="1"/>
          </p:cNvSpPr>
          <p:nvPr/>
        </p:nvSpPr>
        <p:spPr bwMode="auto">
          <a:xfrm>
            <a:off x="2057400" y="18049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 flipV="1">
            <a:off x="2209800" y="2033527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flipV="1">
            <a:off x="2286000" y="2033527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>
            <a:off x="2209800" y="2033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33"/>
          <p:cNvSpPr>
            <a:spLocks noChangeShapeType="1"/>
          </p:cNvSpPr>
          <p:nvPr/>
        </p:nvSpPr>
        <p:spPr bwMode="auto">
          <a:xfrm flipV="1">
            <a:off x="2362200" y="2185927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34"/>
          <p:cNvSpPr>
            <a:spLocks noChangeShapeType="1"/>
          </p:cNvSpPr>
          <p:nvPr/>
        </p:nvSpPr>
        <p:spPr bwMode="auto">
          <a:xfrm flipV="1">
            <a:off x="2438400" y="2185927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35"/>
          <p:cNvSpPr>
            <a:spLocks noChangeShapeType="1"/>
          </p:cNvSpPr>
          <p:nvPr/>
        </p:nvSpPr>
        <p:spPr bwMode="auto">
          <a:xfrm>
            <a:off x="2362200" y="23383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36"/>
          <p:cNvSpPr>
            <a:spLocks noChangeShapeType="1"/>
          </p:cNvSpPr>
          <p:nvPr/>
        </p:nvSpPr>
        <p:spPr bwMode="auto">
          <a:xfrm flipV="1">
            <a:off x="2514600" y="2185927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V="1">
            <a:off x="2590800" y="2185927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38"/>
          <p:cNvSpPr>
            <a:spLocks noChangeShapeType="1"/>
          </p:cNvSpPr>
          <p:nvPr/>
        </p:nvSpPr>
        <p:spPr bwMode="auto">
          <a:xfrm>
            <a:off x="2514600" y="2490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39"/>
          <p:cNvSpPr>
            <a:spLocks noChangeShapeType="1"/>
          </p:cNvSpPr>
          <p:nvPr/>
        </p:nvSpPr>
        <p:spPr bwMode="auto">
          <a:xfrm flipV="1">
            <a:off x="2667000" y="2185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40"/>
          <p:cNvSpPr>
            <a:spLocks noChangeShapeType="1"/>
          </p:cNvSpPr>
          <p:nvPr/>
        </p:nvSpPr>
        <p:spPr bwMode="auto">
          <a:xfrm flipV="1">
            <a:off x="2743200" y="2185927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41"/>
          <p:cNvSpPr>
            <a:spLocks noChangeShapeType="1"/>
          </p:cNvSpPr>
          <p:nvPr/>
        </p:nvSpPr>
        <p:spPr bwMode="auto">
          <a:xfrm>
            <a:off x="2667000" y="25669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42"/>
          <p:cNvSpPr>
            <a:spLocks noChangeShapeType="1"/>
          </p:cNvSpPr>
          <p:nvPr/>
        </p:nvSpPr>
        <p:spPr bwMode="auto">
          <a:xfrm flipV="1">
            <a:off x="2819400" y="2185927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/>
        </p:nvSpPr>
        <p:spPr bwMode="auto">
          <a:xfrm flipV="1">
            <a:off x="2895600" y="2185927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44"/>
          <p:cNvSpPr>
            <a:spLocks noChangeShapeType="1"/>
          </p:cNvSpPr>
          <p:nvPr/>
        </p:nvSpPr>
        <p:spPr bwMode="auto">
          <a:xfrm>
            <a:off x="2819400" y="2490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45"/>
          <p:cNvSpPr>
            <a:spLocks noChangeShapeType="1"/>
          </p:cNvSpPr>
          <p:nvPr/>
        </p:nvSpPr>
        <p:spPr bwMode="auto">
          <a:xfrm flipV="1">
            <a:off x="2971800" y="2185927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 flipV="1">
            <a:off x="3048000" y="2185927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47"/>
          <p:cNvSpPr>
            <a:spLocks noChangeShapeType="1"/>
          </p:cNvSpPr>
          <p:nvPr/>
        </p:nvSpPr>
        <p:spPr bwMode="auto">
          <a:xfrm>
            <a:off x="2971800" y="23383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48"/>
          <p:cNvSpPr>
            <a:spLocks noChangeShapeType="1"/>
          </p:cNvSpPr>
          <p:nvPr/>
        </p:nvSpPr>
        <p:spPr bwMode="auto">
          <a:xfrm>
            <a:off x="5867400" y="2185927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/>
        </p:nvSpPr>
        <p:spPr bwMode="auto">
          <a:xfrm flipV="1">
            <a:off x="5867400" y="1957327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50"/>
          <p:cNvSpPr>
            <a:spLocks noChangeShapeType="1"/>
          </p:cNvSpPr>
          <p:nvPr/>
        </p:nvSpPr>
        <p:spPr bwMode="auto">
          <a:xfrm flipV="1">
            <a:off x="5943600" y="1957327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51"/>
          <p:cNvSpPr>
            <a:spLocks noChangeShapeType="1"/>
          </p:cNvSpPr>
          <p:nvPr/>
        </p:nvSpPr>
        <p:spPr bwMode="auto">
          <a:xfrm>
            <a:off x="5867400" y="1957327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52"/>
          <p:cNvSpPr>
            <a:spLocks noChangeShapeType="1"/>
          </p:cNvSpPr>
          <p:nvPr/>
        </p:nvSpPr>
        <p:spPr bwMode="auto">
          <a:xfrm flipV="1">
            <a:off x="60198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Line 53"/>
          <p:cNvSpPr>
            <a:spLocks noChangeShapeType="1"/>
          </p:cNvSpPr>
          <p:nvPr/>
        </p:nvSpPr>
        <p:spPr bwMode="auto">
          <a:xfrm flipV="1">
            <a:off x="60960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54"/>
          <p:cNvSpPr>
            <a:spLocks noChangeShapeType="1"/>
          </p:cNvSpPr>
          <p:nvPr/>
        </p:nvSpPr>
        <p:spPr bwMode="auto">
          <a:xfrm>
            <a:off x="6019800" y="1728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55"/>
          <p:cNvSpPr>
            <a:spLocks noChangeShapeType="1"/>
          </p:cNvSpPr>
          <p:nvPr/>
        </p:nvSpPr>
        <p:spPr bwMode="auto">
          <a:xfrm flipV="1">
            <a:off x="61722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56"/>
          <p:cNvSpPr>
            <a:spLocks noChangeShapeType="1"/>
          </p:cNvSpPr>
          <p:nvPr/>
        </p:nvSpPr>
        <p:spPr bwMode="auto">
          <a:xfrm flipV="1">
            <a:off x="62484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6172200" y="1728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Line 58"/>
          <p:cNvSpPr>
            <a:spLocks noChangeShapeType="1"/>
          </p:cNvSpPr>
          <p:nvPr/>
        </p:nvSpPr>
        <p:spPr bwMode="auto">
          <a:xfrm>
            <a:off x="6324600" y="1728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Line 59"/>
          <p:cNvSpPr>
            <a:spLocks noChangeShapeType="1"/>
          </p:cNvSpPr>
          <p:nvPr/>
        </p:nvSpPr>
        <p:spPr bwMode="auto">
          <a:xfrm flipV="1">
            <a:off x="6477000" y="1500127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Line 60"/>
          <p:cNvSpPr>
            <a:spLocks noChangeShapeType="1"/>
          </p:cNvSpPr>
          <p:nvPr/>
        </p:nvSpPr>
        <p:spPr bwMode="auto">
          <a:xfrm flipV="1">
            <a:off x="6553200" y="1500127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61"/>
          <p:cNvSpPr>
            <a:spLocks noChangeShapeType="1"/>
          </p:cNvSpPr>
          <p:nvPr/>
        </p:nvSpPr>
        <p:spPr bwMode="auto">
          <a:xfrm>
            <a:off x="6477000" y="15001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62"/>
          <p:cNvSpPr>
            <a:spLocks noChangeShapeType="1"/>
          </p:cNvSpPr>
          <p:nvPr/>
        </p:nvSpPr>
        <p:spPr bwMode="auto">
          <a:xfrm flipV="1">
            <a:off x="66294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63"/>
          <p:cNvSpPr>
            <a:spLocks noChangeShapeType="1"/>
          </p:cNvSpPr>
          <p:nvPr/>
        </p:nvSpPr>
        <p:spPr bwMode="auto">
          <a:xfrm flipV="1">
            <a:off x="67056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64"/>
          <p:cNvSpPr>
            <a:spLocks noChangeShapeType="1"/>
          </p:cNvSpPr>
          <p:nvPr/>
        </p:nvSpPr>
        <p:spPr bwMode="auto">
          <a:xfrm>
            <a:off x="6629400" y="1728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65"/>
          <p:cNvSpPr>
            <a:spLocks noChangeShapeType="1"/>
          </p:cNvSpPr>
          <p:nvPr/>
        </p:nvSpPr>
        <p:spPr bwMode="auto">
          <a:xfrm flipV="1">
            <a:off x="67818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66"/>
          <p:cNvSpPr>
            <a:spLocks noChangeShapeType="1"/>
          </p:cNvSpPr>
          <p:nvPr/>
        </p:nvSpPr>
        <p:spPr bwMode="auto">
          <a:xfrm flipV="1">
            <a:off x="68580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67"/>
          <p:cNvSpPr>
            <a:spLocks noChangeShapeType="1"/>
          </p:cNvSpPr>
          <p:nvPr/>
        </p:nvSpPr>
        <p:spPr bwMode="auto">
          <a:xfrm>
            <a:off x="6781800" y="17287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68"/>
          <p:cNvSpPr>
            <a:spLocks noChangeShapeType="1"/>
          </p:cNvSpPr>
          <p:nvPr/>
        </p:nvSpPr>
        <p:spPr bwMode="auto">
          <a:xfrm flipV="1">
            <a:off x="6934200" y="19573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69"/>
          <p:cNvSpPr>
            <a:spLocks noChangeShapeType="1"/>
          </p:cNvSpPr>
          <p:nvPr/>
        </p:nvSpPr>
        <p:spPr bwMode="auto">
          <a:xfrm flipV="1">
            <a:off x="7010400" y="19573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70"/>
          <p:cNvSpPr>
            <a:spLocks noChangeShapeType="1"/>
          </p:cNvSpPr>
          <p:nvPr/>
        </p:nvSpPr>
        <p:spPr bwMode="auto">
          <a:xfrm>
            <a:off x="6934200" y="19573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Line 71"/>
          <p:cNvSpPr>
            <a:spLocks noChangeShapeType="1"/>
          </p:cNvSpPr>
          <p:nvPr/>
        </p:nvSpPr>
        <p:spPr bwMode="auto">
          <a:xfrm flipV="1">
            <a:off x="70866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Line 72"/>
          <p:cNvSpPr>
            <a:spLocks noChangeShapeType="1"/>
          </p:cNvSpPr>
          <p:nvPr/>
        </p:nvSpPr>
        <p:spPr bwMode="auto">
          <a:xfrm flipV="1">
            <a:off x="71628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Line 73"/>
          <p:cNvSpPr>
            <a:spLocks noChangeShapeType="1"/>
          </p:cNvSpPr>
          <p:nvPr/>
        </p:nvSpPr>
        <p:spPr bwMode="auto">
          <a:xfrm>
            <a:off x="7086600" y="2414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Line 74"/>
          <p:cNvSpPr>
            <a:spLocks noChangeShapeType="1"/>
          </p:cNvSpPr>
          <p:nvPr/>
        </p:nvSpPr>
        <p:spPr bwMode="auto">
          <a:xfrm flipV="1">
            <a:off x="72390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Line 75"/>
          <p:cNvSpPr>
            <a:spLocks noChangeShapeType="1"/>
          </p:cNvSpPr>
          <p:nvPr/>
        </p:nvSpPr>
        <p:spPr bwMode="auto">
          <a:xfrm flipV="1">
            <a:off x="73152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Line 76"/>
          <p:cNvSpPr>
            <a:spLocks noChangeShapeType="1"/>
          </p:cNvSpPr>
          <p:nvPr/>
        </p:nvSpPr>
        <p:spPr bwMode="auto">
          <a:xfrm>
            <a:off x="7239000" y="2414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77"/>
          <p:cNvSpPr>
            <a:spLocks noChangeShapeType="1"/>
          </p:cNvSpPr>
          <p:nvPr/>
        </p:nvSpPr>
        <p:spPr bwMode="auto">
          <a:xfrm flipV="1">
            <a:off x="7391400" y="21859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Line 78"/>
          <p:cNvSpPr>
            <a:spLocks noChangeShapeType="1"/>
          </p:cNvSpPr>
          <p:nvPr/>
        </p:nvSpPr>
        <p:spPr bwMode="auto">
          <a:xfrm flipV="1">
            <a:off x="7467600" y="21859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Line 79"/>
          <p:cNvSpPr>
            <a:spLocks noChangeShapeType="1"/>
          </p:cNvSpPr>
          <p:nvPr/>
        </p:nvSpPr>
        <p:spPr bwMode="auto">
          <a:xfrm>
            <a:off x="7391400" y="26431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Line 80"/>
          <p:cNvSpPr>
            <a:spLocks noChangeShapeType="1"/>
          </p:cNvSpPr>
          <p:nvPr/>
        </p:nvSpPr>
        <p:spPr bwMode="auto">
          <a:xfrm flipV="1">
            <a:off x="75438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Line 81"/>
          <p:cNvSpPr>
            <a:spLocks noChangeShapeType="1"/>
          </p:cNvSpPr>
          <p:nvPr/>
        </p:nvSpPr>
        <p:spPr bwMode="auto">
          <a:xfrm flipV="1">
            <a:off x="76200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Line 82"/>
          <p:cNvSpPr>
            <a:spLocks noChangeShapeType="1"/>
          </p:cNvSpPr>
          <p:nvPr/>
        </p:nvSpPr>
        <p:spPr bwMode="auto">
          <a:xfrm>
            <a:off x="7543800" y="2414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83"/>
          <p:cNvSpPr>
            <a:spLocks noChangeShapeType="1"/>
          </p:cNvSpPr>
          <p:nvPr/>
        </p:nvSpPr>
        <p:spPr bwMode="auto">
          <a:xfrm flipV="1">
            <a:off x="76962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Line 84"/>
          <p:cNvSpPr>
            <a:spLocks noChangeShapeType="1"/>
          </p:cNvSpPr>
          <p:nvPr/>
        </p:nvSpPr>
        <p:spPr bwMode="auto">
          <a:xfrm flipV="1">
            <a:off x="7772400" y="2185927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Line 85"/>
          <p:cNvSpPr>
            <a:spLocks noChangeShapeType="1"/>
          </p:cNvSpPr>
          <p:nvPr/>
        </p:nvSpPr>
        <p:spPr bwMode="auto">
          <a:xfrm>
            <a:off x="7696200" y="2414527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Line 86"/>
          <p:cNvSpPr>
            <a:spLocks noChangeShapeType="1"/>
          </p:cNvSpPr>
          <p:nvPr/>
        </p:nvSpPr>
        <p:spPr bwMode="auto">
          <a:xfrm flipV="1">
            <a:off x="63246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87"/>
          <p:cNvSpPr>
            <a:spLocks noChangeShapeType="1"/>
          </p:cNvSpPr>
          <p:nvPr/>
        </p:nvSpPr>
        <p:spPr bwMode="auto">
          <a:xfrm flipV="1">
            <a:off x="6400800" y="172872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Text Box 88"/>
          <p:cNvSpPr txBox="1">
            <a:spLocks noChangeArrowheads="1"/>
          </p:cNvSpPr>
          <p:nvPr/>
        </p:nvSpPr>
        <p:spPr bwMode="auto">
          <a:xfrm>
            <a:off x="838200" y="4755379"/>
            <a:ext cx="65648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dirty="0" smtClean="0">
                <a:latin typeface="+mj-lt"/>
              </a:rPr>
              <a:t>1) </a:t>
            </a:r>
            <a:r>
              <a:rPr lang="en-US" sz="2200" dirty="0" err="1" smtClean="0">
                <a:latin typeface="+mj-lt"/>
              </a:rPr>
              <a:t>Kuantiser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Uniform </a:t>
            </a:r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>
                <a:latin typeface="+mj-lt"/>
              </a:rPr>
              <a:t>lebar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selang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kuantisasi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seragam</a:t>
            </a:r>
            <a:r>
              <a:rPr lang="en-US" sz="2200" dirty="0">
                <a:latin typeface="+mj-lt"/>
              </a:rPr>
              <a:t>)</a:t>
            </a:r>
          </a:p>
        </p:txBody>
      </p:sp>
      <p:sp>
        <p:nvSpPr>
          <p:cNvPr id="169" name="Text Box 89"/>
          <p:cNvSpPr txBox="1">
            <a:spLocks noChangeArrowheads="1"/>
          </p:cNvSpPr>
          <p:nvPr/>
        </p:nvSpPr>
        <p:spPr bwMode="auto">
          <a:xfrm>
            <a:off x="838200" y="5064942"/>
            <a:ext cx="77959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dirty="0" smtClean="0">
                <a:latin typeface="+mj-lt"/>
              </a:rPr>
              <a:t>2) </a:t>
            </a:r>
            <a:r>
              <a:rPr lang="en-US" sz="2200" dirty="0" err="1" smtClean="0">
                <a:latin typeface="+mj-lt"/>
              </a:rPr>
              <a:t>Kuantiser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Non-Uniform (</a:t>
            </a:r>
            <a:r>
              <a:rPr lang="en-US" sz="2200" dirty="0" err="1">
                <a:latin typeface="+mj-lt"/>
              </a:rPr>
              <a:t>lebar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selang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kuantisasi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tidak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seragam</a:t>
            </a:r>
            <a:r>
              <a:rPr lang="en-US" sz="2200" dirty="0">
                <a:latin typeface="+mj-lt"/>
              </a:rPr>
              <a:t>)</a:t>
            </a:r>
          </a:p>
        </p:txBody>
      </p:sp>
      <p:sp>
        <p:nvSpPr>
          <p:cNvPr id="170" name="Text Box 90"/>
          <p:cNvSpPr txBox="1">
            <a:spLocks noChangeArrowheads="1"/>
          </p:cNvSpPr>
          <p:nvPr/>
        </p:nvSpPr>
        <p:spPr bwMode="auto">
          <a:xfrm>
            <a:off x="624971" y="3525742"/>
            <a:ext cx="78940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 err="1">
                <a:latin typeface="+mj-lt"/>
              </a:rPr>
              <a:t>Kuantisasi</a:t>
            </a:r>
            <a:r>
              <a:rPr lang="en-US" sz="2200" dirty="0">
                <a:latin typeface="+mj-lt"/>
              </a:rPr>
              <a:t>  : </a:t>
            </a:r>
            <a:r>
              <a:rPr lang="en-US" sz="2200" dirty="0" err="1">
                <a:latin typeface="+mj-lt"/>
              </a:rPr>
              <a:t>mengubah</a:t>
            </a:r>
            <a:r>
              <a:rPr lang="en-US" sz="2200" dirty="0">
                <a:latin typeface="+mj-lt"/>
              </a:rPr>
              <a:t> level </a:t>
            </a:r>
            <a:r>
              <a:rPr lang="en-US" sz="2200" dirty="0" err="1">
                <a:latin typeface="+mj-lt"/>
              </a:rPr>
              <a:t>amplituda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menjadi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diskret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dengan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jumlah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terbatas</a:t>
            </a:r>
            <a:r>
              <a:rPr lang="en-US" sz="2200" dirty="0">
                <a:latin typeface="+mj-lt"/>
              </a:rPr>
              <a:t>. </a:t>
            </a:r>
          </a:p>
        </p:txBody>
      </p:sp>
      <p:sp>
        <p:nvSpPr>
          <p:cNvPr id="171" name="Text Box 91"/>
          <p:cNvSpPr txBox="1">
            <a:spLocks noChangeArrowheads="1"/>
          </p:cNvSpPr>
          <p:nvPr/>
        </p:nvSpPr>
        <p:spPr bwMode="auto">
          <a:xfrm>
            <a:off x="3114675" y="211449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</a:rPr>
              <a:t>t</a:t>
            </a:r>
          </a:p>
        </p:txBody>
      </p:sp>
      <p:sp>
        <p:nvSpPr>
          <p:cNvPr id="172" name="Text Box 92"/>
          <p:cNvSpPr txBox="1">
            <a:spLocks noChangeArrowheads="1"/>
          </p:cNvSpPr>
          <p:nvPr/>
        </p:nvSpPr>
        <p:spPr bwMode="auto">
          <a:xfrm>
            <a:off x="7897813" y="2109727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424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Quantiser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Uniform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4267200"/>
            <a:ext cx="3657600" cy="16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" y="1219200"/>
            <a:ext cx="8472489" cy="4042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176" y="5270417"/>
            <a:ext cx="207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Jumlah</a:t>
            </a:r>
            <a:r>
              <a:rPr lang="en-US" sz="2000" dirty="0" smtClean="0"/>
              <a:t> level </a:t>
            </a:r>
            <a:r>
              <a:rPr lang="en-US" sz="2000" dirty="0" err="1" smtClean="0">
                <a:solidFill>
                  <a:srgbClr val="FF0000"/>
                </a:solidFill>
              </a:rPr>
              <a:t>ganjil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007" y="5270417"/>
            <a:ext cx="216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Jumlah</a:t>
            </a:r>
            <a:r>
              <a:rPr lang="en-US" sz="2000" dirty="0" smtClean="0"/>
              <a:t> level </a:t>
            </a:r>
            <a:r>
              <a:rPr lang="en-US" sz="2000" dirty="0" err="1" smtClean="0">
                <a:solidFill>
                  <a:srgbClr val="FF0000"/>
                </a:solidFill>
              </a:rPr>
              <a:t>genap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Pengkodean</a:t>
            </a:r>
            <a:r>
              <a:rPr lang="en-US" dirty="0" smtClean="0"/>
              <a:t> Data (Coding)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penyimpanan</a:t>
            </a:r>
            <a:r>
              <a:rPr lang="en-GB" sz="2800" dirty="0"/>
              <a:t> data digital </a:t>
            </a:r>
            <a:r>
              <a:rPr lang="en-GB" sz="2800" dirty="0" err="1"/>
              <a:t>digunakan</a:t>
            </a:r>
            <a:r>
              <a:rPr lang="en-GB" sz="2800" dirty="0"/>
              <a:t> </a:t>
            </a:r>
            <a:r>
              <a:rPr lang="en-GB" sz="2800" dirty="0" err="1"/>
              <a:t>sejumlah</a:t>
            </a:r>
            <a:r>
              <a:rPr lang="en-GB" sz="2800" dirty="0"/>
              <a:t> bit (b)</a:t>
            </a:r>
          </a:p>
          <a:p>
            <a:r>
              <a:rPr lang="en-GB" sz="2800" dirty="0"/>
              <a:t>Data </a:t>
            </a:r>
            <a:r>
              <a:rPr lang="en-GB" sz="2800" dirty="0" err="1"/>
              <a:t>hasil</a:t>
            </a:r>
            <a:r>
              <a:rPr lang="en-GB" sz="2800" dirty="0"/>
              <a:t> </a:t>
            </a:r>
            <a:r>
              <a:rPr lang="en-GB" sz="2800" dirty="0" err="1"/>
              <a:t>kuantisasi</a:t>
            </a:r>
            <a:r>
              <a:rPr lang="en-GB" sz="2800" dirty="0"/>
              <a:t> </a:t>
            </a:r>
            <a:r>
              <a:rPr lang="en-GB" sz="2800" dirty="0" err="1"/>
              <a:t>terdiri</a:t>
            </a:r>
            <a:r>
              <a:rPr lang="en-GB" sz="2800" dirty="0"/>
              <a:t> </a:t>
            </a:r>
            <a:r>
              <a:rPr lang="en-GB" sz="2800" dirty="0" err="1"/>
              <a:t>dari</a:t>
            </a:r>
            <a:r>
              <a:rPr lang="en-GB" sz="2800" dirty="0"/>
              <a:t> </a:t>
            </a:r>
            <a:r>
              <a:rPr lang="en-GB" sz="2800" dirty="0" err="1"/>
              <a:t>sejumlah</a:t>
            </a:r>
            <a:r>
              <a:rPr lang="en-GB" sz="2800" dirty="0"/>
              <a:t> level (L)</a:t>
            </a:r>
          </a:p>
          <a:p>
            <a:r>
              <a:rPr lang="en-GB" sz="2800" dirty="0" err="1"/>
              <a:t>Tiap-tiap</a:t>
            </a:r>
            <a:r>
              <a:rPr lang="en-GB" sz="2800" dirty="0"/>
              <a:t> level </a:t>
            </a:r>
            <a:r>
              <a:rPr lang="en-GB" sz="2800" dirty="0" err="1"/>
              <a:t>dikodekan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</a:t>
            </a:r>
            <a:r>
              <a:rPr lang="en-GB" sz="2800" dirty="0" err="1"/>
              <a:t>barisan</a:t>
            </a:r>
            <a:r>
              <a:rPr lang="en-GB" sz="2800" dirty="0"/>
              <a:t> bit </a:t>
            </a:r>
            <a:r>
              <a:rPr lang="en-GB" sz="2800" dirty="0" smtClean="0"/>
              <a:t>(</a:t>
            </a:r>
            <a:r>
              <a:rPr lang="en-GB" sz="2800" dirty="0" err="1" smtClean="0"/>
              <a:t>angka</a:t>
            </a:r>
            <a:r>
              <a:rPr lang="en-GB" sz="2800" dirty="0" smtClean="0"/>
              <a:t>)</a:t>
            </a:r>
          </a:p>
          <a:p>
            <a:r>
              <a:rPr lang="en-GB" sz="2800" dirty="0" err="1" smtClean="0"/>
              <a:t>Berlaku</a:t>
            </a:r>
            <a:r>
              <a:rPr lang="en-GB" sz="2800" dirty="0" smtClean="0"/>
              <a:t> </a:t>
            </a:r>
            <a:r>
              <a:rPr lang="en-GB" sz="2800" dirty="0" err="1" smtClean="0"/>
              <a:t>hubungan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L = </a:t>
            </a:r>
            <a:r>
              <a:rPr lang="en-GB" sz="2800" dirty="0" err="1"/>
              <a:t>Jumlah</a:t>
            </a:r>
            <a:r>
              <a:rPr lang="en-GB" sz="2800" dirty="0"/>
              <a:t> Level</a:t>
            </a:r>
          </a:p>
          <a:p>
            <a:r>
              <a:rPr lang="en-GB" sz="2800" dirty="0"/>
              <a:t>b = </a:t>
            </a:r>
            <a:r>
              <a:rPr lang="en-GB" sz="2800" dirty="0" err="1"/>
              <a:t>Jumlah</a:t>
            </a:r>
            <a:r>
              <a:rPr lang="en-GB" sz="2800" dirty="0"/>
              <a:t> </a:t>
            </a:r>
            <a:r>
              <a:rPr lang="en-GB" sz="2800" dirty="0" smtClean="0"/>
              <a:t>Bit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8736" y="4038600"/>
                <a:ext cx="1126527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36" y="4038600"/>
                <a:ext cx="1126527" cy="4385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Resolusi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Ketelitian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besaran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endParaRPr lang="en-US" sz="2800" dirty="0" smtClean="0"/>
          </a:p>
          <a:p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Dynamic Range </a:t>
            </a:r>
            <a:r>
              <a:rPr lang="en-US" sz="2800" dirty="0" err="1" smtClean="0"/>
              <a:t>dan</a:t>
            </a:r>
            <a:r>
              <a:rPr lang="en-US" sz="2800" dirty="0" smtClean="0"/>
              <a:t> Level </a:t>
            </a:r>
            <a:r>
              <a:rPr lang="en-US" sz="2800" dirty="0" err="1" smtClean="0"/>
              <a:t>kuantisasi</a:t>
            </a:r>
            <a:endParaRPr lang="en-US" sz="2800" dirty="0" smtClean="0"/>
          </a:p>
          <a:p>
            <a:r>
              <a:rPr lang="en-US" sz="2800" dirty="0" smtClean="0"/>
              <a:t>Dynamic Range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maksimum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minimum </a:t>
            </a:r>
            <a:r>
              <a:rPr lang="en-US" sz="2800" dirty="0" err="1" smtClean="0"/>
              <a:t>sinyal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5773" y="4477313"/>
                <a:ext cx="4272452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𝑅𝑒𝑠𝑜𝑙𝑢𝑠𝑖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𝐷𝑦𝑛𝑎𝑚𝑖𝑐𝑅𝑎𝑛𝑔𝑒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73" y="4477313"/>
                <a:ext cx="4272452" cy="6890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8808" y="3837202"/>
                <a:ext cx="4346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𝐷𝑦𝑛𝑎𝑚𝑖𝑐𝑅𝑎𝑛𝑔𝑒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808" y="3837202"/>
                <a:ext cx="434638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66" r="-421" b="-3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2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Kuantisasi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828800" y="1600200"/>
            <a:ext cx="5486400" cy="4517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283824" y="159151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level?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57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Kuantisasi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36760" y="1698836"/>
            <a:ext cx="6400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Kuantisasi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Error </a:t>
                </a:r>
                <a:r>
                  <a:rPr lang="en-US" dirty="0" err="1" smtClean="0"/>
                  <a:t>kuantisasi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selisih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antara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sinyal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diskrit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sebelum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sesudah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kuantisasi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err="1" smtClean="0"/>
                  <a:t>atau</a:t>
                </a:r>
                <a:r>
                  <a:rPr lang="en-GB" dirty="0" smtClean="0"/>
                  <a:t> </a:t>
                </a:r>
              </a:p>
              <a:p>
                <a:pPr marL="3413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US" dirty="0" err="1" smtClean="0"/>
                  <a:t>Besarnya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dibatasi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oleh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resolusi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1774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336248"/>
            <a:ext cx="9170894" cy="543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9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Sebuah</a:t>
                </a:r>
                <a:r>
                  <a:rPr lang="en-GB" sz="2800" dirty="0"/>
                  <a:t> </a:t>
                </a:r>
                <a:r>
                  <a:rPr lang="en-GB" sz="2800" dirty="0" err="1"/>
                  <a:t>sinyal</a:t>
                </a:r>
                <a:r>
                  <a:rPr lang="en-GB" sz="2800" dirty="0"/>
                  <a:t> </a:t>
                </a:r>
                <a:r>
                  <a:rPr lang="en-GB" sz="2800" dirty="0" err="1"/>
                  <a:t>analog</a:t>
                </a:r>
                <a:r>
                  <a:rPr lang="en-GB" sz="2800" dirty="0"/>
                  <a:t> </a:t>
                </a:r>
                <a:r>
                  <a:rPr lang="en-GB" sz="2800" dirty="0" err="1"/>
                  <a:t>waktu</a:t>
                </a:r>
                <a:r>
                  <a:rPr lang="en-GB" sz="2800" dirty="0"/>
                  <a:t> </a:t>
                </a:r>
                <a:r>
                  <a:rPr lang="en-GB" sz="2800" dirty="0" err="1" smtClean="0"/>
                  <a:t>diskrit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800" dirty="0" smtClean="0"/>
                  <a:t> </a:t>
                </a:r>
                <a:r>
                  <a:rPr lang="en-GB" sz="2800" dirty="0" err="1" smtClean="0"/>
                  <a:t>akan</a:t>
                </a:r>
                <a:r>
                  <a:rPr lang="en-GB" sz="2800" dirty="0" smtClean="0"/>
                  <a:t> </a:t>
                </a:r>
                <a:r>
                  <a:rPr lang="en-GB" sz="2800" dirty="0" err="1"/>
                  <a:t>dikuantisasi</a:t>
                </a:r>
                <a:r>
                  <a:rPr lang="en-GB" sz="2800" dirty="0"/>
                  <a:t>. </a:t>
                </a:r>
                <a:r>
                  <a:rPr lang="en-GB" sz="2800" dirty="0" err="1"/>
                  <a:t>Tentukan</a:t>
                </a:r>
                <a:r>
                  <a:rPr lang="en-GB" sz="2800" dirty="0"/>
                  <a:t> </a:t>
                </a:r>
                <a:r>
                  <a:rPr lang="en-GB" sz="2800" dirty="0" err="1"/>
                  <a:t>jumlah</a:t>
                </a:r>
                <a:r>
                  <a:rPr lang="en-GB" sz="2800" dirty="0"/>
                  <a:t> bit yang </a:t>
                </a:r>
                <a:r>
                  <a:rPr lang="en-GB" sz="2800" dirty="0" err="1"/>
                  <a:t>diperlukan</a:t>
                </a:r>
                <a:r>
                  <a:rPr lang="en-GB" sz="2800" dirty="0"/>
                  <a:t> </a:t>
                </a:r>
                <a:r>
                  <a:rPr lang="en-GB" sz="2800" dirty="0" err="1"/>
                  <a:t>tiap</a:t>
                </a:r>
                <a:r>
                  <a:rPr lang="en-GB" sz="2800" dirty="0"/>
                  <a:t> sample agar </a:t>
                </a:r>
                <a:r>
                  <a:rPr lang="en-GB" sz="2800" dirty="0" err="1"/>
                  <a:t>resolusi</a:t>
                </a:r>
                <a:r>
                  <a:rPr lang="en-GB" sz="2800" dirty="0"/>
                  <a:t> </a:t>
                </a:r>
                <a:r>
                  <a:rPr lang="en-GB" sz="2800" dirty="0" smtClean="0"/>
                  <a:t>(</a:t>
                </a:r>
                <a:r>
                  <a:rPr lang="el-GR" sz="2800" dirty="0" smtClean="0"/>
                  <a:t>Δ</a:t>
                </a:r>
                <a:r>
                  <a:rPr lang="en-GB" sz="2800" dirty="0" smtClean="0"/>
                  <a:t>) </a:t>
                </a:r>
                <a:r>
                  <a:rPr lang="en-GB" sz="2800" dirty="0"/>
                  <a:t>= 0.02</a:t>
                </a:r>
                <a:r>
                  <a:rPr lang="en-GB" sz="2800" dirty="0" smtClean="0"/>
                  <a:t>!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2"/>
                <a:stretch>
                  <a:fillRect l="-1455"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7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sz="2800" dirty="0" smtClean="0"/>
                  <a:t>Δ</a:t>
                </a:r>
                <a:r>
                  <a:rPr lang="en-GB" sz="2800" dirty="0" smtClean="0"/>
                  <a:t> </a:t>
                </a:r>
                <a:r>
                  <a:rPr lang="en-GB" sz="2800" dirty="0"/>
                  <a:t>= </a:t>
                </a:r>
                <a:r>
                  <a:rPr lang="en-GB" sz="2800" dirty="0" smtClean="0"/>
                  <a:t>0.02</a:t>
                </a:r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9541" y="2819400"/>
                <a:ext cx="7697317" cy="25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400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−1=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𝐷𝑦𝑛𝑎𝑚𝑖𝑐𝑅𝑎𝑛𝑔𝑒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𝑅𝑒𝑠𝑜𝑙𝑢𝑡𝑖𝑜𝑛</m:t>
                                </m:r>
                              </m:den>
                            </m:f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den>
                            </m:f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=300;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=301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GB" sz="2400" b="0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2400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400" b="0" i="0">
                                <a:latin typeface="Cambria Math" panose="02040503050406030204" pitchFamily="18" charset="0"/>
                              </a:rPr>
                              <m:t>=301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GB" sz="2400" b="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en-GB" sz="2400" b="0" i="0">
                                <a:latin typeface="Cambria Math" panose="02040503050406030204" pitchFamily="18" charset="0"/>
                              </a:rPr>
                              <m:t>=512</m:t>
                            </m:r>
                          </m:e>
                        </m:mr>
                        <m:mr>
                          <m:e>
                            <m:r>
                              <a:rPr lang="en-GB" sz="24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sz="2400" b="0" i="0">
                                <a:latin typeface="Cambria Math" panose="02040503050406030204" pitchFamily="18" charset="0"/>
                              </a:rPr>
                              <m:t>=9</m:t>
                            </m:r>
                            <m:d>
                              <m:dPr>
                                <m:ctrlPr>
                                  <a:rPr lang="en-GB" sz="2400" b="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 b="0" i="0">
                                    <a:latin typeface="Cambria Math" panose="02040503050406030204" pitchFamily="18" charset="0"/>
                                  </a:rPr>
                                  <m:t>bilanganbulat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b="0" i="0" u="none" strike="noStrike" kern="0" cap="none" spc="0" baseline="0" dirty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41" y="2819400"/>
                <a:ext cx="7697317" cy="25148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8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RPS / </a:t>
            </a:r>
            <a:r>
              <a:rPr lang="en-US" dirty="0" err="1" smtClean="0"/>
              <a:t>Silabus</a:t>
            </a:r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 err="1" smtClean="0"/>
              <a:t>ke</a:t>
            </a:r>
            <a:r>
              <a:rPr lang="en-US" dirty="0"/>
              <a:t> https://</a:t>
            </a:r>
            <a:r>
              <a:rPr lang="en-US" dirty="0" err="1"/>
              <a:t>ratnaan.staff.telkomuniversity.ac.id</a:t>
            </a:r>
            <a:r>
              <a:rPr lang="en-US" dirty="0"/>
              <a:t>/2017/02/22/</a:t>
            </a:r>
            <a:r>
              <a:rPr lang="en-US" dirty="0" err="1"/>
              <a:t>pengolahan</a:t>
            </a:r>
            <a:r>
              <a:rPr lang="en-US" dirty="0"/>
              <a:t>-</a:t>
            </a:r>
            <a:r>
              <a:rPr lang="en-US" dirty="0" err="1"/>
              <a:t>sinyal</a:t>
            </a:r>
            <a:r>
              <a:rPr lang="en-US" dirty="0"/>
              <a:t>-digital/</a:t>
            </a:r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lvl="0" indent="0" hangingPunct="0">
                  <a:spcBef>
                    <a:spcPts val="0"/>
                  </a:spcBef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Sebuah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sinyal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waktu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diskrit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Gothic" pitchFamily="2"/>
                        <a:cs typeface="Tahoma" pitchFamily="2"/>
                      </a:rPr>
                      <m:t>𝑥</m:t>
                    </m:r>
                    <m:d>
                      <m:dPr>
                        <m:ctrlP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charset="0"/>
                            <a:ea typeface="MS Gothic" pitchFamily="2"/>
                            <a:cs typeface="Tahoma" pitchFamily="2"/>
                          </a:rPr>
                        </m:ctrlPr>
                      </m:dPr>
                      <m:e>
                        <m: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Gothic" pitchFamily="2"/>
                            <a:cs typeface="Tahoma" pitchFamily="2"/>
                          </a:rPr>
                          <m:t>𝑛</m:t>
                        </m:r>
                      </m:e>
                    </m:d>
                    <m:r>
                      <a:rPr lang="en-US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Gothic" pitchFamily="2"/>
                        <a:cs typeface="Tahoma" pitchFamily="2"/>
                      </a:rPr>
                      <m:t>=4.5</m:t>
                    </m:r>
                    <m:func>
                      <m:funcPr>
                        <m:ctrlP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charset="0"/>
                            <a:ea typeface="MS Gothic" pitchFamily="2"/>
                            <a:cs typeface="Tahoma" pitchFamily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Gothic" pitchFamily="2"/>
                            <a:cs typeface="Tahoma" pitchFamily="2"/>
                          </a:rPr>
                          <m:t>cos</m:t>
                        </m:r>
                      </m:fName>
                      <m:e>
                        <m: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Gothic" pitchFamily="2"/>
                            <a:cs typeface="Tahoma" pitchFamily="2"/>
                          </a:rPr>
                          <m:t>(0.1</m:t>
                        </m:r>
                        <m: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2"/>
                          </a:rPr>
                          <m:t>𝜋</m:t>
                        </m:r>
                        <m: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2"/>
                          </a:rPr>
                          <m:t>𝑛</m:t>
                        </m:r>
                        <m:r>
                          <a:rPr lang="en-US" sz="2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2"/>
                          </a:rPr>
                          <m:t>)</m:t>
                        </m:r>
                      </m:e>
                    </m:func>
                  </m:oMath>
                </a14:m>
                <a:endParaRPr lang="en-US" sz="2800" kern="0" dirty="0">
                  <a:solidFill>
                    <a:srgbClr val="000000"/>
                  </a:solidFill>
                  <a:latin typeface="Times New Roman" pitchFamily="18"/>
                  <a:ea typeface="MS Gothic" pitchFamily="2"/>
                  <a:cs typeface="Tahoma" pitchFamily="2"/>
                </a:endParaRPr>
              </a:p>
              <a:p>
                <a:pPr marL="0" lvl="0" indent="0" hangingPunct="0">
                  <a:spcBef>
                    <a:spcPts val="0"/>
                  </a:spcBef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akan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dikuantisasi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.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Bila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digunakan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kuantisasi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dengan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16 bit,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maka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hitunglah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resolusi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(</a:t>
                </a:r>
                <a:r>
                  <a:rPr lang="en-US" sz="2800" kern="0" dirty="0">
                    <a:solidFill>
                      <a:srgbClr val="000000"/>
                    </a:solidFill>
                    <a:latin typeface="Symbol" pitchFamily="18"/>
                    <a:ea typeface="Symbol" pitchFamily="2"/>
                    <a:cs typeface="Symbol" pitchFamily="2"/>
                  </a:rPr>
                  <a:t>D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)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dan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error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kuantisasi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maksimum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0">
                <a:blip r:embed="rId2"/>
                <a:stretch>
                  <a:fillRect l="-1474" t="-1482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5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lvl="0" indent="0" hangingPunct="0">
                  <a:spcBef>
                    <a:spcPts val="0"/>
                  </a:spcBef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Gothic" pitchFamily="2"/>
                          <a:cs typeface="Tahoma" pitchFamily="2"/>
                        </a:rPr>
                        <m:t>𝑥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MS Gothic" pitchFamily="2"/>
                              <a:cs typeface="Tahoma" pitchFamily="2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Gothic" pitchFamily="2"/>
                              <a:cs typeface="Tahoma" pitchFamily="2"/>
                            </a:rPr>
                            <m:t>𝑛</m:t>
                          </m:r>
                        </m:e>
                      </m:d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Gothic" pitchFamily="2"/>
                          <a:cs typeface="Tahoma" pitchFamily="2"/>
                        </a:rPr>
                        <m:t>=4.5</m:t>
                      </m:r>
                      <m:func>
                        <m:func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MS Gothic" pitchFamily="2"/>
                              <a:cs typeface="Tahoma" pitchFamily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Gothic" pitchFamily="2"/>
                              <a:cs typeface="Tahoma" pitchFamily="2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Gothic" pitchFamily="2"/>
                              <a:cs typeface="Tahoma" pitchFamily="2"/>
                            </a:rPr>
                            <m:t>(0.1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2"/>
                            </a:rPr>
                            <m:t>𝜋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2"/>
                            </a:rPr>
                            <m:t>𝑛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2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itchFamily="18"/>
                  <a:ea typeface="MS Gothic" pitchFamily="2"/>
                  <a:cs typeface="Tahoma" pitchFamily="2"/>
                </a:endParaRPr>
              </a:p>
              <a:p>
                <a:pPr marL="0" lvl="0" indent="0" hangingPunct="0">
                  <a:spcBef>
                    <a:spcPts val="0"/>
                  </a:spcBef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kern="0" dirty="0" err="1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kuantisasi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Times New Roman" pitchFamily="18"/>
                    <a:ea typeface="MS Gothic" pitchFamily="2"/>
                    <a:cs typeface="Tahoma" pitchFamily="2"/>
                  </a:rPr>
                  <a:t> 16 bit → b = 16</a:t>
                </a:r>
              </a:p>
              <a:p>
                <a:pPr marL="0" lvl="0" indent="0" hangingPunct="0">
                  <a:spcBef>
                    <a:spcPts val="0"/>
                  </a:spcBef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kern="0" dirty="0">
                  <a:solidFill>
                    <a:srgbClr val="000000"/>
                  </a:solidFill>
                  <a:latin typeface="Times New Roman" pitchFamily="18"/>
                  <a:ea typeface="MS Gothic" pitchFamily="2"/>
                  <a:cs typeface="Tahoma" pitchFamily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0">
                <a:blip r:embed="rId2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819400"/>
                <a:ext cx="8905679" cy="2391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400" i="1" smtClean="0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GB" sz="2400" b="0" i="1" smtClean="0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𝐷𝑦𝑛𝑎𝑚𝑖𝑐𝑅𝑎𝑛𝑔𝑒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=4.5−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−4.5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2400" i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=6553</m:t>
                                </m:r>
                                <m:r>
                                  <a:rPr lang="en-GB" sz="240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−1=65535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𝑅𝑒𝑠𝑜𝑙𝑢𝑠𝑖</m:t>
                            </m:r>
                            <m:d>
                              <m:d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𝐷𝑦𝑛𝑎𝑚𝑖𝑐𝑅𝑎𝑛𝑔𝑒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65535</m:t>
                                </m:r>
                              </m:den>
                            </m:f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733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𝑚𝑉</m:t>
                            </m:r>
                          </m:e>
                        </m:mr>
                        <m:m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𝐸𝑟𝑟𝑜𝑟𝐾𝑢𝑎𝑛𝑡𝑖𝑠𝑎𝑠𝑖𝑀𝑎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𝑅𝑒𝑠𝑜𝑙𝑢𝑠𝑖</m:t>
                                </m:r>
                              </m:num>
                              <m:den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733</m:t>
                                </m:r>
                              </m:num>
                              <m:den>
                                <m:r>
                                  <a:rPr lang="en-GB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𝑚𝑉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0.0</m:t>
                            </m:r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68665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𝑚𝑉</m:t>
                            </m:r>
                          </m:e>
                        </m:mr>
                      </m:m>
                    </m:oMath>
                  </m:oMathPara>
                </a14:m>
                <a:endParaRPr lang="en-US" sz="2400" b="0" i="0" u="none" strike="noStrike" kern="0" cap="none" spc="0" baseline="0" dirty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9400"/>
                <a:ext cx="8905679" cy="2391360"/>
              </a:xfrm>
              <a:prstGeom prst="rect">
                <a:avLst/>
              </a:prstGeom>
              <a:blipFill rotWithShape="0">
                <a:blip r:embed="rId3"/>
                <a:stretch>
                  <a:fillRect b="-76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Sinyal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=6.35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err="1" smtClean="0"/>
                  <a:t>akan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dikuantisasi</a:t>
                </a:r>
                <a:r>
                  <a:rPr lang="en-GB" sz="2400" dirty="0" smtClean="0"/>
                  <a:t>. </a:t>
                </a:r>
                <a:r>
                  <a:rPr lang="en-GB" sz="2400" dirty="0" err="1" smtClean="0"/>
                  <a:t>Berapa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banyak</a:t>
                </a:r>
                <a:r>
                  <a:rPr lang="en-GB" sz="2400" dirty="0" smtClean="0"/>
                  <a:t> bit per sample yang </a:t>
                </a:r>
                <a:r>
                  <a:rPr lang="en-GB" sz="2400" dirty="0" err="1" smtClean="0"/>
                  <a:t>diperlukan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apabila</a:t>
                </a:r>
                <a:endParaRPr lang="en-GB" sz="2400" dirty="0" smtClean="0"/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l-GR" sz="2400" dirty="0" smtClean="0"/>
                  <a:t>Δ</a:t>
                </a:r>
                <a:r>
                  <a:rPr lang="en-US" sz="2400" dirty="0" smtClean="0"/>
                  <a:t> = 0.1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l-GR" sz="2400" dirty="0"/>
                  <a:t>Δ</a:t>
                </a:r>
                <a:r>
                  <a:rPr lang="en-US" sz="2400" dirty="0"/>
                  <a:t> = </a:t>
                </a:r>
                <a:r>
                  <a:rPr lang="en-US" sz="2400" dirty="0" smtClean="0"/>
                  <a:t>0.02</a:t>
                </a:r>
                <a:endParaRPr lang="en-GB" sz="2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 smtClean="0"/>
                  <a:t>Sebuah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seismic </a:t>
                </a:r>
                <a:r>
                  <a:rPr lang="en-US" sz="2400" dirty="0" err="1" smtClean="0"/>
                  <a:t>memiliki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rentang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dinamis</a:t>
                </a:r>
                <a:r>
                  <a:rPr lang="en-US" sz="2400" dirty="0" smtClean="0"/>
                  <a:t> 1 V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disampel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sebuah</a:t>
                </a:r>
                <a:r>
                  <a:rPr lang="en-US" sz="2400" dirty="0" smtClean="0"/>
                  <a:t> ADC 8 bit yang </a:t>
                </a:r>
                <a:r>
                  <a:rPr lang="en-US" sz="2400" dirty="0" err="1" smtClean="0"/>
                  <a:t>memiliki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Fs</a:t>
                </a:r>
                <a:r>
                  <a:rPr lang="en-US" sz="2400" dirty="0" smtClean="0"/>
                  <a:t> = 20 Hz.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 bit rate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resolusi</a:t>
                </a:r>
                <a:r>
                  <a:rPr lang="en-US" sz="2400" dirty="0" smtClean="0"/>
                  <a:t> (</a:t>
                </a:r>
                <a:r>
                  <a:rPr lang="el-GR" sz="2400" dirty="0" smtClean="0"/>
                  <a:t>Δ</a:t>
                </a:r>
                <a:r>
                  <a:rPr lang="en-US" sz="2400" dirty="0" smtClean="0"/>
                  <a:t>)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frekuensi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maksimum</a:t>
                </a:r>
                <a:r>
                  <a:rPr lang="en-US" sz="2400" dirty="0" smtClean="0"/>
                  <a:t> yang </a:t>
                </a:r>
                <a:r>
                  <a:rPr lang="en-US" sz="2400" dirty="0" err="1" smtClean="0"/>
                  <a:t>bisa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direpresentasikan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pada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digitalnya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7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1 (</a:t>
            </a:r>
            <a:r>
              <a:rPr lang="en-US" dirty="0" err="1" smtClean="0"/>
              <a:t>lanj</a:t>
            </a:r>
            <a:r>
              <a:rPr lang="en-US" dirty="0" smtClean="0"/>
              <a:t>.)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 smtClean="0"/>
                  <a:t>Diketahui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 err="1" smtClean="0"/>
                  <a:t>sinyal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tersebut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akan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diubah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menjadi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sinyal</a:t>
                </a:r>
                <a:r>
                  <a:rPr lang="en-GB" sz="2400" dirty="0" smtClean="0"/>
                  <a:t> digital </a:t>
                </a:r>
                <a:r>
                  <a:rPr lang="en-GB" sz="2400" dirty="0" err="1" smtClean="0"/>
                  <a:t>dengan</a:t>
                </a:r>
                <a:r>
                  <a:rPr lang="en-GB" sz="2400" dirty="0" smtClean="0"/>
                  <a:t> ADC 3 bit.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n-US" sz="2400" dirty="0" err="1" smtClean="0"/>
                  <a:t>Tentukan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Fs</a:t>
                </a:r>
                <a:r>
                  <a:rPr lang="en-US" sz="2400" dirty="0" smtClean="0"/>
                  <a:t> minimum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keluaran</a:t>
                </a:r>
                <a:r>
                  <a:rPr lang="en-US" sz="2400" dirty="0" smtClean="0"/>
                  <a:t> sampling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Fs</a:t>
                </a:r>
                <a:r>
                  <a:rPr lang="en-US" sz="2400" dirty="0" smtClean="0"/>
                  <a:t> = 16Hz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sinyal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keluaran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kuantisasi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jika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dikuantisasi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sebanyak</a:t>
                </a:r>
                <a:r>
                  <a:rPr lang="en-US" sz="2400" dirty="0" smtClean="0"/>
                  <a:t> 7 level</a:t>
                </a:r>
              </a:p>
              <a:p>
                <a:pPr marL="914400" lvl="1" indent="-393700">
                  <a:buFont typeface="+mj-lt"/>
                  <a:buAutoNum type="alphaLcParenR"/>
                </a:pPr>
                <a:r>
                  <a:rPr lang="en-US" sz="2400" dirty="0" err="1" smtClean="0"/>
                  <a:t>Hitung</a:t>
                </a:r>
                <a:r>
                  <a:rPr lang="en-US" sz="2400" dirty="0" smtClean="0"/>
                  <a:t> MSE </a:t>
                </a:r>
                <a:r>
                  <a:rPr lang="en-US" sz="2400" dirty="0" err="1" smtClean="0"/>
                  <a:t>dalam</a:t>
                </a:r>
                <a:r>
                  <a:rPr lang="en-US" sz="2400" dirty="0" smtClean="0"/>
                  <a:t> 0.5 </a:t>
                </a:r>
                <a:r>
                  <a:rPr lang="en-US" sz="2400" dirty="0" err="1" smtClean="0"/>
                  <a:t>detik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1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PSD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Digital Signal Processing?</a:t>
            </a:r>
          </a:p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PSD</a:t>
            </a:r>
          </a:p>
          <a:p>
            <a:r>
              <a:rPr lang="fi-FI" dirty="0" smtClean="0"/>
              <a:t>Posisi Matakuliah PSD diantara mata kuliah lainnya</a:t>
            </a:r>
            <a:endParaRPr lang="en-US" dirty="0" smtClean="0"/>
          </a:p>
          <a:p>
            <a:r>
              <a:rPr lang="en-US" dirty="0" err="1" smtClean="0"/>
              <a:t>Kelemahan</a:t>
            </a:r>
            <a:r>
              <a:rPr lang="en-US" dirty="0" smtClean="0"/>
              <a:t> &amp; </a:t>
            </a:r>
            <a:r>
              <a:rPr lang="en-US" dirty="0" err="1" smtClean="0"/>
              <a:t>Keunggulan</a:t>
            </a:r>
            <a:r>
              <a:rPr lang="en-US" dirty="0" smtClean="0"/>
              <a:t> PSD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PSD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Digital Signal Processing?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274320"/>
            <a:r>
              <a:rPr lang="en-US" sz="2800" b="1" dirty="0"/>
              <a:t>Digital: </a:t>
            </a:r>
            <a:r>
              <a:rPr lang="en-US" sz="2800" b="1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diskrit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merepresentasikan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angka</a:t>
            </a:r>
            <a:endParaRPr lang="en-US" sz="2800" dirty="0" smtClean="0"/>
          </a:p>
          <a:p>
            <a:pPr indent="-274320"/>
            <a:r>
              <a:rPr lang="en-US" sz="2800" b="1" dirty="0" err="1" smtClean="0"/>
              <a:t>Sinyal</a:t>
            </a:r>
            <a:r>
              <a:rPr lang="en-US" sz="2800" b="1" dirty="0"/>
              <a:t>: </a:t>
            </a:r>
            <a:r>
              <a:rPr lang="en-US" sz="2800" b="1" dirty="0" smtClean="0"/>
              <a:t> </a:t>
            </a:r>
            <a:r>
              <a:rPr lang="en-US" sz="2800" dirty="0" err="1" smtClean="0"/>
              <a:t>kuantitas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membawa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endParaRPr lang="en-US" sz="2800" dirty="0"/>
          </a:p>
          <a:p>
            <a:pPr indent="-274320"/>
            <a:r>
              <a:rPr lang="en-US" sz="2800" b="1" dirty="0"/>
              <a:t>Processing: </a:t>
            </a:r>
            <a:r>
              <a:rPr lang="en-US" sz="2800" dirty="0" err="1" smtClean="0"/>
              <a:t>sekumpulan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instruksi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diprogram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sebelumnya</a:t>
            </a:r>
            <a:endParaRPr lang="en-US" sz="2800" dirty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800" b="1" dirty="0" err="1" smtClean="0">
                <a:sym typeface="Wingdings"/>
              </a:rPr>
              <a:t>representasi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matematik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dan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algoritma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untuk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melakukan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proses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analisis</a:t>
            </a:r>
            <a:r>
              <a:rPr lang="en-US" sz="2800" b="1" dirty="0" smtClean="0">
                <a:sym typeface="Wingdings"/>
              </a:rPr>
              <a:t>, </a:t>
            </a:r>
            <a:r>
              <a:rPr lang="en-US" sz="2800" b="1" dirty="0" err="1" smtClean="0">
                <a:sym typeface="Wingdings"/>
              </a:rPr>
              <a:t>modifikasi</a:t>
            </a:r>
            <a:r>
              <a:rPr lang="en-US" sz="2800" b="1" dirty="0" smtClean="0">
                <a:sym typeface="Wingdings"/>
              </a:rPr>
              <a:t>, </a:t>
            </a:r>
            <a:r>
              <a:rPr lang="en-US" sz="2800" b="1" dirty="0" err="1" smtClean="0">
                <a:sym typeface="Wingdings"/>
              </a:rPr>
              <a:t>atau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ekstraksi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informasi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menggunakan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perangkat</a:t>
            </a:r>
            <a:r>
              <a:rPr lang="en-US" sz="2800" b="1" dirty="0" smtClean="0">
                <a:sym typeface="Wingdings"/>
              </a:rPr>
              <a:t> digital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PSD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 smtClean="0"/>
              <a:t>1960-an: </a:t>
            </a:r>
            <a:r>
              <a:rPr lang="en-US" sz="1900" dirty="0" err="1" smtClean="0"/>
              <a:t>Berbagai</a:t>
            </a:r>
            <a:r>
              <a:rPr lang="en-US" sz="1900" dirty="0" smtClean="0"/>
              <a:t> </a:t>
            </a:r>
            <a:r>
              <a:rPr lang="en-US" sz="1900" dirty="0" err="1" smtClean="0"/>
              <a:t>penelitian</a:t>
            </a:r>
            <a:r>
              <a:rPr lang="en-US" sz="1900" dirty="0" smtClean="0"/>
              <a:t> </a:t>
            </a:r>
            <a:r>
              <a:rPr lang="en-US" sz="1900" dirty="0" err="1" smtClean="0"/>
              <a:t>tentang</a:t>
            </a:r>
            <a:r>
              <a:rPr lang="en-US" sz="1900" dirty="0" smtClean="0"/>
              <a:t> </a:t>
            </a:r>
            <a:r>
              <a:rPr lang="en-US" sz="1900" dirty="0" err="1" smtClean="0"/>
              <a:t>simulasi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bermacam</a:t>
            </a:r>
            <a:r>
              <a:rPr lang="en-US" sz="1900" dirty="0" smtClean="0"/>
              <a:t> </a:t>
            </a:r>
            <a:r>
              <a:rPr lang="en-US" sz="1900" dirty="0" err="1" smtClean="0"/>
              <a:t>keperluan</a:t>
            </a:r>
            <a:endParaRPr lang="en-US" sz="1900" dirty="0" smtClean="0"/>
          </a:p>
          <a:p>
            <a:pPr>
              <a:lnSpc>
                <a:spcPct val="120000"/>
              </a:lnSpc>
            </a:pPr>
            <a:r>
              <a:rPr lang="en-US" sz="1900" dirty="0" smtClean="0"/>
              <a:t>1969: Bernard Gold and Charles Rader </a:t>
            </a:r>
            <a:r>
              <a:rPr lang="en-US" sz="1900" dirty="0" err="1" smtClean="0"/>
              <a:t>dari</a:t>
            </a:r>
            <a:r>
              <a:rPr lang="en-US" sz="1900" dirty="0" smtClean="0"/>
              <a:t> MIT, </a:t>
            </a:r>
            <a:r>
              <a:rPr lang="en-US" sz="1900" dirty="0" err="1" smtClean="0"/>
              <a:t>menyatukan</a:t>
            </a:r>
            <a:r>
              <a:rPr lang="en-US" sz="1900" dirty="0" smtClean="0"/>
              <a:t> </a:t>
            </a:r>
            <a:r>
              <a:rPr lang="en-US" sz="1900" dirty="0" err="1" smtClean="0"/>
              <a:t>beberapa</a:t>
            </a:r>
            <a:r>
              <a:rPr lang="en-US" sz="1900" dirty="0" smtClean="0"/>
              <a:t> </a:t>
            </a:r>
            <a:r>
              <a:rPr lang="en-US" sz="1900" dirty="0" err="1" smtClean="0"/>
              <a:t>bidang</a:t>
            </a:r>
            <a:r>
              <a:rPr lang="en-US" sz="1900" dirty="0" smtClean="0"/>
              <a:t> </a:t>
            </a:r>
            <a:r>
              <a:rPr lang="en-US" sz="1900" dirty="0" err="1" smtClean="0"/>
              <a:t>penelitian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membukukannya</a:t>
            </a:r>
            <a:r>
              <a:rPr lang="en-US" sz="1900" dirty="0" smtClean="0"/>
              <a:t> </a:t>
            </a:r>
            <a:r>
              <a:rPr lang="en-US" sz="1900" dirty="0" err="1" smtClean="0"/>
              <a:t>dalam</a:t>
            </a:r>
            <a:r>
              <a:rPr lang="en-US" sz="1900" dirty="0" smtClean="0"/>
              <a:t> : Digital Processing of Signals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1975: Oppenheim &amp; Schafer: Digital Signal Processing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1975: Gold and </a:t>
            </a:r>
            <a:r>
              <a:rPr lang="en-US" sz="1900" dirty="0" err="1" smtClean="0"/>
              <a:t>Rabiner</a:t>
            </a:r>
            <a:r>
              <a:rPr lang="en-US" sz="1900" dirty="0" smtClean="0"/>
              <a:t>: Theory and Applications of Digital Signal Processing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1980-an : </a:t>
            </a:r>
            <a:r>
              <a:rPr lang="en-US" sz="1900" dirty="0" err="1" smtClean="0"/>
              <a:t>Mikroprosessor</a:t>
            </a:r>
            <a:r>
              <a:rPr lang="en-US" sz="1900" dirty="0" smtClean="0"/>
              <a:t> yang </a:t>
            </a:r>
            <a:r>
              <a:rPr lang="en-US" sz="1900" dirty="0" err="1" smtClean="0"/>
              <a:t>dikhususkan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pengolahan</a:t>
            </a:r>
            <a:r>
              <a:rPr lang="en-US" sz="1900" dirty="0" smtClean="0"/>
              <a:t> </a:t>
            </a:r>
            <a:r>
              <a:rPr lang="en-US" sz="1900" dirty="0" err="1" smtClean="0"/>
              <a:t>sinyal</a:t>
            </a:r>
            <a:r>
              <a:rPr lang="en-US" sz="1900" dirty="0" smtClean="0"/>
              <a:t> digital </a:t>
            </a:r>
            <a:r>
              <a:rPr lang="en-US" sz="1900" dirty="0" err="1" smtClean="0"/>
              <a:t>berkembang</a:t>
            </a:r>
            <a:r>
              <a:rPr lang="en-US" sz="1900" dirty="0" smtClean="0"/>
              <a:t> (DSP Processor), </a:t>
            </a:r>
            <a:r>
              <a:rPr lang="en-US" sz="1900" dirty="0" err="1" smtClean="0"/>
              <a:t>serta</a:t>
            </a:r>
            <a:r>
              <a:rPr lang="en-US" sz="1900" dirty="0" smtClean="0"/>
              <a:t> Artificial Intelligent </a:t>
            </a:r>
            <a:r>
              <a:rPr lang="en-US" sz="1900" dirty="0" err="1" smtClean="0"/>
              <a:t>mulai</a:t>
            </a:r>
            <a:r>
              <a:rPr lang="en-US" sz="1900" dirty="0" smtClean="0"/>
              <a:t> </a:t>
            </a:r>
            <a:r>
              <a:rPr lang="en-US" sz="1900" dirty="0" err="1" smtClean="0"/>
              <a:t>populer</a:t>
            </a:r>
            <a:endParaRPr lang="en-US" sz="1900" dirty="0" smtClean="0"/>
          </a:p>
          <a:p>
            <a:pPr>
              <a:lnSpc>
                <a:spcPct val="120000"/>
              </a:lnSpc>
            </a:pPr>
            <a:r>
              <a:rPr lang="en-US" sz="1900" dirty="0" smtClean="0"/>
              <a:t>1990-an : </a:t>
            </a:r>
            <a:r>
              <a:rPr lang="en-US" sz="1900" dirty="0" err="1" smtClean="0"/>
              <a:t>Aplikasi</a:t>
            </a:r>
            <a:r>
              <a:rPr lang="en-US" sz="1900" dirty="0" smtClean="0"/>
              <a:t> PSD </a:t>
            </a:r>
            <a:r>
              <a:rPr lang="en-US" sz="1900" dirty="0" err="1" smtClean="0"/>
              <a:t>berkembang</a:t>
            </a:r>
            <a:r>
              <a:rPr lang="en-US" sz="1900" dirty="0" smtClean="0"/>
              <a:t> </a:t>
            </a:r>
            <a:r>
              <a:rPr lang="en-US" sz="1900" dirty="0" err="1" smtClean="0"/>
              <a:t>pesat</a:t>
            </a:r>
            <a:r>
              <a:rPr lang="en-US" sz="1900" dirty="0" smtClean="0"/>
              <a:t> </a:t>
            </a:r>
            <a:r>
              <a:rPr lang="en-US" sz="1900" dirty="0" err="1" smtClean="0"/>
              <a:t>didukung</a:t>
            </a:r>
            <a:r>
              <a:rPr lang="en-US" sz="1900" dirty="0" smtClean="0"/>
              <a:t> </a:t>
            </a:r>
            <a:r>
              <a:rPr lang="en-US" sz="1900" dirty="0" err="1" smtClean="0"/>
              <a:t>oleh</a:t>
            </a:r>
            <a:r>
              <a:rPr lang="en-US" sz="1900" dirty="0" smtClean="0"/>
              <a:t> </a:t>
            </a:r>
            <a:r>
              <a:rPr lang="en-US" sz="1900" dirty="0" err="1" smtClean="0"/>
              <a:t>memori</a:t>
            </a:r>
            <a:endParaRPr lang="en-US" sz="1900" dirty="0" smtClean="0"/>
          </a:p>
          <a:p>
            <a:pPr>
              <a:lnSpc>
                <a:spcPct val="120000"/>
              </a:lnSpc>
              <a:buNone/>
            </a:pPr>
            <a:r>
              <a:rPr lang="en-US" sz="1900" dirty="0" smtClean="0"/>
              <a:t>	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kecepatan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yang </a:t>
            </a:r>
            <a:r>
              <a:rPr lang="en-US" sz="1900" dirty="0" err="1" smtClean="0"/>
              <a:t>semakin</a:t>
            </a:r>
            <a:r>
              <a:rPr lang="en-US" sz="1900" dirty="0" smtClean="0"/>
              <a:t> </a:t>
            </a:r>
            <a:r>
              <a:rPr lang="en-US" sz="1900" dirty="0" err="1" smtClean="0"/>
              <a:t>tinggi</a:t>
            </a:r>
            <a:r>
              <a:rPr lang="en-US" sz="1900" dirty="0" smtClean="0"/>
              <a:t>, </a:t>
            </a:r>
            <a:r>
              <a:rPr lang="en-US" sz="1900" dirty="0" err="1" smtClean="0"/>
              <a:t>berbagai</a:t>
            </a:r>
            <a:r>
              <a:rPr lang="en-US" sz="1900" dirty="0" smtClean="0"/>
              <a:t> </a:t>
            </a:r>
            <a:r>
              <a:rPr lang="en-US" sz="1900" dirty="0" err="1" smtClean="0"/>
              <a:t>teknik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endParaRPr lang="en-US" sz="1900" dirty="0" smtClean="0"/>
          </a:p>
          <a:p>
            <a:pPr>
              <a:lnSpc>
                <a:spcPct val="120000"/>
              </a:lnSpc>
              <a:buNone/>
            </a:pPr>
            <a:r>
              <a:rPr lang="en-US" sz="1900" dirty="0" smtClean="0"/>
              <a:t>	</a:t>
            </a:r>
            <a:r>
              <a:rPr lang="en-US" sz="1900" dirty="0" err="1" smtClean="0"/>
              <a:t>algoritma</a:t>
            </a:r>
            <a:r>
              <a:rPr lang="en-US" sz="1900" dirty="0" smtClean="0"/>
              <a:t> </a:t>
            </a:r>
            <a:r>
              <a:rPr lang="en-US" sz="1900" dirty="0" err="1" smtClean="0"/>
              <a:t>baru</a:t>
            </a:r>
            <a:r>
              <a:rPr lang="en-US" sz="1900" dirty="0" smtClean="0"/>
              <a:t> </a:t>
            </a:r>
            <a:r>
              <a:rPr lang="en-US" sz="1900" dirty="0" err="1" smtClean="0"/>
              <a:t>berkembang</a:t>
            </a:r>
            <a:r>
              <a:rPr lang="en-US" sz="1900" dirty="0" smtClean="0"/>
              <a:t> : Wavelet, 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Posisi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r>
              <a:rPr lang="en-US" dirty="0" smtClean="0"/>
              <a:t> PSD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1976" y="1341437"/>
            <a:ext cx="7380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1251</TotalTime>
  <Words>1157</Words>
  <Application>Microsoft Macintosh PowerPoint</Application>
  <PresentationFormat>On-screen Show (4:3)</PresentationFormat>
  <Paragraphs>287</Paragraphs>
  <Slides>43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 Math</vt:lpstr>
      <vt:lpstr>Lucida Sans Unicode</vt:lpstr>
      <vt:lpstr>MS Gothic</vt:lpstr>
      <vt:lpstr>Symbol</vt:lpstr>
      <vt:lpstr>Tahoma</vt:lpstr>
      <vt:lpstr>Times New Roman</vt:lpstr>
      <vt:lpstr>Wingdings</vt:lpstr>
      <vt:lpstr>Office Theme</vt:lpstr>
      <vt:lpstr>Image</vt:lpstr>
      <vt:lpstr>PENGOLAHAN SINYAL DIGITAL (PSD)</vt:lpstr>
      <vt:lpstr>Pengampu Matakuliah</vt:lpstr>
      <vt:lpstr>Aturan Perkuliahan</vt:lpstr>
      <vt:lpstr>Materi Perkuliahan</vt:lpstr>
      <vt:lpstr>Overview PSD</vt:lpstr>
      <vt:lpstr>Content</vt:lpstr>
      <vt:lpstr>What is Digital Signal Processing?</vt:lpstr>
      <vt:lpstr>Sejarah Perkembangan PSD</vt:lpstr>
      <vt:lpstr>Posisi Mata Kuliah PSD</vt:lpstr>
      <vt:lpstr>Kekurangan PSD - Aliasing</vt:lpstr>
      <vt:lpstr>Kekurangan PSD – Antialias Filter</vt:lpstr>
      <vt:lpstr>Kekurangan PSD –  Frequency Resolution</vt:lpstr>
      <vt:lpstr>Kekurangan PSD – Error Kuantisasi</vt:lpstr>
      <vt:lpstr>Keunggulan PSD</vt:lpstr>
      <vt:lpstr>Aplikasi PSD</vt:lpstr>
      <vt:lpstr>Contoh 1. Audio Processing</vt:lpstr>
      <vt:lpstr>Contoh 2. Speech Processing</vt:lpstr>
      <vt:lpstr>Contoh 3. Image Processing : Electronic “Fax” via Portable Document Format</vt:lpstr>
      <vt:lpstr>Contoh 4.  Image Processing : Channel Estimation</vt:lpstr>
      <vt:lpstr>Contoh 5. Radar</vt:lpstr>
      <vt:lpstr>Contoh 6. Biomedical</vt:lpstr>
      <vt:lpstr>Contoh 7. Communication</vt:lpstr>
      <vt:lpstr>Analog to Digital Converter</vt:lpstr>
      <vt:lpstr>Content</vt:lpstr>
      <vt:lpstr>ADC (Analog to Digital Converter)</vt:lpstr>
      <vt:lpstr>Proses Pencuplikan (Sampling)</vt:lpstr>
      <vt:lpstr>Contoh Hasil Sampling</vt:lpstr>
      <vt:lpstr>Sampling dan Aliasing</vt:lpstr>
      <vt:lpstr>Teorema Sampling</vt:lpstr>
      <vt:lpstr>Proses Kuantisasi (Quantization)</vt:lpstr>
      <vt:lpstr>Quantiser Uniform</vt:lpstr>
      <vt:lpstr>Pengkodean Data (Coding)</vt:lpstr>
      <vt:lpstr>Resolusi</vt:lpstr>
      <vt:lpstr>Contoh Hasil Kuantisasi</vt:lpstr>
      <vt:lpstr>Error Kuantisasi</vt:lpstr>
      <vt:lpstr>Error Kuantisasi</vt:lpstr>
      <vt:lpstr>PowerPoint Presentation</vt:lpstr>
      <vt:lpstr>Contoh Soal 1</vt:lpstr>
      <vt:lpstr>Solusi Contoh Soal 1</vt:lpstr>
      <vt:lpstr>Contoh Soal 2</vt:lpstr>
      <vt:lpstr>Solusi Contoh Soal 2</vt:lpstr>
      <vt:lpstr>Tugas 1</vt:lpstr>
      <vt:lpstr>Tugas 1 (lanj.)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Standar untuk Pasca Sarjana</dc:title>
  <dc:creator>Anna</dc:creator>
  <cp:lastModifiedBy>Microsoft Office User</cp:lastModifiedBy>
  <cp:revision>110</cp:revision>
  <dcterms:created xsi:type="dcterms:W3CDTF">2013-07-28T08:30:49Z</dcterms:created>
  <dcterms:modified xsi:type="dcterms:W3CDTF">2019-01-14T04:00:34Z</dcterms:modified>
</cp:coreProperties>
</file>