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402" r:id="rId3"/>
    <p:sldId id="399" r:id="rId4"/>
    <p:sldId id="403" r:id="rId5"/>
    <p:sldId id="407" r:id="rId6"/>
    <p:sldId id="416" r:id="rId7"/>
    <p:sldId id="405" r:id="rId8"/>
    <p:sldId id="430" r:id="rId9"/>
    <p:sldId id="436" r:id="rId10"/>
    <p:sldId id="437" r:id="rId11"/>
    <p:sldId id="408" r:id="rId12"/>
    <p:sldId id="409" r:id="rId13"/>
    <p:sldId id="410" r:id="rId14"/>
    <p:sldId id="412" r:id="rId15"/>
    <p:sldId id="411" r:id="rId16"/>
    <p:sldId id="413" r:id="rId17"/>
    <p:sldId id="414" r:id="rId18"/>
    <p:sldId id="373" r:id="rId19"/>
    <p:sldId id="419" r:id="rId20"/>
    <p:sldId id="417" r:id="rId21"/>
    <p:sldId id="418" r:id="rId22"/>
    <p:sldId id="420" r:id="rId23"/>
    <p:sldId id="421" r:id="rId24"/>
    <p:sldId id="439" r:id="rId25"/>
    <p:sldId id="397" r:id="rId26"/>
    <p:sldId id="425" r:id="rId27"/>
    <p:sldId id="433" r:id="rId28"/>
    <p:sldId id="434" r:id="rId29"/>
    <p:sldId id="431" r:id="rId30"/>
    <p:sldId id="428" r:id="rId31"/>
    <p:sldId id="435" r:id="rId32"/>
    <p:sldId id="429" r:id="rId33"/>
    <p:sldId id="43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59"/>
  </p:normalViewPr>
  <p:slideViewPr>
    <p:cSldViewPr>
      <p:cViewPr varScale="1">
        <p:scale>
          <a:sx n="81" d="100"/>
          <a:sy n="81" d="100"/>
        </p:scale>
        <p:origin x="1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3F95-B8F0-4166-AC74-E8F270565CB1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6671-17B3-4FE6-ACD7-DFFD05C2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B883-65AF-4CDB-B1FC-D5B9453119ED}" type="datetimeFigureOut">
              <a:rPr lang="en-US" smtClean="0"/>
              <a:pPr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image" Target="../media/image1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5" Type="http://schemas.openxmlformats.org/officeDocument/2006/relationships/image" Target="../media/image1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PENGOLAHAN SINYAL DIGITAL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(PSD)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Digital-Analog Converter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Review </a:t>
            </a:r>
            <a:r>
              <a:rPr lang="en-US" b="1" dirty="0" err="1" smtClean="0">
                <a:solidFill>
                  <a:schemeClr val="tx1"/>
                </a:solidFill>
              </a:rPr>
              <a:t>Sinyal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Waktu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Diskrit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Sinc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12581" y="1600200"/>
            <a:ext cx="5118838" cy="411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9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DAC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Frekuensi sampling </a:t>
                </a:r>
                <a:r>
                  <a:rPr lang="en-US" dirty="0" err="1" smtClean="0"/>
                  <a:t>menentukan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pemetaan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frekuensi</a:t>
                </a:r>
                <a:r>
                  <a:rPr lang="en-US" dirty="0" smtClean="0"/>
                  <a:t> di domain digital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frekuensi</a:t>
                </a:r>
                <a:r>
                  <a:rPr lang="en-US" dirty="0" smtClean="0"/>
                  <a:t> di domain analog</a:t>
                </a:r>
              </a:p>
              <a:p>
                <a:r>
                  <a:rPr lang="en-US" dirty="0" err="1" smtClean="0"/>
                  <a:t>Frekuensi</a:t>
                </a:r>
                <a:r>
                  <a:rPr lang="en-US" dirty="0" smtClean="0"/>
                  <a:t> domain digital </a:t>
                </a:r>
                <a:r>
                  <a:rPr lang="en-US" dirty="0" err="1" smtClean="0"/>
                  <a:t>harus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range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atau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0" indent="341313">
                  <a:buNone/>
                </a:pPr>
                <a:r>
                  <a:rPr lang="en-US" sz="2400" dirty="0" smtClean="0"/>
                  <a:t>(</a:t>
                </a:r>
                <a:r>
                  <a:rPr lang="en-US" sz="2400" dirty="0" err="1" smtClean="0"/>
                  <a:t>perlu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diingat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ketika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menyederhanakan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persamaan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2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 </a:t>
            </a:r>
            <a:r>
              <a:rPr lang="en-US" dirty="0" err="1" smtClean="0"/>
              <a:t>ke</a:t>
            </a:r>
            <a:r>
              <a:rPr lang="en-US" dirty="0" smtClean="0"/>
              <a:t> Analog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 = </a:t>
                </a:r>
                <a:r>
                  <a:rPr lang="en-US" sz="2800" dirty="0" err="1" smtClean="0"/>
                  <a:t>Periode</a:t>
                </a:r>
                <a:r>
                  <a:rPr lang="en-US" sz="2800" dirty="0" smtClean="0"/>
                  <a:t> sampling</a:t>
                </a:r>
              </a:p>
              <a:p>
                <a:pPr marL="0" indent="0">
                  <a:buNone/>
                </a:pPr>
                <a:r>
                  <a:rPr lang="en-US" sz="2800" dirty="0" err="1" smtClean="0"/>
                  <a:t>Fs</a:t>
                </a:r>
                <a:r>
                  <a:rPr lang="en-US" sz="2800" dirty="0" smtClean="0"/>
                  <a:t> = </a:t>
                </a:r>
                <a:r>
                  <a:rPr lang="en-US" sz="2800" dirty="0" err="1" smtClean="0"/>
                  <a:t>Frekuensi</a:t>
                </a:r>
                <a:r>
                  <a:rPr lang="en-US" sz="2800" dirty="0" smtClean="0"/>
                  <a:t> sampling</a:t>
                </a:r>
              </a:p>
              <a:p>
                <a:pPr marL="0" indent="0">
                  <a:buNone/>
                </a:pPr>
                <a:r>
                  <a:rPr lang="en-US" sz="2800" dirty="0" err="1" smtClean="0"/>
                  <a:t>Dimana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frekuensi</a:t>
                </a:r>
                <a:r>
                  <a:rPr lang="en-US" sz="2800" dirty="0" smtClean="0"/>
                  <a:t> domain digital </a:t>
                </a:r>
                <a:r>
                  <a:rPr lang="en-US" sz="2800" dirty="0" err="1" smtClean="0"/>
                  <a:t>berada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pada</a:t>
                </a: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 err="1" smtClean="0"/>
                  <a:t>atau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Diketahui </a:t>
                </a:r>
                <a:r>
                  <a:rPr lang="en-US" dirty="0" err="1" smtClean="0"/>
                  <a:t>sinyal</a:t>
                </a:r>
                <a:r>
                  <a:rPr lang="en-US" dirty="0" smtClean="0"/>
                  <a:t> digital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 smtClean="0"/>
                  <a:t>. </a:t>
                </a:r>
                <a:r>
                  <a:rPr lang="en-GB" dirty="0" err="1" smtClean="0"/>
                  <a:t>Bila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dirty="0" smtClean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adalah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hasil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rekonstruksi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dari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 err="1" smtClean="0"/>
                  <a:t>maka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tentukan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Wingdings 3" panose="05040102010807070707" pitchFamily="18" charset="2"/>
                  </a:rPr>
                  <a:t> (</a:t>
                </a:r>
                <a:r>
                  <a:rPr lang="en-GB" dirty="0" err="1" smtClean="0">
                    <a:sym typeface="Wingdings 3" panose="05040102010807070707" pitchFamily="18" charset="2"/>
                  </a:rPr>
                  <a:t>sudah</a:t>
                </a:r>
                <a:r>
                  <a:rPr lang="en-GB" dirty="0" smtClean="0">
                    <a:sym typeface="Wingdings 3" panose="05040102010807070707" pitchFamily="18" charset="2"/>
                  </a:rPr>
                  <a:t> </a:t>
                </a:r>
                <a:r>
                  <a:rPr lang="en-GB" dirty="0" err="1" smtClean="0">
                    <a:sym typeface="Wingdings 3" panose="05040102010807070707" pitchFamily="18" charset="2"/>
                  </a:rPr>
                  <a:t>sederhana</a:t>
                </a:r>
                <a:r>
                  <a:rPr lang="en-GB" dirty="0" smtClean="0">
                    <a:sym typeface="Wingdings 3" panose="05040102010807070707" pitchFamily="18" charset="2"/>
                  </a:rPr>
                  <a:t>)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)=2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Diketahui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analog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(1200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Bila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sinyal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analog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ini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disampling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dengan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menjadi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sinyal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err="1" smtClean="0"/>
                  <a:t>lalu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dilakukan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rekonstruksi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sinyal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analog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dari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menjadi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. </a:t>
                </a:r>
                <a:r>
                  <a:rPr lang="en-GB" sz="2400" dirty="0" err="1" smtClean="0"/>
                  <a:t>Hitunglah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!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(1200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1200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)+3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(1.2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(−0.8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(0.8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err="1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 (</a:t>
            </a:r>
            <a:r>
              <a:rPr lang="en-US" dirty="0" err="1" smtClean="0"/>
              <a:t>lanj</a:t>
            </a:r>
            <a:r>
              <a:rPr lang="en-US" dirty="0" smtClean="0"/>
              <a:t>.)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GB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(1200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(0.8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(0.8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 err="1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39605"/>
              </p:ext>
            </p:extLst>
          </p:nvPr>
        </p:nvGraphicFramePr>
        <p:xfrm>
          <a:off x="3124200" y="1935479"/>
          <a:ext cx="3202738" cy="116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2260600" imgH="825500" progId="Equation.DSMT36">
                  <p:embed/>
                </p:oleObj>
              </mc:Choice>
              <mc:Fallback>
                <p:oleObj name="Equation" r:id="rId3" imgW="2260600" imgH="825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35479"/>
                        <a:ext cx="3202738" cy="116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Unit Impulse.jpg   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59" y="3215640"/>
            <a:ext cx="52449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ADC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179388">
                  <a:buNone/>
                </a:pPr>
                <a:r>
                  <a:rPr lang="en-US" sz="2400" dirty="0" smtClean="0"/>
                  <a:t>Diketahui </a:t>
                </a:r>
                <a:r>
                  <a:rPr lang="en-US" sz="2400" dirty="0" err="1" smtClean="0"/>
                  <a:t>sebuah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analog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6000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+10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(12000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573088" lvl="1" indent="-339725">
                  <a:buFont typeface="+mj-lt"/>
                  <a:buAutoNum type="alphaLcParenR"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frekuensi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Nyquistnya</a:t>
                </a:r>
                <a:endParaRPr lang="en-US" sz="2400" dirty="0" smtClean="0"/>
              </a:p>
              <a:p>
                <a:pPr marL="573088" lvl="1" indent="-339725">
                  <a:buFont typeface="+mj-lt"/>
                  <a:buAutoNum type="alphaLcParenR"/>
                </a:pPr>
                <a:r>
                  <a:rPr lang="en-US" sz="2400" dirty="0" err="1" smtClean="0"/>
                  <a:t>Bila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573088" lvl="1" indent="-339725">
                  <a:buFont typeface="+mj-lt"/>
                  <a:buAutoNum type="alphaLcParenR"/>
                </a:pPr>
                <a:endParaRPr lang="en-US" sz="2000" dirty="0"/>
              </a:p>
              <a:p>
                <a:pPr marL="233363" lvl="1" indent="0">
                  <a:buNone/>
                </a:pPr>
                <a:r>
                  <a:rPr lang="en-US" sz="2000" dirty="0" err="1" smtClean="0"/>
                  <a:t>Catatan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dalam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menentukan</a:t>
                </a:r>
                <a:r>
                  <a:rPr lang="en-US" sz="2000" dirty="0" smtClean="0"/>
                  <a:t> x(n), </a:t>
                </a:r>
                <a:r>
                  <a:rPr lang="en-US" sz="2000" dirty="0" err="1" smtClean="0"/>
                  <a:t>tuliskan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dalam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bentuk</a:t>
                </a:r>
                <a:r>
                  <a:rPr lang="en-US" sz="2000" dirty="0" smtClean="0"/>
                  <a:t> paling </a:t>
                </a:r>
                <a:r>
                  <a:rPr lang="en-US" sz="2000" dirty="0" err="1" smtClean="0"/>
                  <a:t>sederhana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Step </a:t>
            </a:r>
            <a:r>
              <a:rPr lang="en-US" dirty="0" err="1" smtClean="0"/>
              <a:t>Diskrit</a:t>
            </a:r>
            <a:endParaRPr lang="en-GB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35887"/>
              </p:ext>
            </p:extLst>
          </p:nvPr>
        </p:nvGraphicFramePr>
        <p:xfrm>
          <a:off x="3498850" y="1648969"/>
          <a:ext cx="214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2146300" imgH="825500" progId="Equation.DSMT36">
                  <p:embed/>
                </p:oleObj>
              </mc:Choice>
              <mc:Fallback>
                <p:oleObj name="Equation" r:id="rId3" imgW="2146300" imgH="825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648969"/>
                        <a:ext cx="2146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Unit Sequence.jpg  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8906"/>
            <a:ext cx="61245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Ramp </a:t>
            </a:r>
            <a:r>
              <a:rPr lang="en-US" dirty="0" err="1" smtClean="0"/>
              <a:t>Diskrit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980112"/>
              </p:ext>
            </p:extLst>
          </p:nvPr>
        </p:nvGraphicFramePr>
        <p:xfrm>
          <a:off x="2260600" y="1752600"/>
          <a:ext cx="462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4622800" imgH="825500" progId="Equation.DSMT36">
                  <p:embed/>
                </p:oleObj>
              </mc:Choice>
              <mc:Fallback>
                <p:oleObj name="Equation" r:id="rId3" imgW="4622800" imgH="825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752600"/>
                        <a:ext cx="4622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&#10;Unit Ramp.jpg      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2904097"/>
            <a:ext cx="510063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Exponensial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Bentuk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exponensial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diskrit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adalah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Dimana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Real DT Exponentials.jpg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116388" cy="26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Sinusoidal </a:t>
            </a:r>
            <a:r>
              <a:rPr lang="en-US" dirty="0" err="1" smtClean="0"/>
              <a:t>Diskrit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Bentuk </a:t>
                </a:r>
                <a:r>
                  <a:rPr lang="en-US" sz="2400" dirty="0" err="1" smtClean="0"/>
                  <a:t>umum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sinus </a:t>
                </a:r>
                <a:r>
                  <a:rPr lang="en-US" sz="2400" dirty="0" err="1" smtClean="0"/>
                  <a:t>diskrit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periode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err="1" smtClean="0"/>
                  <a:t>adalah</a:t>
                </a:r>
                <a:endParaRPr lang="en-GB" sz="2400" dirty="0" smtClean="0"/>
              </a:p>
              <a:p>
                <a:pPr marL="0" indent="0">
                  <a:buNone/>
                </a:pPr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2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Dimana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berupa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bilangan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bulat</a:t>
                </a:r>
                <a:r>
                  <a:rPr lang="en-GB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8" r="-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4419600"/>
            <a:ext cx="3048000" cy="1428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Sinusoidal </a:t>
            </a:r>
            <a:r>
              <a:rPr lang="en-US" dirty="0" err="1" smtClean="0"/>
              <a:t>Diskrit</a:t>
            </a:r>
            <a:endParaRPr lang="en-GB" dirty="0"/>
          </a:p>
        </p:txBody>
      </p:sp>
      <p:pic>
        <p:nvPicPr>
          <p:cNvPr id="5" name="Picture 1028" descr="DT Periodic Sinusoids.jpg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087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67400" y="4267200"/>
            <a:ext cx="3276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(Time Shifting)</a:t>
            </a:r>
            <a:endParaRPr lang="en-GB" dirty="0"/>
          </a:p>
        </p:txBody>
      </p:sp>
      <p:pic>
        <p:nvPicPr>
          <p:cNvPr id="4" name="Picture 3" descr="g[n] Definition.jpg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744979"/>
            <a:ext cx="4030980" cy="36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[n] Shifted.jpg   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7" y="1676400"/>
            <a:ext cx="4082908" cy="37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(Time Scaling)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38801" y="1417638"/>
                <a:ext cx="2971800" cy="1858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smtClean="0"/>
                  <a:t>Up-sampling</a:t>
                </a:r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000" dirty="0" smtClean="0"/>
                  <a:t>, </a:t>
                </a:r>
                <a:r>
                  <a:rPr lang="en-GB" sz="2000" dirty="0" err="1" smtClean="0"/>
                  <a:t>maka</a:t>
                </a: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8801" y="1417638"/>
                <a:ext cx="2971800" cy="1858962"/>
              </a:xfrm>
              <a:blipFill rotWithShape="0">
                <a:blip r:embed="rId2"/>
                <a:stretch>
                  <a:fillRect l="-4098" t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7050"/>
            <a:ext cx="4386370" cy="186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164"/>
            <a:ext cx="5181601" cy="1796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202" y="3276600"/>
            <a:ext cx="4221460" cy="9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(Time Scaling)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400" y="1420813"/>
                <a:ext cx="3274035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u="sng" dirty="0" smtClean="0"/>
                  <a:t>Down-sampling</a:t>
                </a:r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𝑀𝑛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dimana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dibentuk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mengambil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tiap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sampel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kelipatan</a:t>
                </a:r>
                <a:r>
                  <a:rPr lang="en-US" sz="2400" dirty="0" smtClean="0"/>
                  <a:t> M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0" y="1420813"/>
                <a:ext cx="3274035" cy="4525963"/>
              </a:xfrm>
              <a:blipFill rotWithShape="0">
                <a:blip r:embed="rId2"/>
                <a:stretch>
                  <a:fillRect l="-3724" t="-1211" r="-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43062"/>
            <a:ext cx="4386370" cy="18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05200"/>
            <a:ext cx="4533639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90" y="1818481"/>
            <a:ext cx="4386370" cy="186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15" y="3810000"/>
            <a:ext cx="4389645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to Analog Converter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38100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 smtClean="0">
                    <a:latin typeface="Cambria Math" panose="02040503050406030204" pitchFamily="18" charset="0"/>
                  </a:rPr>
                  <a:t>Fungsi </a:t>
                </a:r>
                <a:r>
                  <a:rPr lang="en-US" sz="2400" b="0" dirty="0" err="1" smtClean="0">
                    <a:latin typeface="Cambria Math" panose="02040503050406030204" pitchFamily="18" charset="0"/>
                  </a:rPr>
                  <a:t>genap</a:t>
                </a:r>
                <a:r>
                  <a:rPr lang="en-US" sz="2400" b="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Bagian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genap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3810000" cy="4906963"/>
              </a:xfrm>
              <a:blipFill rotWithShape="0">
                <a:blip r:embed="rId2"/>
                <a:stretch>
                  <a:fillRect l="-2400" t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0" y="1219199"/>
                <a:ext cx="4267200" cy="4906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Fungsi </a:t>
                </a:r>
                <a:r>
                  <a:rPr lang="en-US" sz="2400" dirty="0" err="1" smtClean="0">
                    <a:latin typeface="Cambria Math" panose="02040503050406030204" pitchFamily="18" charset="0"/>
                  </a:rPr>
                  <a:t>ganjil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 err="1" smtClean="0"/>
                  <a:t>Bagian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ganjil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19199"/>
                <a:ext cx="4267200" cy="4906963"/>
              </a:xfrm>
              <a:prstGeom prst="rect">
                <a:avLst/>
              </a:prstGeom>
              <a:blipFill rotWithShape="0">
                <a:blip r:embed="rId3"/>
                <a:stretch>
                  <a:fillRect l="-2143" t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9" descr="DT Even and Odd Fns.jpg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057400"/>
            <a:ext cx="62801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Transformation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Addition</a:t>
                </a:r>
              </a:p>
              <a:p>
                <a:pPr marL="0" indent="341313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sz="2400" dirty="0" smtClean="0"/>
              </a:p>
              <a:p>
                <a:pPr marL="0" indent="341313">
                  <a:buNone/>
                </a:pPr>
                <a:r>
                  <a:rPr lang="en-US" sz="2400" dirty="0" err="1" smtClean="0"/>
                  <a:t>diperoleh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penjumlahan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titik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sama</a:t>
                </a:r>
                <a:endParaRPr lang="en-US" sz="2400" dirty="0" smtClean="0"/>
              </a:p>
              <a:p>
                <a:r>
                  <a:rPr lang="en-US" sz="2400" dirty="0" smtClean="0"/>
                  <a:t>Multiplication</a:t>
                </a:r>
              </a:p>
              <a:p>
                <a:pPr marL="0" indent="341313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sz="2400" dirty="0" smtClean="0"/>
              </a:p>
              <a:p>
                <a:pPr marL="0" indent="341313">
                  <a:buNone/>
                </a:pPr>
                <a:r>
                  <a:rPr lang="en-US" sz="2400" dirty="0" err="1" smtClean="0"/>
                  <a:t>diperoleh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perkalian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titik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sama</a:t>
                </a:r>
                <a:endParaRPr lang="en-US" sz="2400" dirty="0" smtClean="0"/>
              </a:p>
              <a:p>
                <a:r>
                  <a:rPr lang="en-US" sz="2400" dirty="0" smtClean="0"/>
                  <a:t>Scaling</a:t>
                </a:r>
              </a:p>
              <a:p>
                <a:pPr marL="341313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</m:oMath>
                </a14:m>
                <a:endParaRPr lang="en-GB" sz="2400" dirty="0" smtClean="0"/>
              </a:p>
              <a:p>
                <a:pPr marL="341313" indent="0">
                  <a:buNone/>
                </a:pPr>
                <a:r>
                  <a:rPr lang="en-US" sz="2400" dirty="0" err="1" smtClean="0"/>
                  <a:t>diperoleh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mengalikan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seluruh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titik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c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Kuis</a:t>
            </a:r>
            <a:r>
              <a:rPr lang="en-US" dirty="0" smtClean="0"/>
              <a:t> Review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05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[</a:t>
                </a:r>
                <a:r>
                  <a:rPr lang="en-US" sz="2400" b="1" dirty="0" err="1" smtClean="0"/>
                  <a:t>Soal</a:t>
                </a:r>
                <a:r>
                  <a:rPr lang="en-US" sz="2400" b="1" dirty="0" smtClean="0"/>
                  <a:t> 1</a:t>
                </a:r>
                <a:r>
                  <a:rPr lang="en-US" sz="2400" dirty="0" smtClean="0"/>
                  <a:t>] </a:t>
                </a:r>
                <a:r>
                  <a:rPr lang="en-US" sz="2400" dirty="0" err="1" smtClean="0"/>
                  <a:t>Diketahui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berikut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bagian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ganjil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bagian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genap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050"/>
                <a:ext cx="8229600" cy="4525963"/>
              </a:xfrm>
              <a:blipFill rotWithShape="0">
                <a:blip r:embed="rId2"/>
                <a:stretch>
                  <a:fillRect l="-1185" t="-1077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57400"/>
            <a:ext cx="7658100" cy="1951504"/>
          </a:xfrm>
          <a:prstGeom prst="rect">
            <a:avLst/>
          </a:prstGeom>
          <a:noFill/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2057400"/>
                <a:ext cx="697370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57400"/>
                <a:ext cx="69737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93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2043953"/>
                <a:ext cx="700769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43953"/>
                <a:ext cx="70076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9210" y="3429000"/>
                <a:ext cx="374590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10" y="3429000"/>
                <a:ext cx="3745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72400" y="3429000"/>
                <a:ext cx="374590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429000"/>
                <a:ext cx="3745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9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Kuis</a:t>
            </a:r>
            <a:r>
              <a:rPr lang="en-US" dirty="0" smtClean="0"/>
              <a:t> Review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05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[</a:t>
                </a:r>
                <a:r>
                  <a:rPr lang="en-US" sz="2400" b="1" dirty="0" err="1" smtClean="0"/>
                  <a:t>Soal</a:t>
                </a:r>
                <a:r>
                  <a:rPr lang="en-US" sz="2400" b="1" dirty="0" smtClean="0"/>
                  <a:t> 2</a:t>
                </a:r>
                <a:r>
                  <a:rPr lang="en-US" sz="2400" dirty="0" smtClean="0"/>
                  <a:t>]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diketahui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input:</a:t>
                </a: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457200" indent="-457200">
                  <a:buAutoNum type="alphaL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AutoNum type="alphaL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AutoNum type="alphaL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457200" indent="-457200">
                  <a:buAutoNum type="alphaLcPeriod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1/3(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050"/>
                <a:ext cx="8229600" cy="4525963"/>
              </a:xfrm>
              <a:blipFill rotWithShape="0">
                <a:blip r:embed="rId2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1905000"/>
                <a:ext cx="2298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5000"/>
                <a:ext cx="229800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8666" y="2524814"/>
                <a:ext cx="1856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𝑙𝑎𝑖𝑛𝑛𝑦𝑎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66" y="2524814"/>
                <a:ext cx="185653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2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1295400" y="2135832"/>
            <a:ext cx="228600" cy="6198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to Analog Converter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digital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analog</a:t>
            </a:r>
          </a:p>
          <a:p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sample data digital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72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Interpolasi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proses DAC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data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kegunaan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Memperbaiki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konversi</a:t>
            </a:r>
            <a:endParaRPr lang="en-US" sz="2400" dirty="0" smtClean="0"/>
          </a:p>
          <a:p>
            <a:pPr lvl="1"/>
            <a:r>
              <a:rPr lang="en-US" sz="2400" dirty="0" err="1" smtClean="0"/>
              <a:t>Memperbaiki</a:t>
            </a:r>
            <a:r>
              <a:rPr lang="en-US" sz="2400" dirty="0" smtClean="0"/>
              <a:t> THD (Total Harmonic Distortion)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digital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analog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963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Interpolation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Linear Interpolation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Polynomial Interpolation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dll</a:t>
            </a:r>
            <a:endParaRPr lang="en-GB" sz="2400" dirty="0"/>
          </a:p>
        </p:txBody>
      </p:sp>
      <p:pic>
        <p:nvPicPr>
          <p:cNvPr id="4100" name="Picture 4" descr="https://upload.wikimedia.org/wikipedia/commons/thumb/6/67/Interpolation_example_linear.svg/230px-Interpolation_example_line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190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4/41/Interpolation_example_polynomial.svg/230px-Interpolation_example_polynomi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190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Order Hold DAC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DAC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interpolasi</a:t>
            </a:r>
            <a:endParaRPr lang="en-US" sz="2200" dirty="0" smtClean="0"/>
          </a:p>
          <a:p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barisan</a:t>
            </a:r>
            <a:r>
              <a:rPr lang="en-US" sz="2200" dirty="0" smtClean="0"/>
              <a:t> </a:t>
            </a:r>
            <a:r>
              <a:rPr lang="en-US" sz="2200" dirty="0" err="1" smtClean="0"/>
              <a:t>pulsa</a:t>
            </a:r>
            <a:r>
              <a:rPr lang="en-US" sz="2200" dirty="0"/>
              <a:t> </a:t>
            </a:r>
            <a:r>
              <a:rPr lang="en-US" sz="2200" dirty="0" err="1" smtClean="0"/>
              <a:t>persegi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</a:t>
            </a:r>
            <a:endParaRPr lang="en-US" sz="2200" dirty="0" smtClean="0"/>
          </a:p>
          <a:p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respon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endParaRPr lang="en-US" sz="2200" dirty="0" smtClean="0"/>
          </a:p>
          <a:p>
            <a:r>
              <a:rPr lang="en-US" sz="2200" dirty="0" err="1" smtClean="0"/>
              <a:t>Mempunyai</a:t>
            </a:r>
            <a:r>
              <a:rPr lang="en-US" sz="2200" dirty="0" smtClean="0"/>
              <a:t> </a:t>
            </a:r>
            <a:r>
              <a:rPr lang="en-US" sz="2200" dirty="0" err="1" smtClean="0"/>
              <a:t>karakteristik</a:t>
            </a:r>
            <a:r>
              <a:rPr lang="en-US" sz="2200" dirty="0" smtClean="0"/>
              <a:t> THD+N (Total Harmonic Distortion and Noise) yang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buruk</a:t>
            </a:r>
            <a:endParaRPr lang="en-GB" sz="2200" dirty="0"/>
          </a:p>
        </p:txBody>
      </p:sp>
      <p:pic>
        <p:nvPicPr>
          <p:cNvPr id="4" name="Picture 3" descr="H:\Sistem Multimedia\220px-Zeroorderhold.signal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6655" y="3424236"/>
            <a:ext cx="2968628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upload.wikimedia.org/wikipedia/commons/thumb/8/88/Sampled.signal.svg/220px-Sampled.sign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2811"/>
            <a:ext cx="297425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Sistem Multimedia\220px-Delayedfirstorderhold.signal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7183" y="3276600"/>
            <a:ext cx="2886515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2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Sinc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14400" y="1446213"/>
            <a:ext cx="7315200" cy="42152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0878" y="534337"/>
                <a:ext cx="2587322" cy="911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GB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78" y="534337"/>
                <a:ext cx="2587322" cy="911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Sinc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Hasil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bernilai</a:t>
                </a:r>
                <a:r>
                  <a:rPr lang="en-US" sz="2400" dirty="0" smtClean="0"/>
                  <a:t> 0 </a:t>
                </a:r>
                <a:r>
                  <a:rPr lang="en-US" sz="2400" dirty="0" err="1" smtClean="0"/>
                  <a:t>untuk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semua</a:t>
                </a:r>
                <a:r>
                  <a:rPr lang="en-US" sz="2400" dirty="0" smtClean="0"/>
                  <a:t> integer </a:t>
                </a:r>
                <a:r>
                  <a:rPr lang="en-US" sz="2400" dirty="0" err="1" smtClean="0"/>
                  <a:t>kecuali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titik</a:t>
                </a:r>
                <a:r>
                  <a:rPr lang="en-US" sz="2400" dirty="0" smtClean="0"/>
                  <a:t> origin.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𝑠𝑖𝑛𝑐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71600" y="2100546"/>
            <a:ext cx="6400800" cy="3684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2276</TotalTime>
  <Words>330</Words>
  <Application>Microsoft Macintosh PowerPoint</Application>
  <PresentationFormat>On-screen Show (4:3)</PresentationFormat>
  <Paragraphs>163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Wingdings 3</vt:lpstr>
      <vt:lpstr>Office Theme</vt:lpstr>
      <vt:lpstr>Equation</vt:lpstr>
      <vt:lpstr>PENGOLAHAN SINYAL DIGITAL (PSD)</vt:lpstr>
      <vt:lpstr>Review ADC</vt:lpstr>
      <vt:lpstr>Digital to Analog Converter</vt:lpstr>
      <vt:lpstr>Digital to Analog Converter</vt:lpstr>
      <vt:lpstr>Interpolasi</vt:lpstr>
      <vt:lpstr>Types of Interpolation</vt:lpstr>
      <vt:lpstr>Zero Order Hold DAC</vt:lpstr>
      <vt:lpstr>Fungsi Sinc</vt:lpstr>
      <vt:lpstr>Sifat Fungsi Sinc</vt:lpstr>
      <vt:lpstr>Interpolasi Sinc</vt:lpstr>
      <vt:lpstr>Aturan DAC</vt:lpstr>
      <vt:lpstr>Konversi Sinyal Digital ke Analog</vt:lpstr>
      <vt:lpstr>Contoh Soal 1</vt:lpstr>
      <vt:lpstr>Solusi Contoh Soal 1</vt:lpstr>
      <vt:lpstr>Contoh Soal 2</vt:lpstr>
      <vt:lpstr>Solusi Contoh Soal 2</vt:lpstr>
      <vt:lpstr>Solusi Contoh Soal 2 (lanj.)</vt:lpstr>
      <vt:lpstr>Sinyal Waktu Diskrit</vt:lpstr>
      <vt:lpstr>Sinyal Impuls Diskrit</vt:lpstr>
      <vt:lpstr>Sinyal Step Diskrit</vt:lpstr>
      <vt:lpstr>Sinyal Ramp Diskrit</vt:lpstr>
      <vt:lpstr>Sinyal Exponensial Diskrit</vt:lpstr>
      <vt:lpstr>Sinyal Sinusoidal Diskrit</vt:lpstr>
      <vt:lpstr>Sinyal Sinusoidal Diskrit</vt:lpstr>
      <vt:lpstr>Operasi Sinyal Diskrit</vt:lpstr>
      <vt:lpstr>Pergeseran Waktu (Time Shifting)</vt:lpstr>
      <vt:lpstr>Penskalaan Waktu (Time Scaling)</vt:lpstr>
      <vt:lpstr>Penskalaan Waktu (Time Scaling)</vt:lpstr>
      <vt:lpstr>Reversal Sinyal Diskrit</vt:lpstr>
      <vt:lpstr>Fungsi Ganjil dan Genap</vt:lpstr>
      <vt:lpstr>Amplitude Transformation</vt:lpstr>
      <vt:lpstr>Kuis Review Sinyal Diskrit</vt:lpstr>
      <vt:lpstr>Kuis Review Sinyal Diskrit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Standar untuk Pasca Sarjana</dc:title>
  <dc:creator>Anna</dc:creator>
  <cp:lastModifiedBy>Microsoft Office User</cp:lastModifiedBy>
  <cp:revision>187</cp:revision>
  <dcterms:created xsi:type="dcterms:W3CDTF">2013-07-28T08:30:49Z</dcterms:created>
  <dcterms:modified xsi:type="dcterms:W3CDTF">2019-01-21T05:59:28Z</dcterms:modified>
</cp:coreProperties>
</file>