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371" r:id="rId3"/>
    <p:sldId id="372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3" autoAdjust="0"/>
  </p:normalViewPr>
  <p:slideViewPr>
    <p:cSldViewPr>
      <p:cViewPr varScale="1">
        <p:scale>
          <a:sx n="53" d="100"/>
          <a:sy n="53" d="100"/>
        </p:scale>
        <p:origin x="4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4277F-27CA-4762-93EE-2E2970FD4942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8FA2-26C9-4048-986E-6C156C54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0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3F95-B8F0-4166-AC74-E8F270565CB1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26671-17B3-4FE6-ACD7-DFFD05C2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1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6671-17B3-4FE6-ACD7-DFFD05C263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6671-17B3-4FE6-ACD7-DFFD05C263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6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8E13-F014-40A8-BFAD-1CC025CE4330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B674-ED1F-463F-A433-8CE5B96EEB02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643-D518-41C9-844F-F301F6608A3B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3D8-CD79-45F5-B05D-2F94B2D7232C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CA8-4E66-4A20-A29B-C0DBB0F4F387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48A6-75DE-4B08-A5EA-423BE857A902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FDF2-F3D2-4E9F-A01F-85BB6F8A243C}" type="datetime1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F32E-F388-4C58-86CA-11CB8287E247}" type="datetime1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58F4-7BD8-4666-8C38-EA1BA33F4308}" type="datetime1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2824-4CC6-486B-A0BE-3D60284FAE54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2F-E18D-4F2B-8733-4EB959522C48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91B0-2E88-42C6-86CF-1E8100D2E8B4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2C79-1EB0-48AF-A574-3A475BE3E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atnaan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PENGOLAHAN SINYAL DIGITAL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(PSD)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4478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Analisis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Respon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Frekuensi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(Filter)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 (</a:t>
            </a:r>
            <a:r>
              <a:rPr lang="en-US" dirty="0" err="1" smtClean="0"/>
              <a:t>Solusi</a:t>
            </a:r>
            <a:r>
              <a:rPr lang="en-US" dirty="0" smtClean="0"/>
              <a:t>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81780"/>
                <a:ext cx="8229600" cy="47443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1−0.8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−0.8</m:t>
                          </m:r>
                        </m:den>
                      </m:f>
                    </m:oMath>
                  </m:oMathPara>
                </a14:m>
                <a:endParaRPr lang="en-GB" sz="2400" dirty="0" smtClean="0"/>
              </a:p>
              <a:p>
                <a:pPr marL="0" indent="0">
                  <a:buNone/>
                </a:pPr>
                <a:endParaRPr lang="en-GB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Zero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400" dirty="0" smtClean="0"/>
                  <a:t>, </a:t>
                </a:r>
                <a:r>
                  <a:rPr lang="en-GB" sz="2400" dirty="0" err="1" smtClean="0"/>
                  <a:t>cenderung</a:t>
                </a:r>
                <a:r>
                  <a:rPr lang="en-GB" sz="2400" dirty="0" smtClean="0"/>
                  <a:t> HPF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Pole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GB" sz="2400" dirty="0" smtClean="0"/>
                  <a:t>, </a:t>
                </a:r>
                <a:r>
                  <a:rPr lang="en-GB" sz="2400" dirty="0" err="1" smtClean="0"/>
                  <a:t>cenderung</a:t>
                </a:r>
                <a:r>
                  <a:rPr lang="en-GB" sz="2400" dirty="0" smtClean="0"/>
                  <a:t> LPF</a:t>
                </a:r>
              </a:p>
              <a:p>
                <a:pPr marL="0" indent="0">
                  <a:buNone/>
                </a:pPr>
                <a:r>
                  <a:rPr lang="en-US" sz="2400" dirty="0" err="1" smtClean="0"/>
                  <a:t>Pilih</a:t>
                </a:r>
                <a:r>
                  <a:rPr lang="en-US" sz="2400" dirty="0" smtClean="0"/>
                  <a:t> yang paling </a:t>
                </a:r>
                <a:r>
                  <a:rPr lang="en-US" sz="2400" dirty="0" err="1" smtClean="0"/>
                  <a:t>dekat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lingkaran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satuan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yaitu</a:t>
                </a:r>
                <a:r>
                  <a:rPr lang="en-US" sz="2400" dirty="0" smtClean="0"/>
                  <a:t> Pole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GB" sz="2400" dirty="0" smtClean="0"/>
                  <a:t> </a:t>
                </a:r>
                <a:r>
                  <a:rPr lang="en-GB" sz="2400" dirty="0" err="1" smtClean="0"/>
                  <a:t>lebih</a:t>
                </a:r>
                <a:r>
                  <a:rPr lang="en-GB" sz="2400" dirty="0" smtClean="0"/>
                  <a:t> </a:t>
                </a:r>
                <a:r>
                  <a:rPr lang="en-GB" sz="2400" dirty="0" err="1" smtClean="0"/>
                  <a:t>dekat</a:t>
                </a:r>
                <a:r>
                  <a:rPr lang="en-GB" sz="2400" dirty="0" smtClean="0"/>
                  <a:t> </a:t>
                </a:r>
                <a:r>
                  <a:rPr lang="en-GB" sz="2400" dirty="0" err="1" smtClean="0"/>
                  <a:t>dengan</a:t>
                </a:r>
                <a:r>
                  <a:rPr lang="en-GB" sz="2400" dirty="0" smtClean="0"/>
                  <a:t> +1 </a:t>
                </a:r>
                <a:r>
                  <a:rPr lang="en-GB" sz="2400" dirty="0" err="1" smtClean="0"/>
                  <a:t>daripada</a:t>
                </a:r>
                <a:r>
                  <a:rPr lang="en-GB" sz="2400" dirty="0" smtClean="0"/>
                  <a:t> Zero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/>
                  <a:t> </a:t>
                </a:r>
                <a:r>
                  <a:rPr lang="en-GB" sz="2400" dirty="0" err="1" smtClean="0"/>
                  <a:t>dengan</a:t>
                </a:r>
                <a:r>
                  <a:rPr lang="en-GB" sz="2400" dirty="0" smtClean="0"/>
                  <a:t> +1.</a:t>
                </a:r>
              </a:p>
              <a:p>
                <a:pPr marL="0" indent="0">
                  <a:buNone/>
                </a:pPr>
                <a:r>
                  <a:rPr lang="en-US" sz="2400" dirty="0" err="1" smtClean="0"/>
                  <a:t>Maka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sistem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tersebut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memiliki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respon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frekuensi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berbentuk</a:t>
                </a:r>
                <a:r>
                  <a:rPr lang="en-US" sz="2400" dirty="0" smtClean="0"/>
                  <a:t> LPF.</a:t>
                </a:r>
                <a:endParaRPr lang="en-GB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81780"/>
                <a:ext cx="8229600" cy="4744384"/>
              </a:xfr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54886"/>
            <a:ext cx="4343400" cy="152648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 cstate="print"/>
          <a:srcRect l="2684" b="13156"/>
          <a:stretch/>
        </p:blipFill>
        <p:spPr bwMode="auto">
          <a:xfrm>
            <a:off x="457200" y="5257800"/>
            <a:ext cx="2763476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91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43400"/>
            <a:ext cx="9144000" cy="2514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realisasi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Transfer!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pole </a:t>
            </a:r>
            <a:r>
              <a:rPr lang="en-US" sz="2800" dirty="0" err="1" smtClean="0"/>
              <a:t>dan</a:t>
            </a:r>
            <a:r>
              <a:rPr lang="en-US" sz="2800" dirty="0" smtClean="0"/>
              <a:t> zero!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stabil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pole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zeronya</a:t>
            </a:r>
            <a:r>
              <a:rPr lang="en-US" sz="2800" dirty="0" smtClean="0"/>
              <a:t>! </a:t>
            </a:r>
            <a:r>
              <a:rPr lang="en-US" sz="2800" dirty="0" err="1" smtClean="0"/>
              <a:t>Gambarkan</a:t>
            </a:r>
            <a:r>
              <a:rPr lang="en-US" sz="2800" dirty="0" smtClean="0"/>
              <a:t>!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2209800"/>
            <a:ext cx="37147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4114800" cy="178276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Anggunmeka (AGL)</a:t>
            </a:r>
          </a:p>
          <a:p>
            <a:r>
              <a:rPr lang="en-US" sz="2000" dirty="0" err="1" smtClean="0"/>
              <a:t>Ruangan</a:t>
            </a:r>
            <a:r>
              <a:rPr lang="en-US" sz="2000" dirty="0" smtClean="0"/>
              <a:t>: N203</a:t>
            </a:r>
          </a:p>
          <a:p>
            <a:r>
              <a:rPr lang="en-US" sz="2000" dirty="0" smtClean="0"/>
              <a:t>Email: anggunmeka</a:t>
            </a:r>
            <a:r>
              <a:rPr lang="en-US" sz="2000" dirty="0" smtClean="0">
                <a:hlinkClick r:id="rId3"/>
              </a:rPr>
              <a:t>@gmail.com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No HP: 081221691337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124200"/>
            <a:ext cx="4114800" cy="1782762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err="1" smtClean="0"/>
              <a:t>Ratna</a:t>
            </a:r>
            <a:r>
              <a:rPr lang="en-US" sz="2000" dirty="0" smtClean="0"/>
              <a:t> </a:t>
            </a:r>
            <a:r>
              <a:rPr lang="en-US" sz="2000" dirty="0" err="1" smtClean="0"/>
              <a:t>Astuti</a:t>
            </a:r>
            <a:r>
              <a:rPr lang="en-US" sz="2000" dirty="0" smtClean="0"/>
              <a:t> </a:t>
            </a:r>
            <a:r>
              <a:rPr lang="en-US" sz="2000" dirty="0" err="1" smtClean="0"/>
              <a:t>Nugrahaeni</a:t>
            </a:r>
            <a:r>
              <a:rPr lang="en-US" sz="2000" dirty="0" smtClean="0"/>
              <a:t> (NGE)</a:t>
            </a:r>
          </a:p>
          <a:p>
            <a:r>
              <a:rPr lang="en-US" sz="2000" dirty="0" err="1" smtClean="0"/>
              <a:t>Ruangan</a:t>
            </a:r>
            <a:r>
              <a:rPr lang="en-US" sz="2000" dirty="0" smtClean="0"/>
              <a:t>: N208</a:t>
            </a:r>
          </a:p>
          <a:p>
            <a:r>
              <a:rPr lang="en-US" sz="2000" dirty="0" smtClean="0"/>
              <a:t>Email: </a:t>
            </a:r>
            <a:r>
              <a:rPr lang="en-US" sz="2000" dirty="0" smtClean="0">
                <a:hlinkClick r:id="rId3"/>
              </a:rPr>
              <a:t>ratnaan@gmail.com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No HP: 082119753906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4654" y="5062402"/>
            <a:ext cx="3010546" cy="53340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Prodi S1-Sistem </a:t>
            </a:r>
            <a:r>
              <a:rPr lang="en-GB" sz="2000" b="1" dirty="0" err="1" smtClean="0"/>
              <a:t>Komputer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681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20%, </a:t>
            </a:r>
            <a:r>
              <a:rPr lang="en-US" dirty="0" err="1" smtClean="0"/>
              <a:t>Kuis</a:t>
            </a:r>
            <a:r>
              <a:rPr lang="en-US" dirty="0" smtClean="0"/>
              <a:t> 15%</a:t>
            </a:r>
          </a:p>
          <a:p>
            <a:pPr lvl="1"/>
            <a:r>
              <a:rPr lang="en-US" dirty="0" smtClean="0"/>
              <a:t>UTS 30%, UAS 35%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5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Respo</a:t>
            </a:r>
            <a:r>
              <a:rPr lang="en-US" sz="4000" b="1" dirty="0" err="1" smtClean="0"/>
              <a:t>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Frekuensi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Sistem</a:t>
            </a:r>
            <a:r>
              <a:rPr lang="en-US" sz="4000" b="1" dirty="0" smtClean="0"/>
              <a:t> (Filter)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2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(Filter)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input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sinusoidal.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pole </a:t>
            </a:r>
            <a:r>
              <a:rPr lang="en-US" sz="2800" dirty="0" err="1" smtClean="0"/>
              <a:t>dan</a:t>
            </a:r>
            <a:r>
              <a:rPr lang="en-US" sz="2800" dirty="0" smtClean="0"/>
              <a:t> zero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transfer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42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14" y="914400"/>
            <a:ext cx="7507571" cy="44926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13" y="5258970"/>
            <a:ext cx="7507571" cy="137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Tentukan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 smtClean="0"/>
                  <a:t> di </a:t>
                </a:r>
                <a:r>
                  <a:rPr lang="en-GB" sz="2800" dirty="0" err="1" smtClean="0"/>
                  <a:t>bawah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ini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sebagai</a:t>
                </a:r>
                <a:r>
                  <a:rPr lang="en-GB" sz="2800" dirty="0" smtClean="0"/>
                  <a:t> filter </a:t>
                </a:r>
                <a:r>
                  <a:rPr lang="en-GB" sz="2800" dirty="0" err="1" smtClean="0"/>
                  <a:t>apa</a:t>
                </a:r>
                <a:r>
                  <a:rPr lang="en-GB" sz="2800" dirty="0" smtClean="0"/>
                  <a:t>?</a:t>
                </a:r>
                <a:endParaRPr lang="en-GB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9003596"/>
                  </p:ext>
                </p:extLst>
              </p:nvPr>
            </p:nvGraphicFramePr>
            <p:xfrm>
              <a:off x="990600" y="2449449"/>
              <a:ext cx="7086600" cy="327037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05200"/>
                    <a:gridCol w="35814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Berdasarkan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peran</a:t>
                          </a:r>
                          <a:r>
                            <a:rPr lang="en-US" sz="1800" dirty="0">
                              <a:effectLst/>
                            </a:rPr>
                            <a:t> zero-</a:t>
                          </a:r>
                          <a:r>
                            <a:rPr lang="en-US" sz="1800" dirty="0" err="1">
                              <a:effectLst/>
                            </a:rPr>
                            <a:t>nya</a:t>
                          </a:r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=1−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𝑍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=1+</m:t>
                                </m:r>
                                <m:sSup>
                                  <m:sSup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=1−</m:t>
                                </m:r>
                                <m:sSup>
                                  <m:sSup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=(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𝑍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1)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𝑍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+0,9  → 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Berdasarkan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peran</a:t>
                          </a:r>
                          <a:r>
                            <a:rPr lang="en-US" sz="1800" dirty="0">
                              <a:effectLst/>
                            </a:rPr>
                            <a:t> pole-</a:t>
                          </a:r>
                          <a:r>
                            <a:rPr lang="en-US" sz="1800" dirty="0" err="1">
                              <a:effectLst/>
                            </a:rPr>
                            <a:t>nya</a:t>
                          </a:r>
                          <a:endParaRPr lang="en-GB" sz="1800" dirty="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  <m:r>
                                      <a:rPr lang="en-US" sz="1800">
                                        <a:effectLst/>
                                      </a:rPr>
                                      <m:t>+0,9</m:t>
                                    </m:r>
                                  </m:den>
                                </m:f>
                                <m:r>
                                  <a:rPr lang="en-US" sz="1800">
                                    <a:effectLst/>
                                  </a:rPr>
                                  <m:t>  →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8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(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𝑍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−1,2)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</a:rPr>
                                  <m:t>  →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8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1+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𝑍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</a:rPr>
                                  <m:t>  →   </m:t>
                                </m:r>
                                <m:r>
                                  <a:rPr lang="en-US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9003596"/>
                  </p:ext>
                </p:extLst>
              </p:nvPr>
            </p:nvGraphicFramePr>
            <p:xfrm>
              <a:off x="990600" y="2449449"/>
              <a:ext cx="7086600" cy="327037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05200"/>
                    <a:gridCol w="3581400"/>
                  </a:tblGrid>
                  <a:tr h="3270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4" t="-186" r="-102783" b="-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97959" t="-186" r="-510" b="-37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216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(</a:t>
            </a:r>
            <a:r>
              <a:rPr lang="en-US" dirty="0" err="1" smtClean="0"/>
              <a:t>Solusi</a:t>
            </a:r>
            <a:r>
              <a:rPr lang="en-US" dirty="0"/>
              <a:t>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Tentukan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 smtClean="0"/>
                  <a:t> di </a:t>
                </a:r>
                <a:r>
                  <a:rPr lang="en-GB" sz="2800" dirty="0" err="1" smtClean="0"/>
                  <a:t>bawah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ini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sebagai</a:t>
                </a:r>
                <a:r>
                  <a:rPr lang="en-GB" sz="2800" dirty="0" smtClean="0"/>
                  <a:t> filter </a:t>
                </a:r>
                <a:r>
                  <a:rPr lang="en-GB" sz="2800" dirty="0" err="1" smtClean="0"/>
                  <a:t>apa</a:t>
                </a:r>
                <a:r>
                  <a:rPr lang="en-GB" sz="2800" dirty="0" smtClean="0"/>
                  <a:t>?</a:t>
                </a:r>
                <a:endParaRPr lang="en-GB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8549381"/>
                  </p:ext>
                </p:extLst>
              </p:nvPr>
            </p:nvGraphicFramePr>
            <p:xfrm>
              <a:off x="990600" y="2449449"/>
              <a:ext cx="7086600" cy="327037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05200"/>
                    <a:gridCol w="358140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Berdasarkan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peran</a:t>
                          </a:r>
                          <a:r>
                            <a:rPr lang="en-US" sz="1800" dirty="0">
                              <a:effectLst/>
                            </a:rPr>
                            <a:t> zero-</a:t>
                          </a:r>
                          <a:r>
                            <a:rPr lang="en-US" sz="1800" dirty="0" err="1">
                              <a:effectLst/>
                            </a:rPr>
                            <a:t>nya</a:t>
                          </a:r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=1−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𝑍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𝐻𝑃𝐹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=1+</m:t>
                                </m:r>
                                <m:sSup>
                                  <m:sSup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𝐵𝑆𝐹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=1−</m:t>
                                </m:r>
                                <m:sSup>
                                  <m:sSup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𝐵𝑃𝐹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=(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𝑍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1)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>
                                    <a:effectLst/>
                                  </a:rPr>
                                  <m:t>  → 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𝐻𝑃𝐹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𝑍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+0,9  → 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𝐿𝑃𝐹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Berdasarkan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peran</a:t>
                          </a:r>
                          <a:r>
                            <a:rPr lang="en-US" sz="1800" dirty="0">
                              <a:effectLst/>
                            </a:rPr>
                            <a:t> pole-</a:t>
                          </a:r>
                          <a:r>
                            <a:rPr lang="en-US" sz="1800" dirty="0" err="1">
                              <a:effectLst/>
                            </a:rPr>
                            <a:t>nya</a:t>
                          </a:r>
                          <a:endParaRPr lang="en-GB" sz="1800" dirty="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  <m:r>
                                      <a:rPr lang="en-US" sz="1800">
                                        <a:effectLst/>
                                      </a:rPr>
                                      <m:t>+0,9</m:t>
                                    </m:r>
                                  </m:den>
                                </m:f>
                                <m:r>
                                  <a:rPr lang="en-US" sz="1800">
                                    <a:effectLst/>
                                  </a:rPr>
                                  <m:t>  →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𝐻𝑃𝐹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8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(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𝑍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−1,2)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</a:rPr>
                                  <m:t>  →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𝐿𝑃𝐹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>
                                    <a:effectLst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𝑍</m:t>
                                    </m:r>
                                  </m:e>
                                </m:d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8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1+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𝑍</m:t>
                                        </m:r>
                                      </m:e>
                                      <m:sup>
                                        <m:r>
                                          <a:rPr lang="en-US" sz="1800">
                                            <a:effectLst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800">
                                    <a:effectLst/>
                                  </a:rPr>
                                  <m:t>  →   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𝐵𝑃𝐹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8549381"/>
                  </p:ext>
                </p:extLst>
              </p:nvPr>
            </p:nvGraphicFramePr>
            <p:xfrm>
              <a:off x="990600" y="2449449"/>
              <a:ext cx="7086600" cy="327037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05200"/>
                    <a:gridCol w="3581400"/>
                  </a:tblGrid>
                  <a:tr h="32703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4" t="-186" r="-102783" b="-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97959" t="-186" r="-510" b="-37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8981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realisasi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743200"/>
            <a:ext cx="5637229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7244</TotalTime>
  <Words>223</Words>
  <Application>Microsoft Office PowerPoint</Application>
  <PresentationFormat>On-screen Show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PENGOLAHAN SINYAL DIGITAL (PSD)</vt:lpstr>
      <vt:lpstr>Pengampu Matakuliah</vt:lpstr>
      <vt:lpstr>Aturan Perkuliahan</vt:lpstr>
      <vt:lpstr>Respon Frekuensi Sistem (Filter)</vt:lpstr>
      <vt:lpstr>Respon Frekuensi Sistem (Filter)</vt:lpstr>
      <vt:lpstr>Analisis Grafik Respon Frekuensi</vt:lpstr>
      <vt:lpstr>Contoh 1</vt:lpstr>
      <vt:lpstr>Contoh 1 (Solusi)</vt:lpstr>
      <vt:lpstr>Contoh 2</vt:lpstr>
      <vt:lpstr>Contoh 2 (Solusi)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 Standar untuk Pasca Sarjana</dc:title>
  <dc:creator>Anna</dc:creator>
  <cp:lastModifiedBy>Ratna Astuti Nugrahaeni</cp:lastModifiedBy>
  <cp:revision>352</cp:revision>
  <cp:lastPrinted>2017-03-18T04:48:57Z</cp:lastPrinted>
  <dcterms:created xsi:type="dcterms:W3CDTF">2013-07-28T08:30:49Z</dcterms:created>
  <dcterms:modified xsi:type="dcterms:W3CDTF">2017-03-29T08:48:30Z</dcterms:modified>
</cp:coreProperties>
</file>