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8" r:id="rId2"/>
    <p:sldId id="371" r:id="rId3"/>
    <p:sldId id="372" r:id="rId4"/>
    <p:sldId id="373" r:id="rId5"/>
    <p:sldId id="374" r:id="rId6"/>
    <p:sldId id="375" r:id="rId7"/>
    <p:sldId id="376" r:id="rId8"/>
    <p:sldId id="381" r:id="rId9"/>
    <p:sldId id="377" r:id="rId10"/>
    <p:sldId id="378" r:id="rId11"/>
    <p:sldId id="379" r:id="rId12"/>
    <p:sldId id="3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88029" autoAdjust="0"/>
  </p:normalViewPr>
  <p:slideViewPr>
    <p:cSldViewPr>
      <p:cViewPr varScale="1">
        <p:scale>
          <a:sx n="81" d="100"/>
          <a:sy n="81" d="100"/>
        </p:scale>
        <p:origin x="1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4277F-27CA-4762-93EE-2E2970FD4942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68FA2-26C9-4048-986E-6C156C54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0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3F95-B8F0-4166-AC74-E8F270565CB1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26671-17B3-4FE6-ACD7-DFFD05C2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1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6671-17B3-4FE6-ACD7-DFFD05C263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6671-17B3-4FE6-ACD7-DFFD05C263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6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8E13-F014-40A8-BFAD-1CC025CE4330}" type="datetime1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B674-ED1F-463F-A433-8CE5B96EEB02}" type="datetime1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643-D518-41C9-844F-F301F6608A3B}" type="datetime1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3D8-CD79-45F5-B05D-2F94B2D7232C}" type="datetime1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CA8-4E66-4A20-A29B-C0DBB0F4F387}" type="datetime1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48A6-75DE-4B08-A5EA-423BE857A902}" type="datetime1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FDF2-F3D2-4E9F-A01F-85BB6F8A243C}" type="datetime1">
              <a:rPr lang="en-US" smtClean="0"/>
              <a:t>4/8/19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F32E-F388-4C58-86CA-11CB8287E247}" type="datetime1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58F4-7BD8-4666-8C38-EA1BA33F4308}" type="datetime1">
              <a:rPr lang="en-US" smtClean="0"/>
              <a:t>4/8/19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2824-4CC6-486B-A0BE-3D60284FAE54}" type="datetime1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2F-E18D-4F2B-8733-4EB959522C48}" type="datetime1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91B0-2E88-42C6-86CF-1E8100D2E8B4}" type="datetime1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ratnaan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4.jpeg"/><Relationship Id="rId7" Type="http://schemas.openxmlformats.org/officeDocument/2006/relationships/image" Target="../media/image5.emf"/><Relationship Id="rId8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4.jpeg"/><Relationship Id="rId7" Type="http://schemas.openxmlformats.org/officeDocument/2006/relationships/image" Target="../media/image5.emf"/><Relationship Id="rId8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PENGOLAHAN SINYAL DIGITAL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(PSD)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4478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Filter </a:t>
            </a:r>
            <a:r>
              <a:rPr lang="en-US" b="1" dirty="0" err="1" smtClean="0">
                <a:solidFill>
                  <a:schemeClr val="tx1"/>
                </a:solidFill>
              </a:rPr>
              <a:t>dari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Respon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Frekuensi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52" t="30130" r="6111" b="47648"/>
          <a:stretch/>
        </p:blipFill>
        <p:spPr>
          <a:xfrm rot="16500000">
            <a:off x="649180" y="246944"/>
            <a:ext cx="1841082" cy="2630114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0" y="4343400"/>
            <a:ext cx="9144000" cy="2514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18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95600" y="965537"/>
                <a:ext cx="62484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Grafik </a:t>
                </a:r>
                <a:r>
                  <a:rPr lang="en-US" sz="2000" dirty="0" err="1"/>
                  <a:t>respon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frekuensi</a:t>
                </a:r>
                <a:r>
                  <a:rPr lang="en-US" sz="2000" dirty="0"/>
                  <a:t> </a:t>
                </a:r>
                <a:r>
                  <a:rPr lang="en-US" sz="2000" dirty="0" err="1" smtClean="0"/>
                  <a:t>tak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berhingga</a:t>
                </a:r>
                <a:r>
                  <a:rPr lang="en-US" sz="2000" dirty="0" smtClean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IIR </a:t>
                </a:r>
                <a:r>
                  <a:rPr lang="en-US" sz="2000" dirty="0" err="1" smtClean="0">
                    <a:sym typeface="Wingdings" panose="05000000000000000000" pitchFamily="2" charset="2"/>
                  </a:rPr>
                  <a:t>dengan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 zero </a:t>
                </a:r>
                <a:r>
                  <a:rPr lang="en-US" sz="2000" dirty="0" err="1" smtClean="0">
                    <a:sym typeface="Wingdings" panose="05000000000000000000" pitchFamily="2" charset="2"/>
                  </a:rPr>
                  <a:t>berada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pada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0. </a:t>
                </a:r>
                <a:r>
                  <a:rPr lang="en-US" sz="2000" dirty="0" err="1" smtClean="0">
                    <a:sym typeface="Wingdings" panose="05000000000000000000" pitchFamily="2" charset="2"/>
                  </a:rPr>
                  <a:t>Tentukan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nilai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pole </a:t>
                </a:r>
                <a:r>
                  <a:rPr lang="en-US" sz="2000" dirty="0" err="1" smtClean="0">
                    <a:sym typeface="Wingdings" panose="05000000000000000000" pitchFamily="2" charset="2"/>
                  </a:rPr>
                  <a:t>berdasarkan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analisis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nilai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pada</a:t>
                </a:r>
                <a:r>
                  <a:rPr lang="en-US" sz="2000" dirty="0"/>
                  <a:t> </a:t>
                </a:r>
                <a:r>
                  <a:rPr lang="en-US" sz="2000" dirty="0" err="1" smtClean="0"/>
                  <a:t>gambar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965537"/>
                <a:ext cx="6248400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976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49130" y="2458843"/>
            <a:ext cx="244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Puncak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tertinggi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Pole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905903" y="1981200"/>
                <a:ext cx="6248400" cy="1168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Menentukan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pole:</a:t>
                </a:r>
              </a:p>
              <a:p>
                <a:r>
                  <a:rPr lang="en-US" sz="2000" dirty="0" err="1" smtClean="0"/>
                  <a:t>Pada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903" y="1981200"/>
                <a:ext cx="6248400" cy="1168525"/>
              </a:xfrm>
              <a:prstGeom prst="rect">
                <a:avLst/>
              </a:prstGeom>
              <a:blipFill rotWithShape="0">
                <a:blip r:embed="rId4"/>
                <a:stretch>
                  <a:fillRect l="-1073" t="-2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57200" y="3048000"/>
                <a:ext cx="8534400" cy="3376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r>
                  <a:rPr lang="en-US" sz="2000" dirty="0" err="1" smtClean="0"/>
                  <a:t>Tentukan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/>
                  <a:t> agar </a:t>
                </a:r>
                <a:r>
                  <a:rPr lang="en-US" sz="2000" dirty="0" err="1" smtClean="0"/>
                  <a:t>pada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respon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magnitudenya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bernilai</a:t>
                </a:r>
                <a:r>
                  <a:rPr lang="en-US" sz="2000" dirty="0" smtClean="0"/>
                  <a:t> 0.1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000" dirty="0" smtClean="0">
                    <a:sym typeface="Wingdings" panose="05000000000000000000" pitchFamily="2" charset="2"/>
                  </a:rPr>
                  <a:t>  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𝜔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     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𝒆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𝐜𝐨𝐬</m:t>
                        </m:r>
                      </m:fName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e>
                    </m:func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  <m:func>
                      <m:func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𝐬𝐢𝐧</m:t>
                        </m:r>
                      </m:fName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e>
                    </m:func>
                  </m:oMath>
                </a14:m>
                <a:endParaRPr lang="en-US" sz="2000" b="1" dirty="0" smtClean="0">
                  <a:solidFill>
                    <a:srgbClr val="FF0000"/>
                  </a:solidFill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𝑗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  <m:func>
                            <m:func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𝑗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.1=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.1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0"/>
                <a:ext cx="8534400" cy="3376437"/>
              </a:xfrm>
              <a:prstGeom prst="rect">
                <a:avLst/>
              </a:prstGeom>
              <a:blipFill rotWithShape="0">
                <a:blip r:embed="rId5"/>
                <a:stretch>
                  <a:fillRect l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12520" y="483282"/>
            <a:ext cx="457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9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52" t="30130" r="6111" b="47648"/>
          <a:stretch/>
        </p:blipFill>
        <p:spPr>
          <a:xfrm rot="16500000">
            <a:off x="649180" y="246944"/>
            <a:ext cx="1841082" cy="2630114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0" y="4343400"/>
            <a:ext cx="9144000" cy="2514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18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2 (</a:t>
            </a:r>
            <a:r>
              <a:rPr lang="en-US" dirty="0" err="1" smtClean="0"/>
              <a:t>lanj</a:t>
            </a:r>
            <a:r>
              <a:rPr lang="en-US" dirty="0" smtClean="0"/>
              <a:t>.)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49130" y="2458843"/>
            <a:ext cx="244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Puncak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tertinggi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Pole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905903" y="979557"/>
                <a:ext cx="4838140" cy="13578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Diperoleh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2000" dirty="0" smtClean="0"/>
                  <a:t>, maka </a:t>
                </a:r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0.2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r>
                  <a:rPr lang="en-US" sz="2000" dirty="0" smtClean="0"/>
                  <a:t>Struktur </a:t>
                </a:r>
                <a:r>
                  <a:rPr lang="en-US" sz="2000" dirty="0" err="1" smtClean="0"/>
                  <a:t>realisasi</a:t>
                </a:r>
                <a:r>
                  <a:rPr lang="en-US" sz="2000" dirty="0" smtClean="0"/>
                  <a:t> filter:</a:t>
                </a:r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903" y="979557"/>
                <a:ext cx="4838140" cy="1357872"/>
              </a:xfrm>
              <a:prstGeom prst="rect">
                <a:avLst/>
              </a:prstGeom>
              <a:blipFill rotWithShape="0">
                <a:blip r:embed="rId3"/>
                <a:stretch>
                  <a:fillRect l="-1387" t="-2703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8193" y="2682750"/>
            <a:ext cx="3588407" cy="249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35" t="9593" r="29254" b="68520"/>
          <a:stretch/>
        </p:blipFill>
        <p:spPr>
          <a:xfrm rot="16320000">
            <a:off x="3680735" y="1124299"/>
            <a:ext cx="2016697" cy="25511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9" t="56667" r="4064" b="20000"/>
          <a:stretch/>
        </p:blipFill>
        <p:spPr>
          <a:xfrm rot="16260000">
            <a:off x="6553315" y="1053139"/>
            <a:ext cx="1981202" cy="27088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52745" y="336446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20137" y="333398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06845" y="3939482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Filter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respon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(a) </a:t>
            </a:r>
            <a:r>
              <a:rPr lang="en-US" sz="2000" dirty="0" err="1" smtClean="0"/>
              <a:t>dan</a:t>
            </a:r>
            <a:r>
              <a:rPr lang="en-US" sz="2000" dirty="0" smtClean="0"/>
              <a:t> (b)!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realisasi</a:t>
            </a:r>
            <a:r>
              <a:rPr lang="en-US" sz="2000" dirty="0" smtClean="0"/>
              <a:t> filter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(a) </a:t>
            </a:r>
            <a:r>
              <a:rPr lang="en-US" sz="2000" dirty="0" err="1" smtClean="0"/>
              <a:t>dan</a:t>
            </a:r>
            <a:r>
              <a:rPr lang="en-US" sz="2000" dirty="0" smtClean="0"/>
              <a:t> (b)!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89914" y="2133600"/>
            <a:ext cx="868536" cy="82932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289" y="2069380"/>
            <a:ext cx="947785" cy="93008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719438" y="2069380"/>
            <a:ext cx="350664" cy="64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49157" y="2082988"/>
            <a:ext cx="350664" cy="64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835845" y="2138093"/>
            <a:ext cx="350664" cy="64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909430" y="2100820"/>
            <a:ext cx="350664" cy="64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396850" y="1411884"/>
            <a:ext cx="691134" cy="14129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486328" y="1735673"/>
            <a:ext cx="691134" cy="4684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428740" y="1520492"/>
            <a:ext cx="691134" cy="4684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693769" y="1451283"/>
            <a:ext cx="691134" cy="14129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516775" y="1695192"/>
            <a:ext cx="744584" cy="121521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184781" y="1159799"/>
            <a:ext cx="1090376" cy="6397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7486328" y="1676400"/>
            <a:ext cx="0" cy="1323062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311250" y="1724938"/>
            <a:ext cx="0" cy="1323062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6850" y="2100820"/>
            <a:ext cx="18288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58974" y="1898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6914" y="2178458"/>
            <a:ext cx="3438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(a): </a:t>
            </a:r>
            <a:r>
              <a:rPr lang="en-US" dirty="0" err="1" smtClean="0"/>
              <a:t>Jumlah</a:t>
            </a:r>
            <a:r>
              <a:rPr lang="en-US" dirty="0" smtClean="0"/>
              <a:t> pole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banyak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zero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2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Pengampu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4114800" cy="178276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Anggunmeka (AGL)</a:t>
            </a:r>
          </a:p>
          <a:p>
            <a:r>
              <a:rPr lang="en-US" sz="2000" dirty="0" err="1" smtClean="0"/>
              <a:t>Ruangan</a:t>
            </a:r>
            <a:r>
              <a:rPr lang="en-US" sz="2000" dirty="0" smtClean="0"/>
              <a:t>: N203</a:t>
            </a:r>
          </a:p>
          <a:p>
            <a:r>
              <a:rPr lang="en-US" sz="2000" dirty="0" smtClean="0"/>
              <a:t>Email: anggunmeka</a:t>
            </a:r>
            <a:r>
              <a:rPr lang="en-US" sz="2000" dirty="0" smtClean="0">
                <a:hlinkClick r:id="rId3"/>
              </a:rPr>
              <a:t>@gmail.com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No HP: 081221691337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3124200"/>
            <a:ext cx="4114800" cy="1782762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err="1" smtClean="0"/>
              <a:t>Ratna</a:t>
            </a:r>
            <a:r>
              <a:rPr lang="en-US" sz="2000" dirty="0" smtClean="0"/>
              <a:t> </a:t>
            </a:r>
            <a:r>
              <a:rPr lang="en-US" sz="2000" dirty="0" err="1" smtClean="0"/>
              <a:t>Astuti</a:t>
            </a:r>
            <a:r>
              <a:rPr lang="en-US" sz="2000" dirty="0" smtClean="0"/>
              <a:t> </a:t>
            </a:r>
            <a:r>
              <a:rPr lang="en-US" sz="2000" dirty="0" err="1" smtClean="0"/>
              <a:t>Nugrahaeni</a:t>
            </a:r>
            <a:r>
              <a:rPr lang="en-US" sz="2000" dirty="0" smtClean="0"/>
              <a:t> (NGE)</a:t>
            </a:r>
          </a:p>
          <a:p>
            <a:r>
              <a:rPr lang="en-US" sz="2000" dirty="0" err="1" smtClean="0"/>
              <a:t>Ruangan</a:t>
            </a:r>
            <a:r>
              <a:rPr lang="en-US" sz="2000" dirty="0" smtClean="0"/>
              <a:t>: N208</a:t>
            </a:r>
          </a:p>
          <a:p>
            <a:r>
              <a:rPr lang="en-US" sz="2000" dirty="0" smtClean="0"/>
              <a:t>Email: </a:t>
            </a:r>
            <a:r>
              <a:rPr lang="en-US" sz="2000" dirty="0" smtClean="0">
                <a:hlinkClick r:id="rId3"/>
              </a:rPr>
              <a:t>ratnaan@gmail.com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No HP: 082119753906</a:t>
            </a: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4654" y="5062402"/>
            <a:ext cx="3010546" cy="53340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Prodi S1-Sistem </a:t>
            </a:r>
            <a:r>
              <a:rPr lang="en-GB" sz="2000" b="1" dirty="0" err="1" smtClean="0"/>
              <a:t>Komputer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681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20%, </a:t>
            </a:r>
            <a:r>
              <a:rPr lang="en-US" dirty="0" err="1" smtClean="0"/>
              <a:t>Kuis</a:t>
            </a:r>
            <a:r>
              <a:rPr lang="en-US" dirty="0" smtClean="0"/>
              <a:t> 15%</a:t>
            </a:r>
          </a:p>
          <a:p>
            <a:pPr lvl="1"/>
            <a:r>
              <a:rPr lang="en-US" dirty="0" smtClean="0"/>
              <a:t>UTS 30%, UAS 35%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5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Filter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37455" y="990600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Tipe</a:t>
            </a:r>
            <a:r>
              <a:rPr lang="en-US" sz="2400" dirty="0" smtClean="0"/>
              <a:t> I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990600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Tipe</a:t>
            </a:r>
            <a:r>
              <a:rPr lang="en-US" sz="2400" dirty="0" smtClean="0"/>
              <a:t> II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46167" y="99060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Tipe</a:t>
            </a:r>
            <a:r>
              <a:rPr lang="en-US" sz="2400" dirty="0" smtClean="0"/>
              <a:t> III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1088" y="4267200"/>
            <a:ext cx="3304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Tipe</a:t>
            </a:r>
            <a:r>
              <a:rPr lang="en-US" sz="2000" b="1" dirty="0" smtClean="0"/>
              <a:t> I:</a:t>
            </a:r>
          </a:p>
          <a:p>
            <a:r>
              <a:rPr lang="en-US" sz="2000" b="1" dirty="0" smtClean="0"/>
              <a:t>Finite </a:t>
            </a:r>
            <a:r>
              <a:rPr lang="en-US" sz="2000" b="1" dirty="0" err="1" smtClean="0"/>
              <a:t>Impuls</a:t>
            </a:r>
            <a:r>
              <a:rPr lang="en-US" sz="2000" b="1" dirty="0" smtClean="0"/>
              <a:t> Response (FIR)</a:t>
            </a:r>
          </a:p>
          <a:p>
            <a:r>
              <a:rPr lang="en-US" sz="2000" dirty="0" err="1" smtClean="0"/>
              <a:t>Polenya</a:t>
            </a:r>
            <a:r>
              <a:rPr lang="en-US" sz="2000" dirty="0" smtClean="0"/>
              <a:t> 0, </a:t>
            </a: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4270785"/>
            <a:ext cx="3959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Tipe</a:t>
            </a:r>
            <a:r>
              <a:rPr lang="en-US" sz="2000" b="1" dirty="0" smtClean="0"/>
              <a:t> II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III:</a:t>
            </a:r>
          </a:p>
          <a:p>
            <a:r>
              <a:rPr lang="en-US" sz="2000" b="1" dirty="0" smtClean="0"/>
              <a:t>Infinite </a:t>
            </a:r>
            <a:r>
              <a:rPr lang="en-US" sz="2000" b="1" dirty="0" err="1" smtClean="0"/>
              <a:t>Impuls</a:t>
            </a:r>
            <a:r>
              <a:rPr lang="en-US" sz="2000" b="1" dirty="0" smtClean="0"/>
              <a:t> Response (IIR)</a:t>
            </a:r>
          </a:p>
          <a:p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dicari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</a:t>
            </a:r>
            <a:r>
              <a:rPr lang="en-US" sz="2000" dirty="0" err="1" smtClean="0"/>
              <a:t>polenya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kestabilan</a:t>
            </a:r>
            <a:r>
              <a:rPr lang="en-US" sz="2000" dirty="0" smtClean="0"/>
              <a:t>.</a:t>
            </a:r>
            <a:endParaRPr lang="en-GB" sz="20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11" y="1439954"/>
            <a:ext cx="8058788" cy="2800351"/>
          </a:xfrm>
        </p:spPr>
      </p:pic>
    </p:spTree>
    <p:extLst>
      <p:ext uri="{BB962C8B-B14F-4D97-AF65-F5344CB8AC3E}">
        <p14:creationId xmlns:p14="http://schemas.microsoft.com/office/powerpoint/2010/main" val="17379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343400"/>
            <a:ext cx="9144000" cy="2514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FIR/IIR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= </a:t>
            </a:r>
            <a:r>
              <a:rPr lang="en-US" dirty="0" err="1" smtClean="0"/>
              <a:t>Penempatan</a:t>
            </a:r>
            <a:r>
              <a:rPr lang="en-US" dirty="0" smtClean="0"/>
              <a:t> pole-zero (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FIR</a:t>
            </a:r>
          </a:p>
          <a:p>
            <a:pPr marL="914400" lvl="1" indent="-334963">
              <a:buFont typeface="Arial" pitchFamily="34" charset="0"/>
              <a:buChar char="•"/>
            </a:pPr>
            <a:r>
              <a:rPr lang="en-US" dirty="0" smtClean="0"/>
              <a:t>Frequency Sampling (DFT)</a:t>
            </a:r>
          </a:p>
          <a:p>
            <a:pPr marL="914400" lvl="1" indent="-334963">
              <a:buFont typeface="Arial" pitchFamily="34" charset="0"/>
              <a:buChar char="•"/>
            </a:pPr>
            <a:r>
              <a:rPr lang="en-US" dirty="0" smtClean="0"/>
              <a:t>Windowing</a:t>
            </a:r>
          </a:p>
          <a:p>
            <a:pPr marL="914400" lvl="1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IIR</a:t>
            </a:r>
            <a:endParaRPr lang="en-US" dirty="0"/>
          </a:p>
          <a:p>
            <a:pPr marL="914400" lvl="1" indent="-334963">
              <a:buFont typeface="Arial" pitchFamily="34" charset="0"/>
              <a:buChar char="•"/>
            </a:pPr>
            <a:r>
              <a:rPr lang="en-US" dirty="0" smtClean="0"/>
              <a:t>Impulse Invariant</a:t>
            </a:r>
          </a:p>
          <a:p>
            <a:pPr marL="914400" lvl="1" indent="-334963">
              <a:buFont typeface="Arial" pitchFamily="34" charset="0"/>
              <a:buChar char="•"/>
            </a:pPr>
            <a:r>
              <a:rPr lang="en-US" dirty="0" smtClean="0"/>
              <a:t>Matched Z-Transform</a:t>
            </a:r>
          </a:p>
          <a:p>
            <a:pPr marL="914400" lvl="1" indent="-334963">
              <a:buFont typeface="Arial" pitchFamily="34" charset="0"/>
              <a:buChar char="•"/>
            </a:pPr>
            <a:r>
              <a:rPr lang="en-US" dirty="0" err="1" smtClean="0"/>
              <a:t>Transformasi</a:t>
            </a:r>
            <a:r>
              <a:rPr lang="en-US" dirty="0" smtClean="0"/>
              <a:t> Bilinear</a:t>
            </a:r>
          </a:p>
          <a:p>
            <a:pPr marL="1314450" lvl="2" indent="-339725">
              <a:buFont typeface="+mj-lt"/>
              <a:buAutoNum type="alphaLcParenR"/>
            </a:pPr>
            <a:r>
              <a:rPr lang="en-US" dirty="0" err="1" smtClean="0"/>
              <a:t>Metode</a:t>
            </a:r>
            <a:r>
              <a:rPr lang="en-US" dirty="0" smtClean="0"/>
              <a:t> Butterworth</a:t>
            </a:r>
          </a:p>
          <a:p>
            <a:pPr marL="1314450" lvl="2" indent="-339725">
              <a:buFont typeface="+mj-lt"/>
              <a:buAutoNum type="alphaLcParenR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Chebysev</a:t>
            </a:r>
            <a:endParaRPr lang="en-US" dirty="0" smtClean="0"/>
          </a:p>
          <a:p>
            <a:pPr marL="1314450" lvl="2" indent="-339725">
              <a:buFont typeface="+mj-lt"/>
              <a:buAutoNum type="alphaLcParenR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Elliptik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3657600"/>
            <a:ext cx="3733800" cy="2620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Frekuensi</a:t>
            </a:r>
            <a:r>
              <a:rPr lang="en-US" dirty="0" smtClean="0"/>
              <a:t> Digital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Transformasi</a:t>
            </a:r>
            <a:r>
              <a:rPr lang="en-US" dirty="0" smtClean="0"/>
              <a:t> Z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Transformasi</a:t>
            </a:r>
            <a:r>
              <a:rPr lang="en-US" dirty="0" smtClean="0"/>
              <a:t> Laplace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DFT-IDFT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Pengaruh</a:t>
            </a:r>
            <a:r>
              <a:rPr lang="en-US" dirty="0" smtClean="0"/>
              <a:t> Pole-Zero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,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transfer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dicari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memperhatikan</a:t>
            </a:r>
            <a:r>
              <a:rPr lang="en-US" sz="2800" dirty="0" smtClean="0"/>
              <a:t> pole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zeronya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5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4343400"/>
            <a:ext cx="9144000" cy="2514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18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95600" y="965537"/>
                <a:ext cx="62484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Grafik </a:t>
                </a:r>
                <a:r>
                  <a:rPr lang="en-US" sz="2000" dirty="0" err="1"/>
                  <a:t>respon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frekuensi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berhingga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FIR  Pole </a:t>
                </a:r>
                <a:r>
                  <a:rPr lang="en-US" sz="2000" dirty="0" err="1">
                    <a:sym typeface="Wingdings" panose="05000000000000000000" pitchFamily="2" charset="2"/>
                  </a:rPr>
                  <a:t>berada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pada</a:t>
                </a:r>
                <a:r>
                  <a:rPr lang="en-US" sz="2000" dirty="0">
                    <a:sym typeface="Wingdings" panose="05000000000000000000" pitchFamily="2" charset="2"/>
                  </a:rPr>
                  <a:t> 0, </a:t>
                </a:r>
                <a:r>
                  <a:rPr lang="en-US" sz="2000" dirty="0" err="1">
                    <a:sym typeface="Wingdings" panose="05000000000000000000" pitchFamily="2" charset="2"/>
                  </a:rPr>
                  <a:t>tentukan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nilai</a:t>
                </a:r>
                <a:r>
                  <a:rPr lang="en-US" sz="2000" dirty="0">
                    <a:sym typeface="Wingdings" panose="05000000000000000000" pitchFamily="2" charset="2"/>
                  </a:rPr>
                  <a:t> zero </a:t>
                </a:r>
                <a:r>
                  <a:rPr lang="en-US" sz="2000" dirty="0" err="1">
                    <a:sym typeface="Wingdings" panose="05000000000000000000" pitchFamily="2" charset="2"/>
                  </a:rPr>
                  <a:t>berdasarkan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analisis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nilai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pada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gambar</a:t>
                </a:r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965537"/>
                <a:ext cx="6248400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976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905903" y="1981200"/>
                <a:ext cx="6248400" cy="1784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Menentukan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zero:</a:t>
                </a:r>
              </a:p>
              <a:p>
                <a:r>
                  <a:rPr lang="en-US" sz="2000" dirty="0" err="1" smtClean="0"/>
                  <a:t>Pada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func>
                      <m:funcPr>
                        <m:ctrlPr>
                          <a:rPr lang="en-US" sz="2000" b="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−1)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Pada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Pada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903" y="1981200"/>
                <a:ext cx="6248400" cy="1784078"/>
              </a:xfrm>
              <a:prstGeom prst="rect">
                <a:avLst/>
              </a:prstGeom>
              <a:blipFill rotWithShape="0">
                <a:blip r:embed="rId4"/>
                <a:stretch>
                  <a:fillRect l="-1073" t="-1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57200" y="3484175"/>
                <a:ext cx="8534400" cy="285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r>
                  <a:rPr lang="en-US" sz="2000" dirty="0" err="1" smtClean="0"/>
                  <a:t>Tentukan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/>
                  <a:t> agar </a:t>
                </a:r>
                <a:r>
                  <a:rPr lang="en-US" sz="2000" dirty="0" err="1" smtClean="0"/>
                  <a:t>pada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respon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magnitudenya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bernilai</a:t>
                </a:r>
                <a:r>
                  <a:rPr lang="en-US" sz="2000" dirty="0" smtClean="0"/>
                  <a:t> 2.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0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𝜔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−4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𝜔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𝒆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𝟒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𝐜𝐨𝐬</m:t>
                        </m:r>
                      </m:fName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e>
                    </m:func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  <m:func>
                      <m:func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𝐬𝐢𝐧</m:t>
                        </m:r>
                      </m:fName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𝟒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e>
                    </m:func>
                  </m:oMath>
                </a14:m>
                <a:endParaRPr lang="en-US" sz="2000" b="1" dirty="0" smtClean="0">
                  <a:solidFill>
                    <a:srgbClr val="FF0000"/>
                  </a:solidFill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𝑗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𝜔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𝜔</m:t>
                              </m:r>
                            </m:e>
                          </m:func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𝜔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𝜔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000" i="1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2−2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func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/>
                  <a:t>  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84175"/>
                <a:ext cx="8534400" cy="2852704"/>
              </a:xfrm>
              <a:prstGeom prst="rect">
                <a:avLst/>
              </a:prstGeom>
              <a:blipFill rotWithShape="0">
                <a:blip r:embed="rId5"/>
                <a:stretch>
                  <a:fillRect l="-714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Content Placeholder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46" t="3303" r="5614" b="73580"/>
          <a:stretch/>
        </p:blipFill>
        <p:spPr>
          <a:xfrm rot="16320000">
            <a:off x="675691" y="391110"/>
            <a:ext cx="1925219" cy="2667000"/>
          </a:xfrm>
          <a:prstGeom prst="rect">
            <a:avLst/>
          </a:prstGeom>
        </p:spPr>
      </p:pic>
      <p:sp>
        <p:nvSpPr>
          <p:cNvPr id="37" name="Oval 36"/>
          <p:cNvSpPr/>
          <p:nvPr/>
        </p:nvSpPr>
        <p:spPr>
          <a:xfrm>
            <a:off x="701039" y="2123975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256146" y="2733644"/>
            <a:ext cx="60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</a:t>
            </a:r>
            <a:endParaRPr lang="en-GB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36544" y="2286000"/>
            <a:ext cx="474095" cy="44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" idx="4"/>
            <a:endCxn id="38" idx="0"/>
          </p:cNvCxnSpPr>
          <p:nvPr/>
        </p:nvCxnSpPr>
        <p:spPr>
          <a:xfrm flipH="1">
            <a:off x="1557287" y="2286000"/>
            <a:ext cx="1" cy="44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5" idx="3"/>
          </p:cNvCxnSpPr>
          <p:nvPr/>
        </p:nvCxnSpPr>
        <p:spPr>
          <a:xfrm flipH="1">
            <a:off x="1803936" y="2244709"/>
            <a:ext cx="359006" cy="488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426" y="1477849"/>
            <a:ext cx="775236" cy="749052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1526662" y="1143000"/>
            <a:ext cx="825623" cy="1013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1476275" y="2123975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2139214" y="2106412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4285" y="1465031"/>
            <a:ext cx="789433" cy="774688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>
            <a:off x="751426" y="1477849"/>
            <a:ext cx="1107001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323009" y="1490668"/>
            <a:ext cx="342551" cy="724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51427" y="1494316"/>
            <a:ext cx="238358" cy="4571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4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4343400"/>
            <a:ext cx="9144000" cy="2514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18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95600" y="965537"/>
                <a:ext cx="62484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Grafik </a:t>
                </a:r>
                <a:r>
                  <a:rPr lang="en-US" sz="2000" dirty="0" err="1"/>
                  <a:t>respon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frekuensi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berhingga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FIR  Pole </a:t>
                </a:r>
                <a:r>
                  <a:rPr lang="en-US" sz="2000" dirty="0" err="1">
                    <a:sym typeface="Wingdings" panose="05000000000000000000" pitchFamily="2" charset="2"/>
                  </a:rPr>
                  <a:t>berada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pada</a:t>
                </a:r>
                <a:r>
                  <a:rPr lang="en-US" sz="2000" dirty="0">
                    <a:sym typeface="Wingdings" panose="05000000000000000000" pitchFamily="2" charset="2"/>
                  </a:rPr>
                  <a:t> 0, </a:t>
                </a:r>
                <a:r>
                  <a:rPr lang="en-US" sz="2000" dirty="0" err="1">
                    <a:sym typeface="Wingdings" panose="05000000000000000000" pitchFamily="2" charset="2"/>
                  </a:rPr>
                  <a:t>tentukan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nilai</a:t>
                </a:r>
                <a:r>
                  <a:rPr lang="en-US" sz="2000" dirty="0">
                    <a:sym typeface="Wingdings" panose="05000000000000000000" pitchFamily="2" charset="2"/>
                  </a:rPr>
                  <a:t> zero </a:t>
                </a:r>
                <a:r>
                  <a:rPr lang="en-US" sz="2000" dirty="0" err="1">
                    <a:sym typeface="Wingdings" panose="05000000000000000000" pitchFamily="2" charset="2"/>
                  </a:rPr>
                  <a:t>berdasarkan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analisis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r>
                  <a:rPr lang="en-US" sz="2000" dirty="0" err="1">
                    <a:sym typeface="Wingdings" panose="05000000000000000000" pitchFamily="2" charset="2"/>
                  </a:rPr>
                  <a:t>nilai</a:t>
                </a:r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pada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gambar</a:t>
                </a:r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965537"/>
                <a:ext cx="6248400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976" t="-359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905903" y="1981200"/>
                <a:ext cx="6248400" cy="1784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Menentukan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zero:</a:t>
                </a:r>
              </a:p>
              <a:p>
                <a:r>
                  <a:rPr lang="en-US" sz="2000" dirty="0" err="1" smtClean="0"/>
                  <a:t>Pada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func>
                      <m:funcPr>
                        <m:ctrlPr>
                          <a:rPr lang="en-US" sz="2000" b="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−1)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Pada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Pada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𝑗</m:t>
                    </m:r>
                    <m:func>
                      <m:funcPr>
                        <m:ctrlPr>
                          <a:rPr lang="en-US" sz="2000" i="1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903" y="1981200"/>
                <a:ext cx="6248400" cy="1784078"/>
              </a:xfrm>
              <a:prstGeom prst="rect">
                <a:avLst/>
              </a:prstGeom>
              <a:blipFill rotWithShape="0">
                <a:blip r:embed="rId4"/>
                <a:stretch>
                  <a:fillRect l="-1073" t="-1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57200" y="3484175"/>
                <a:ext cx="8534400" cy="285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r>
                  <a:rPr lang="en-US" sz="2000" dirty="0" err="1" smtClean="0"/>
                  <a:t>Tentukan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nilai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/>
                  <a:t> agar </a:t>
                </a:r>
                <a:r>
                  <a:rPr lang="en-US" sz="2000" dirty="0" err="1" smtClean="0"/>
                  <a:t>pada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respon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magnitudenya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bernilai</a:t>
                </a:r>
                <a:r>
                  <a:rPr lang="en-US" sz="2000" dirty="0" smtClean="0"/>
                  <a:t> 2.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0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𝜔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−4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𝜔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𝒆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𝟒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𝐜𝐨𝐬</m:t>
                        </m:r>
                      </m:fName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e>
                    </m:func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  <m:func>
                      <m:func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𝐬𝐢𝐧</m:t>
                        </m:r>
                      </m:fName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𝟒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𝝎</m:t>
                        </m:r>
                      </m:e>
                    </m:func>
                  </m:oMath>
                </a14:m>
                <a:endParaRPr lang="en-US" sz="2000" b="1" dirty="0" smtClean="0">
                  <a:solidFill>
                    <a:srgbClr val="FF0000"/>
                  </a:solidFill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𝑗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𝜔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𝜔</m:t>
                              </m:r>
                            </m:e>
                          </m:func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𝜔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𝜔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000" i="1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2−2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func>
                        </m:e>
                      </m:rad>
                    </m:oMath>
                  </m:oMathPara>
                </a14:m>
                <a:endParaRPr lang="en-US" sz="2000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/>
                  <a:t>  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84175"/>
                <a:ext cx="8534400" cy="2852704"/>
              </a:xfrm>
              <a:prstGeom prst="rect">
                <a:avLst/>
              </a:prstGeom>
              <a:blipFill rotWithShape="0">
                <a:blip r:embed="rId5"/>
                <a:stretch>
                  <a:fillRect l="-714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Content Placeholder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46" t="3303" r="5614" b="73580"/>
          <a:stretch/>
        </p:blipFill>
        <p:spPr>
          <a:xfrm rot="16320000">
            <a:off x="675691" y="391110"/>
            <a:ext cx="1925219" cy="2667000"/>
          </a:xfrm>
          <a:prstGeom prst="rect">
            <a:avLst/>
          </a:prstGeom>
        </p:spPr>
      </p:pic>
      <p:sp>
        <p:nvSpPr>
          <p:cNvPr id="37" name="Oval 36"/>
          <p:cNvSpPr/>
          <p:nvPr/>
        </p:nvSpPr>
        <p:spPr>
          <a:xfrm>
            <a:off x="701039" y="2123975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256146" y="2733644"/>
            <a:ext cx="60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</a:t>
            </a:r>
            <a:endParaRPr lang="en-GB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36544" y="2286000"/>
            <a:ext cx="474095" cy="44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" idx="4"/>
            <a:endCxn id="38" idx="0"/>
          </p:cNvCxnSpPr>
          <p:nvPr/>
        </p:nvCxnSpPr>
        <p:spPr>
          <a:xfrm flipH="1">
            <a:off x="1557287" y="2286000"/>
            <a:ext cx="1" cy="44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5" idx="3"/>
          </p:cNvCxnSpPr>
          <p:nvPr/>
        </p:nvCxnSpPr>
        <p:spPr>
          <a:xfrm flipH="1">
            <a:off x="1803936" y="2244709"/>
            <a:ext cx="359006" cy="488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426" y="1477849"/>
            <a:ext cx="775236" cy="749052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1526662" y="1143000"/>
            <a:ext cx="825623" cy="1013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1476275" y="2123975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2139214" y="2106412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4285" y="1465031"/>
            <a:ext cx="789433" cy="774688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>
            <a:off x="751426" y="1477849"/>
            <a:ext cx="1107001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323009" y="1490668"/>
            <a:ext cx="342551" cy="724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51427" y="1494316"/>
            <a:ext cx="238358" cy="4571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4343400"/>
            <a:ext cx="9144000" cy="2514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18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 (</a:t>
            </a:r>
            <a:r>
              <a:rPr lang="en-US" dirty="0" err="1" smtClean="0"/>
              <a:t>lanj</a:t>
            </a:r>
            <a:r>
              <a:rPr lang="en-US" dirty="0" smtClean="0"/>
              <a:t>.)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46" t="3303" r="5614" b="73580"/>
          <a:stretch/>
        </p:blipFill>
        <p:spPr>
          <a:xfrm rot="16320000">
            <a:off x="675691" y="391110"/>
            <a:ext cx="1925219" cy="2667000"/>
          </a:xfrm>
        </p:spPr>
      </p:pic>
      <p:sp>
        <p:nvSpPr>
          <p:cNvPr id="11" name="Oval 10"/>
          <p:cNvSpPr/>
          <p:nvPr/>
        </p:nvSpPr>
        <p:spPr>
          <a:xfrm>
            <a:off x="701039" y="2123975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256146" y="2733644"/>
            <a:ext cx="60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36544" y="2286000"/>
            <a:ext cx="474095" cy="44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4"/>
            <a:endCxn id="22" idx="0"/>
          </p:cNvCxnSpPr>
          <p:nvPr/>
        </p:nvCxnSpPr>
        <p:spPr>
          <a:xfrm flipH="1">
            <a:off x="1557287" y="2286000"/>
            <a:ext cx="1" cy="44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3"/>
          </p:cNvCxnSpPr>
          <p:nvPr/>
        </p:nvCxnSpPr>
        <p:spPr>
          <a:xfrm flipH="1">
            <a:off x="1803936" y="2244709"/>
            <a:ext cx="359006" cy="488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971801" y="1163233"/>
                <a:ext cx="483814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Diperoleh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 smtClean="0"/>
                  <a:t>, maka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sz="20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Struktur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realisasi</a:t>
                </a:r>
                <a:r>
                  <a:rPr lang="en-US" sz="2000" dirty="0" smtClean="0"/>
                  <a:t> filter: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1" y="1163233"/>
                <a:ext cx="4838140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38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426" y="1477849"/>
            <a:ext cx="775236" cy="7490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6662" y="1143000"/>
            <a:ext cx="825623" cy="1013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476275" y="2123975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139214" y="2106412"/>
            <a:ext cx="162025" cy="1620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4285" y="1465031"/>
            <a:ext cx="789433" cy="77468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751426" y="1477849"/>
            <a:ext cx="1107001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23009" y="1490668"/>
            <a:ext cx="342551" cy="724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51427" y="1494316"/>
            <a:ext cx="238358" cy="4571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9584" y="2064000"/>
            <a:ext cx="2913616" cy="426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8351</TotalTime>
  <Words>380</Words>
  <Application>Microsoft Macintosh PowerPoint</Application>
  <PresentationFormat>On-screen Show (4:3)</PresentationFormat>
  <Paragraphs>107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Office Theme</vt:lpstr>
      <vt:lpstr>PENGOLAHAN SINYAL DIGITAL (PSD)</vt:lpstr>
      <vt:lpstr>Pengampu Matakuliah</vt:lpstr>
      <vt:lpstr>Aturan Perkuliahan</vt:lpstr>
      <vt:lpstr>Desain Filter</vt:lpstr>
      <vt:lpstr>FIR/IIR Desain</vt:lpstr>
      <vt:lpstr>Respon Frekuensi dan Fungsi Transfer</vt:lpstr>
      <vt:lpstr>Contoh 1</vt:lpstr>
      <vt:lpstr>Contoh 1</vt:lpstr>
      <vt:lpstr>Contoh 1 (lanj.)</vt:lpstr>
      <vt:lpstr>Contoh 2</vt:lpstr>
      <vt:lpstr>Contoh 2 (lanj.)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Slide Standar untuk Pasca Sarjana</dc:title>
  <dc:creator>Anna</dc:creator>
  <cp:lastModifiedBy>Microsoft Office User</cp:lastModifiedBy>
  <cp:revision>401</cp:revision>
  <cp:lastPrinted>2017-03-18T04:48:57Z</cp:lastPrinted>
  <dcterms:created xsi:type="dcterms:W3CDTF">2013-07-28T08:30:49Z</dcterms:created>
  <dcterms:modified xsi:type="dcterms:W3CDTF">2019-04-08T06:12:00Z</dcterms:modified>
</cp:coreProperties>
</file>