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90" r:id="rId11"/>
    <p:sldId id="291" r:id="rId12"/>
    <p:sldId id="292" r:id="rId13"/>
    <p:sldId id="293" r:id="rId14"/>
    <p:sldId id="299" r:id="rId15"/>
    <p:sldId id="295" r:id="rId16"/>
    <p:sldId id="296" r:id="rId17"/>
    <p:sldId id="288" r:id="rId18"/>
    <p:sldId id="297" r:id="rId19"/>
    <p:sldId id="298" r:id="rId20"/>
    <p:sldId id="269" r:id="rId21"/>
    <p:sldId id="270" r:id="rId22"/>
    <p:sldId id="271" r:id="rId23"/>
    <p:sldId id="272" r:id="rId24"/>
    <p:sldId id="300" r:id="rId25"/>
    <p:sldId id="275" r:id="rId26"/>
    <p:sldId id="276" r:id="rId27"/>
    <p:sldId id="274" r:id="rId28"/>
    <p:sldId id="278" r:id="rId29"/>
    <p:sldId id="279" r:id="rId30"/>
    <p:sldId id="301" r:id="rId31"/>
    <p:sldId id="280" r:id="rId32"/>
    <p:sldId id="277" r:id="rId33"/>
    <p:sldId id="259" r:id="rId3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C361-7EE9-4EC5-8AD3-924AFC270DF0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C09-DADF-4CE4-8DF5-002B25D87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nyata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EC09-DADF-4CE4-8DF5-002B25D875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0332-2534-4428-A2DE-F8B4643D26A0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3F5F-15CD-44FC-A0FA-B7521C4BD9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5BB1-C35B-4347-9D32-0F0AE3E6B321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E019-C428-4F07-B18C-BCF027E5ABE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AED0-7583-43EB-9753-75B6BF50351B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3A91-7B70-4FD0-AAB2-1C0D116B50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90AE-BC34-42E0-B1D6-BB7B7FD37330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C4B0-BFA0-4467-A235-4D62FAFB2D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C6EB-524D-41C5-93AB-2D5DDDB645A6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DD1B-2F5A-4323-B250-F2DE8A9C2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10A7-984C-4EAE-A011-C50BA000324D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3B54-CD6A-4BFB-B63D-2D4870966E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A873-A3DD-4288-8A7B-24ADA2A4DA9A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17F8-8E63-4C9B-B94E-4E6ED28B70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C8DF-712E-4595-BA57-99E6F81653B5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A0D9-B3B5-43E3-BE12-1A4F91A7D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7B23-CF41-4758-96C1-5BA71F16199C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B59A-82DB-46ED-8BCB-309DB310D0E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5D0B-01AA-44AF-BD85-887ACC373D9A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46FD-58E6-49CC-9F91-FCFCAD27F7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0B93-18A2-4D20-92DC-D33E08825CA1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5AFF-F3AC-483A-8ECA-60090EA0E9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6372D-4F72-40C9-AA32-9522B969FDA5}" type="datetimeFigureOut">
              <a:rPr lang="fr-FR"/>
              <a:pPr>
                <a:defRPr/>
              </a:pPr>
              <a:t>16/01/2018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AD4FF-C8A5-4D01-A1DB-F743EAAA78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p4-3-5%20(akhir)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373438"/>
            <a:ext cx="7772400" cy="1012825"/>
          </a:xfrm>
        </p:spPr>
        <p:txBody>
          <a:bodyPr/>
          <a:lstStyle/>
          <a:p>
            <a:r>
              <a:rPr lang="id-ID" sz="3800" dirty="0">
                <a:solidFill>
                  <a:schemeClr val="bg1"/>
                </a:solidFill>
              </a:rPr>
              <a:t>Introduction to Artificial Intelligence</a:t>
            </a:r>
            <a:endParaRPr lang="fr-CA" sz="3800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614363"/>
          </a:xfrm>
        </p:spPr>
        <p:txBody>
          <a:bodyPr/>
          <a:lstStyle/>
          <a:p>
            <a:r>
              <a:rPr lang="id-ID" sz="2600" dirty="0">
                <a:solidFill>
                  <a:schemeClr val="bg1"/>
                </a:solidFill>
              </a:rPr>
              <a:t>Lesson-1</a:t>
            </a:r>
            <a:endParaRPr lang="fr-CA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id-ID" sz="4000" dirty="0"/>
              <a:t>Elementary Characteristics of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916832"/>
            <a:ext cx="6329378" cy="47268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/>
              <a:t>Perceiving (perception)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Learning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33624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id-ID" sz="4000" dirty="0"/>
              <a:t>Elementary Characteristics of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5043510"/>
          </a:xfrm>
        </p:spPr>
        <p:txBody>
          <a:bodyPr/>
          <a:lstStyle/>
          <a:p>
            <a:r>
              <a:rPr lang="id-ID" sz="2800" dirty="0"/>
              <a:t>Perceiving (perception)</a:t>
            </a:r>
          </a:p>
          <a:p>
            <a:pPr lvl="1"/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pengetahuan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informasi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dunia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nyata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id-ID" sz="2400" dirty="0"/>
              <a:t>Untuk dapat melakukan persepsi, harus dapat membaca/menerima data dari lingkungan luar </a:t>
            </a:r>
            <a:r>
              <a:rPr lang="id-ID" sz="2400" dirty="0">
                <a:sym typeface="Wingdings" panose="05000000000000000000" pitchFamily="2" charset="2"/>
              </a:rPr>
              <a:t> sensor</a:t>
            </a:r>
          </a:p>
          <a:p>
            <a:pPr lvl="1"/>
            <a:r>
              <a:rPr lang="id-ID" sz="2400" dirty="0">
                <a:solidFill>
                  <a:srgbClr val="FF0000"/>
                </a:solidFill>
                <a:sym typeface="Wingdings" panose="05000000000000000000" pitchFamily="2" charset="2"/>
              </a:rPr>
              <a:t>Apa sensor pada manusia?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id-ID" sz="4000" dirty="0"/>
              <a:t>Elementary Characteristics of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5043510"/>
          </a:xfrm>
        </p:spPr>
        <p:txBody>
          <a:bodyPr/>
          <a:lstStyle/>
          <a:p>
            <a:r>
              <a:rPr lang="id-ID" sz="2800" dirty="0"/>
              <a:t>Learning</a:t>
            </a:r>
          </a:p>
          <a:p>
            <a:pPr>
              <a:buNone/>
            </a:pPr>
            <a:r>
              <a:rPr lang="id-ID" sz="2800" dirty="0"/>
              <a:t>	</a:t>
            </a:r>
            <a:r>
              <a:rPr lang="nl-NL" sz="2800" dirty="0"/>
              <a:t>beradaptasi dengan keadaan baru untuk </a:t>
            </a:r>
            <a:r>
              <a:rPr lang="nl-NL" sz="2800" dirty="0">
                <a:solidFill>
                  <a:srgbClr val="FF0000"/>
                </a:solidFill>
              </a:rPr>
              <a:t>mendeteksi </a:t>
            </a:r>
            <a:r>
              <a:rPr lang="nl-NL" sz="2800" dirty="0"/>
              <a:t>serta </a:t>
            </a:r>
            <a:r>
              <a:rPr lang="nl-NL" sz="2800" dirty="0">
                <a:solidFill>
                  <a:srgbClr val="FF0000"/>
                </a:solidFill>
              </a:rPr>
              <a:t>memperhitungkan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semua kemungkinan pola</a:t>
            </a:r>
            <a:endParaRPr lang="id-ID" sz="2800" dirty="0">
              <a:solidFill>
                <a:srgbClr val="FF0000"/>
              </a:solidFill>
            </a:endParaRPr>
          </a:p>
          <a:p>
            <a:r>
              <a:rPr lang="id-ID" sz="2800" dirty="0"/>
              <a:t>Reasoning</a:t>
            </a:r>
          </a:p>
          <a:p>
            <a:pPr marL="442913" lvl="1" indent="14288">
              <a:buNone/>
            </a:pPr>
            <a:r>
              <a:rPr lang="id-ID" dirty="0">
                <a:solidFill>
                  <a:srgbClr val="FF0000"/>
                </a:solidFill>
              </a:rPr>
              <a:t>Menjawab pertanyaan </a:t>
            </a:r>
            <a:r>
              <a:rPr lang="id-ID" dirty="0"/>
              <a:t>dan </a:t>
            </a:r>
            <a:r>
              <a:rPr lang="id-ID" dirty="0">
                <a:solidFill>
                  <a:srgbClr val="FF0000"/>
                </a:solidFill>
              </a:rPr>
              <a:t>menarik kesimpulan baru</a:t>
            </a:r>
            <a:r>
              <a:rPr lang="id-ID" dirty="0"/>
              <a:t> dengan menggunakan informasi yang tersimpan</a:t>
            </a:r>
          </a:p>
        </p:txBody>
      </p:sp>
    </p:spTree>
    <p:extLst>
      <p:ext uri="{BB962C8B-B14F-4D97-AF65-F5344CB8AC3E}">
        <p14:creationId xmlns:p14="http://schemas.microsoft.com/office/powerpoint/2010/main" val="38835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id-ID" dirty="0"/>
              <a:t>Turing Test[1]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500174"/>
            <a:ext cx="6572296" cy="51435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d-ID" sz="2800" dirty="0"/>
              <a:t>Salah satu uji kecerdasan mesin/program, diusulkan oleh Alan Turing (1950)</a:t>
            </a: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endParaRPr lang="id-ID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62042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id-ID" dirty="0"/>
              <a:t>Turing Test[1]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500174"/>
            <a:ext cx="6572296" cy="51435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d-ID" sz="2800" dirty="0"/>
              <a:t>Salah satu </a:t>
            </a:r>
            <a:r>
              <a:rPr lang="id-ID" sz="2800" dirty="0">
                <a:solidFill>
                  <a:srgbClr val="FF0000"/>
                </a:solidFill>
              </a:rPr>
              <a:t>uji kecerdasan mesin/program</a:t>
            </a:r>
            <a:r>
              <a:rPr lang="id-ID" sz="2800" dirty="0"/>
              <a:t>, diusulkan oleh </a:t>
            </a:r>
            <a:r>
              <a:rPr lang="id-ID" sz="2800" dirty="0">
                <a:solidFill>
                  <a:srgbClr val="FF0000"/>
                </a:solidFill>
              </a:rPr>
              <a:t>Alan Turing </a:t>
            </a:r>
            <a:r>
              <a:rPr lang="id-ID" sz="2800" dirty="0"/>
              <a:t>(1950)</a:t>
            </a:r>
          </a:p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Seseorang</a:t>
            </a:r>
            <a:r>
              <a:rPr lang="id-ID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 err="1"/>
              <a:t>manusia</a:t>
            </a:r>
            <a:r>
              <a:rPr lang="en-US" sz="2800" dirty="0"/>
              <a:t>) </a:t>
            </a:r>
            <a:r>
              <a:rPr lang="id-ID" sz="2800" dirty="0">
                <a:solidFill>
                  <a:srgbClr val="FF0000"/>
                </a:solidFill>
              </a:rPr>
              <a:t>b</a:t>
            </a:r>
            <a:r>
              <a:rPr lang="en-US" sz="2800" dirty="0" err="1">
                <a:solidFill>
                  <a:srgbClr val="FF0000"/>
                </a:solidFill>
              </a:rPr>
              <a:t>erkomunikasi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komputer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teletype</a:t>
            </a:r>
            <a:r>
              <a:rPr lang="en-US" sz="2800" dirty="0"/>
              <a:t>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tsb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mengenali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berbicara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lain, </a:t>
            </a:r>
            <a:r>
              <a:rPr lang="en-US" sz="2800" dirty="0" err="1"/>
              <a:t>maka</a:t>
            </a:r>
            <a:r>
              <a:rPr lang="en-US" sz="2800" dirty="0"/>
              <a:t> program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lulus </a:t>
            </a:r>
            <a:r>
              <a:rPr lang="en-US" sz="2800" dirty="0" err="1"/>
              <a:t>uji</a:t>
            </a:r>
            <a:r>
              <a:rPr lang="en-US" sz="2800" dirty="0"/>
              <a:t> Turing</a:t>
            </a:r>
            <a:endParaRPr lang="id-ID" sz="2800" dirty="0"/>
          </a:p>
          <a:p>
            <a:pPr>
              <a:lnSpc>
                <a:spcPct val="120000"/>
              </a:lnSpc>
            </a:pPr>
            <a:r>
              <a:rPr lang="id-ID" sz="2800" dirty="0"/>
              <a:t>AI = acting humanly!</a:t>
            </a:r>
          </a:p>
        </p:txBody>
      </p:sp>
    </p:spTree>
    <p:extLst>
      <p:ext uri="{BB962C8B-B14F-4D97-AF65-F5344CB8AC3E}">
        <p14:creationId xmlns:p14="http://schemas.microsoft.com/office/powerpoint/2010/main" val="13304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96908"/>
          </a:xfrm>
        </p:spPr>
        <p:txBody>
          <a:bodyPr/>
          <a:lstStyle/>
          <a:p>
            <a:r>
              <a:rPr lang="id-ID" dirty="0"/>
              <a:t>Turing Test[</a:t>
            </a:r>
            <a:r>
              <a:rPr lang="en-US" dirty="0"/>
              <a:t>3</a:t>
            </a:r>
            <a:r>
              <a:rPr lang="id-ID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142984"/>
            <a:ext cx="6572296" cy="54292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d-ID" dirty="0"/>
              <a:t>Harus melibatkan:</a:t>
            </a:r>
          </a:p>
          <a:p>
            <a:pPr lvl="1">
              <a:lnSpc>
                <a:spcPct val="120000"/>
              </a:lnSpc>
            </a:pP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bahasa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alami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(Natural language processing)</a:t>
            </a:r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Representasi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pengetahuan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(knowledge representation)</a:t>
            </a:r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Penalaran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otomatis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(automated reasoning)</a:t>
            </a:r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Pembelajaran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mesin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(machine learning)</a:t>
            </a:r>
            <a:endParaRPr lang="id-ID" dirty="0"/>
          </a:p>
          <a:p>
            <a:pPr>
              <a:lnSpc>
                <a:spcPct val="120000"/>
              </a:lnSpc>
            </a:pP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sistem</a:t>
            </a:r>
            <a:r>
              <a:rPr lang="en-US" dirty="0">
                <a:solidFill>
                  <a:srgbClr val="FF0000"/>
                </a:solidFill>
              </a:rPr>
              <a:t> vision and </a:t>
            </a:r>
            <a:r>
              <a:rPr lang="en-US" dirty="0" err="1">
                <a:solidFill>
                  <a:srgbClr val="FF0000"/>
                </a:solidFill>
              </a:rPr>
              <a:t>robotik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Turing yang </a:t>
            </a:r>
            <a:r>
              <a:rPr lang="en-US" dirty="0" err="1"/>
              <a:t>lengkap</a:t>
            </a:r>
            <a:r>
              <a:rPr lang="en-US" dirty="0"/>
              <a:t> (total)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7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115196" cy="1143000"/>
          </a:xfrm>
        </p:spPr>
        <p:txBody>
          <a:bodyPr/>
          <a:lstStyle/>
          <a:p>
            <a:r>
              <a:rPr lang="id-ID" dirty="0"/>
              <a:t>The Disciplines of AI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14422"/>
            <a:ext cx="51435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5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643174" y="1357298"/>
          <a:ext cx="4786346" cy="520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Document" r:id="rId3" imgW="6092347" imgH="8207229" progId="Word.Document.8">
                  <p:embed/>
                </p:oleObj>
              </mc:Choice>
              <mc:Fallback>
                <p:oleObj name="Document" r:id="rId3" imgW="6092347" imgH="820722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1357298"/>
                        <a:ext cx="4786346" cy="5205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4400" dirty="0" err="1">
                <a:latin typeface="+mj-lt"/>
                <a:cs typeface="Times New Roman" pitchFamily="18" charset="0"/>
              </a:rPr>
              <a:t>Aplikasi</a:t>
            </a:r>
            <a:r>
              <a:rPr lang="en-GB" sz="4400" dirty="0">
                <a:latin typeface="+mj-lt"/>
                <a:cs typeface="Times New Roman" pitchFamily="18" charset="0"/>
              </a:rPr>
              <a:t> AI</a:t>
            </a:r>
            <a:r>
              <a:rPr lang="en-GB" sz="44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</a:t>
            </a:r>
            <a:r>
              <a:rPr lang="en-US" dirty="0"/>
              <a:t>Subject</a:t>
            </a:r>
            <a:r>
              <a:rPr lang="id-ID" dirty="0"/>
              <a:t> of AI</a:t>
            </a:r>
            <a:r>
              <a:rPr lang="en-US" dirty="0"/>
              <a:t> [1]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US" dirty="0"/>
              <a:t>Jarvis</a:t>
            </a:r>
          </a:p>
        </p:txBody>
      </p:sp>
      <p:pic>
        <p:nvPicPr>
          <p:cNvPr id="38914" name="Picture 2" descr="E:\KERJAAN\KULIAH\BAHAN AJAR\bahan AI 2014\13-01-2016\MAKO-Voice-Recognition-System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5976664" cy="25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The </a:t>
            </a:r>
            <a:r>
              <a:rPr lang="en-US" dirty="0"/>
              <a:t>Subject</a:t>
            </a:r>
            <a:r>
              <a:rPr lang="id-ID" dirty="0"/>
              <a:t> of AI</a:t>
            </a:r>
            <a:r>
              <a:rPr lang="en-US" dirty="0"/>
              <a:t> [2]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en-US" dirty="0" err="1"/>
              <a:t>Ultron</a:t>
            </a:r>
            <a:endParaRPr lang="en-US" dirty="0"/>
          </a:p>
          <a:p>
            <a:pPr marL="0" indent="0" algn="just">
              <a:buNone/>
            </a:pPr>
            <a:r>
              <a:rPr lang="en-US" sz="2000" dirty="0" err="1"/>
              <a:t>Ultron</a:t>
            </a:r>
            <a:r>
              <a:rPr lang="en-US" sz="2000" dirty="0"/>
              <a:t> yang </a:t>
            </a:r>
            <a:r>
              <a:rPr lang="en-US" sz="2000" dirty="0" err="1"/>
              <a:t>digagas</a:t>
            </a:r>
            <a:r>
              <a:rPr lang="en-US" sz="2000" dirty="0"/>
              <a:t> Tony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otak</a:t>
            </a:r>
            <a:r>
              <a:rPr lang="en-US" sz="2000" dirty="0"/>
              <a:t> super </a:t>
            </a:r>
            <a:r>
              <a:rPr lang="en-US" sz="2000" dirty="0" err="1"/>
              <a:t>canggih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kehancuran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Avengers. </a:t>
            </a:r>
          </a:p>
        </p:txBody>
      </p:sp>
      <p:pic>
        <p:nvPicPr>
          <p:cNvPr id="39938" name="Picture 2" descr="http://payload394.cargocollective.com/1/12/404388/10190655/prt_670x279_143757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48" y="3284984"/>
            <a:ext cx="63817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id-ID" dirty="0"/>
              <a:t>A</a:t>
            </a:r>
            <a:r>
              <a:rPr lang="en-US" dirty="0"/>
              <a:t>I</a:t>
            </a:r>
            <a:endParaRPr lang="fr-CA" dirty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525963"/>
          </a:xfrm>
        </p:spPr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>
                <a:hlinkClick r:id="rId2" action="ppaction://hlinkfile"/>
              </a:rPr>
              <a:t>VIDEO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3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System[1]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5252699" cy="43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System[2]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428736"/>
            <a:ext cx="6329378" cy="5143536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Sistem pendengaran anak </a:t>
            </a:r>
            <a:r>
              <a:rPr lang="id-ID" dirty="0"/>
              <a:t>menerima </a:t>
            </a:r>
            <a:r>
              <a:rPr lang="id-ID" dirty="0">
                <a:solidFill>
                  <a:srgbClr val="FF0000"/>
                </a:solidFill>
              </a:rPr>
              <a:t>sinyal ucapan “A” </a:t>
            </a:r>
            <a:r>
              <a:rPr lang="id-ID" dirty="0"/>
              <a:t>dari ibunya</a:t>
            </a:r>
          </a:p>
          <a:p>
            <a:r>
              <a:rPr lang="id-ID" dirty="0">
                <a:solidFill>
                  <a:srgbClr val="FF0000"/>
                </a:solidFill>
              </a:rPr>
              <a:t>Sinyal error </a:t>
            </a:r>
            <a:r>
              <a:rPr lang="id-ID" dirty="0"/>
              <a:t>(perbedaan pengucapan “A” oleh sang anak dan sang ibu) diterima oleh </a:t>
            </a:r>
            <a:r>
              <a:rPr lang="id-ID" dirty="0">
                <a:solidFill>
                  <a:srgbClr val="FF0000"/>
                </a:solidFill>
              </a:rPr>
              <a:t>learning system</a:t>
            </a:r>
          </a:p>
          <a:p>
            <a:r>
              <a:rPr lang="id-ID" dirty="0"/>
              <a:t>Learning system </a:t>
            </a:r>
            <a:r>
              <a:rPr lang="id-ID" dirty="0">
                <a:solidFill>
                  <a:srgbClr val="FF0000"/>
                </a:solidFill>
              </a:rPr>
              <a:t>mengirimkan</a:t>
            </a:r>
            <a:r>
              <a:rPr lang="id-ID" dirty="0"/>
              <a:t> </a:t>
            </a:r>
            <a:r>
              <a:rPr lang="id-ID" dirty="0">
                <a:solidFill>
                  <a:srgbClr val="FF0000"/>
                </a:solidFill>
              </a:rPr>
              <a:t>sinyal aktuasi</a:t>
            </a:r>
            <a:r>
              <a:rPr lang="id-ID" dirty="0"/>
              <a:t> ke sistem suara anak </a:t>
            </a:r>
            <a:r>
              <a:rPr lang="id-ID" dirty="0">
                <a:solidFill>
                  <a:srgbClr val="FF0000"/>
                </a:solidFill>
              </a:rPr>
              <a:t>untuk menyesuaikan pengucapan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System[3]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428736"/>
            <a:ext cx="6329378" cy="5143536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Proses adaptasi </a:t>
            </a:r>
            <a:r>
              <a:rPr lang="id-ID" dirty="0"/>
              <a:t>sistem suara anak terus berlangsung </a:t>
            </a:r>
            <a:r>
              <a:rPr lang="id-ID" dirty="0">
                <a:solidFill>
                  <a:srgbClr val="FF0000"/>
                </a:solidFill>
              </a:rPr>
              <a:t>hingga sinyal errornya kecil </a:t>
            </a:r>
            <a:r>
              <a:rPr lang="id-ID" dirty="0"/>
              <a:t>(pengucapan anak hampir = pengucapan ibu)</a:t>
            </a:r>
          </a:p>
          <a:p>
            <a:r>
              <a:rPr lang="id-ID" dirty="0">
                <a:solidFill>
                  <a:srgbClr val="FF0000"/>
                </a:solidFill>
              </a:rPr>
              <a:t>Setiap sinyal ucapan “A” </a:t>
            </a:r>
            <a:r>
              <a:rPr lang="id-ID" dirty="0"/>
              <a:t>yang dihasilkan oleh sistem suara selama adaptasi berlangsung itu disimpan oleh </a:t>
            </a:r>
            <a:r>
              <a:rPr lang="id-ID" dirty="0">
                <a:solidFill>
                  <a:srgbClr val="FF0000"/>
                </a:solidFill>
              </a:rPr>
              <a:t>learning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System[4]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571612"/>
            <a:ext cx="6329378" cy="5000660"/>
          </a:xfrm>
        </p:spPr>
        <p:txBody>
          <a:bodyPr/>
          <a:lstStyle/>
          <a:p>
            <a:r>
              <a:rPr lang="id-ID" dirty="0"/>
              <a:t>Learning System di atas disebut </a:t>
            </a:r>
            <a:r>
              <a:rPr lang="id-ID" dirty="0">
                <a:solidFill>
                  <a:srgbClr val="FF0000"/>
                </a:solidFill>
              </a:rPr>
              <a:t>parametric learning</a:t>
            </a:r>
          </a:p>
          <a:p>
            <a:r>
              <a:rPr lang="id-ID" dirty="0"/>
              <a:t>Learning system melakukan adjustment terhadap sistem suara sang anak secara otomatis untuk menjamin respon suara yang dihasilkan mendekati pola sampel trainingnya (yaitu ucapan Ibu)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id-ID" dirty="0"/>
              <a:t>Knowledge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757758"/>
          </a:xfrm>
        </p:spPr>
        <p:txBody>
          <a:bodyPr/>
          <a:lstStyle/>
          <a:p>
            <a:r>
              <a:rPr lang="id-ID" dirty="0"/>
              <a:t>Cara </a:t>
            </a:r>
            <a:r>
              <a:rPr lang="id-ID" dirty="0">
                <a:solidFill>
                  <a:srgbClr val="FF0000"/>
                </a:solidFill>
              </a:rPr>
              <a:t>merepresentasikan pengetahuan </a:t>
            </a:r>
            <a:r>
              <a:rPr lang="id-ID" dirty="0"/>
              <a:t>sedemikian rupa untuk </a:t>
            </a:r>
            <a:r>
              <a:rPr lang="id-ID" dirty="0">
                <a:solidFill>
                  <a:srgbClr val="FF0000"/>
                </a:solidFill>
              </a:rPr>
              <a:t>menghasilkan proses reasoning yang efektif</a:t>
            </a:r>
          </a:p>
          <a:p>
            <a:r>
              <a:rPr lang="id-ID" dirty="0"/>
              <a:t>Terdapat banyak teknik di dalam AI untuk merepresentasikan pengetahuan, di antaranya: </a:t>
            </a:r>
            <a:r>
              <a:rPr lang="id-ID" dirty="0">
                <a:solidFill>
                  <a:srgbClr val="FF0000"/>
                </a:solidFill>
              </a:rPr>
              <a:t>production rules, semantic nets, frames, filler and slots, dsb</a:t>
            </a:r>
            <a:r>
              <a:rPr 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9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217" y="3714752"/>
            <a:ext cx="527462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id-ID" sz="3600" dirty="0"/>
              <a:t>Contoh Knowledge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5043510"/>
          </a:xfrm>
        </p:spPr>
        <p:txBody>
          <a:bodyPr/>
          <a:lstStyle/>
          <a:p>
            <a:r>
              <a:rPr lang="id-ID" sz="2800" dirty="0"/>
              <a:t>Konowledge Base: </a:t>
            </a:r>
            <a:r>
              <a:rPr lang="en-US" sz="2800" i="1" dirty="0"/>
              <a:t>A  bird can fly with wings. A bird has wings. A bird has</a:t>
            </a:r>
            <a:r>
              <a:rPr lang="id-ID" sz="2800" i="1" dirty="0"/>
              <a:t> </a:t>
            </a:r>
            <a:r>
              <a:rPr lang="en-US" sz="2800" i="1" dirty="0"/>
              <a:t>legs. A bird can walk with legs.</a:t>
            </a:r>
            <a:endParaRPr lang="id-ID" sz="2800" i="1" dirty="0"/>
          </a:p>
          <a:p>
            <a:r>
              <a:rPr lang="id-ID" sz="2800" dirty="0"/>
              <a:t>Contoh representasi Semantic Net untuk</a:t>
            </a:r>
            <a:r>
              <a:rPr lang="id-ID" sz="2800" i="1" dirty="0"/>
              <a:t> “birds”: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Soft Computing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4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d-ID" sz="2800" dirty="0"/>
              <a:t>A</a:t>
            </a:r>
            <a:r>
              <a:rPr lang="en-US" sz="2800" dirty="0" err="1"/>
              <a:t>ccording</a:t>
            </a:r>
            <a:r>
              <a:rPr lang="en-US" sz="2800" dirty="0"/>
              <a:t> to  Prof. </a:t>
            </a:r>
            <a:r>
              <a:rPr lang="en-US" sz="2800" dirty="0" err="1"/>
              <a:t>Zadeh</a:t>
            </a:r>
            <a:r>
              <a:rPr lang="en-US" sz="2800" dirty="0"/>
              <a:t>, </a:t>
            </a:r>
            <a:r>
              <a:rPr lang="id-ID" sz="2800" dirty="0"/>
              <a:t>Soft Computing </a:t>
            </a:r>
            <a:r>
              <a:rPr lang="en-US" sz="2800" dirty="0"/>
              <a:t>is</a:t>
            </a:r>
            <a:r>
              <a:rPr lang="id-ID" sz="28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“an</a:t>
            </a:r>
            <a:r>
              <a:rPr lang="id-ID" sz="2800" dirty="0"/>
              <a:t> </a:t>
            </a:r>
            <a:r>
              <a:rPr lang="en-US" sz="2800" dirty="0"/>
              <a:t>emerging approach to computing, which parallels the remarkable ability of the</a:t>
            </a:r>
            <a:r>
              <a:rPr lang="id-ID" sz="2800" dirty="0"/>
              <a:t> </a:t>
            </a:r>
            <a:r>
              <a:rPr lang="en-US" sz="2800" dirty="0"/>
              <a:t>human mind to  reason  and  learn in an environment of uncertainty and</a:t>
            </a:r>
            <a:r>
              <a:rPr lang="id-ID" sz="2800" dirty="0"/>
              <a:t> i</a:t>
            </a:r>
            <a:r>
              <a:rPr lang="en-US" sz="2800" dirty="0" err="1"/>
              <a:t>mprecision</a:t>
            </a:r>
            <a:r>
              <a:rPr lang="en-US" sz="2800" dirty="0"/>
              <a:t>”</a:t>
            </a:r>
            <a:endParaRPr lang="id-ID" sz="2800" dirty="0"/>
          </a:p>
          <a:p>
            <a:pPr>
              <a:lnSpc>
                <a:spcPct val="120000"/>
              </a:lnSpc>
            </a:pPr>
            <a:r>
              <a:rPr lang="id-ID" sz="2800" dirty="0"/>
              <a:t>Mencakup teknik berikut:</a:t>
            </a:r>
          </a:p>
          <a:p>
            <a:pPr lvl="1">
              <a:lnSpc>
                <a:spcPct val="120000"/>
              </a:lnSpc>
            </a:pPr>
            <a:r>
              <a:rPr lang="id-ID" sz="2400" dirty="0"/>
              <a:t>Fuzzy Logic</a:t>
            </a:r>
          </a:p>
          <a:p>
            <a:pPr lvl="1">
              <a:lnSpc>
                <a:spcPct val="120000"/>
              </a:lnSpc>
            </a:pPr>
            <a:r>
              <a:rPr lang="id-ID" sz="2400" dirty="0"/>
              <a:t>ANN</a:t>
            </a:r>
            <a:r>
              <a:rPr lang="en-US" sz="2400" dirty="0"/>
              <a:t> (</a:t>
            </a:r>
            <a:r>
              <a:rPr lang="en-US" sz="2400" i="1" dirty="0"/>
              <a:t>Artificial neural networks)</a:t>
            </a:r>
            <a:endParaRPr lang="id-ID" sz="2400" dirty="0"/>
          </a:p>
          <a:p>
            <a:pPr lvl="1">
              <a:lnSpc>
                <a:spcPct val="120000"/>
              </a:lnSpc>
            </a:pPr>
            <a:r>
              <a:rPr lang="id-ID" sz="2400" dirty="0"/>
              <a:t>Algoritma Genetik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id-ID" dirty="0"/>
              <a:t>What is imprecision and uncertainty?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5043510"/>
          </a:xfrm>
        </p:spPr>
        <p:txBody>
          <a:bodyPr/>
          <a:lstStyle/>
          <a:p>
            <a:r>
              <a:rPr lang="id-ID" dirty="0"/>
              <a:t>Adanya berbagai bentuk incompleteness pada knowledge base suatu masalah AI</a:t>
            </a:r>
          </a:p>
          <a:p>
            <a:r>
              <a:rPr lang="id-ID" dirty="0"/>
              <a:t>Imprecision = incompleteness of data</a:t>
            </a:r>
          </a:p>
          <a:p>
            <a:pPr lvl="1"/>
            <a:r>
              <a:rPr lang="id-ID" dirty="0"/>
              <a:t>Umumnya terjadi pada database</a:t>
            </a:r>
          </a:p>
          <a:p>
            <a:r>
              <a:rPr lang="id-ID" dirty="0"/>
              <a:t>Uncertainty = incompleteness of knowledge</a:t>
            </a:r>
          </a:p>
          <a:p>
            <a:pPr lvl="1"/>
            <a:r>
              <a:rPr lang="id-ID" dirty="0"/>
              <a:t>Umumnya terjadi pada knowledge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State-Space Approach for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AI Problem Solving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4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4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400" dirty="0"/>
              <a:t>Di </a:t>
            </a:r>
            <a:r>
              <a:rPr lang="fr-CA" sz="2400" dirty="0" err="1"/>
              <a:t>dalam</a:t>
            </a:r>
            <a:r>
              <a:rPr lang="fr-CA" sz="2400" dirty="0"/>
              <a:t> </a:t>
            </a:r>
            <a:r>
              <a:rPr lang="fr-CA" sz="2400" dirty="0" err="1"/>
              <a:t>permasalahan</a:t>
            </a:r>
            <a:r>
              <a:rPr lang="fr-CA" sz="2400" dirty="0"/>
              <a:t> AI </a:t>
            </a:r>
            <a:r>
              <a:rPr lang="fr-CA" sz="2400" dirty="0" err="1"/>
              <a:t>dikenal</a:t>
            </a:r>
            <a:r>
              <a:rPr lang="fr-CA" sz="2400" dirty="0"/>
              <a:t> </a:t>
            </a:r>
            <a:r>
              <a:rPr lang="fr-CA" sz="2400" dirty="0" err="1"/>
              <a:t>istilah</a:t>
            </a:r>
            <a:r>
              <a:rPr lang="fr-CA" sz="2400" dirty="0"/>
              <a:t> state</a:t>
            </a:r>
          </a:p>
          <a:p>
            <a:pPr>
              <a:lnSpc>
                <a:spcPct val="120000"/>
              </a:lnSpc>
            </a:pPr>
            <a:r>
              <a:rPr lang="fr-CA" sz="2400" dirty="0"/>
              <a:t>State </a:t>
            </a:r>
            <a:r>
              <a:rPr lang="fr-CA" sz="2400" dirty="0" err="1"/>
              <a:t>merepresentasikan</a:t>
            </a:r>
            <a:r>
              <a:rPr lang="fr-CA" sz="2400" dirty="0"/>
              <a:t> </a:t>
            </a:r>
            <a:r>
              <a:rPr lang="fr-CA" sz="2400" dirty="0" err="1"/>
              <a:t>status</a:t>
            </a:r>
            <a:r>
              <a:rPr lang="fr-CA" sz="2400" dirty="0"/>
              <a:t> </a:t>
            </a:r>
            <a:r>
              <a:rPr lang="fr-CA" sz="2400" dirty="0" err="1"/>
              <a:t>sistem</a:t>
            </a:r>
            <a:r>
              <a:rPr lang="fr-CA" sz="2400" dirty="0"/>
              <a:t> </a:t>
            </a:r>
            <a:r>
              <a:rPr lang="fr-CA" sz="2400" dirty="0" err="1"/>
              <a:t>pada</a:t>
            </a:r>
            <a:r>
              <a:rPr lang="fr-CA" sz="2400" dirty="0"/>
              <a:t> </a:t>
            </a:r>
            <a:r>
              <a:rPr lang="fr-CA" sz="2400" dirty="0" err="1"/>
              <a:t>saat</a:t>
            </a:r>
            <a:r>
              <a:rPr lang="fr-CA" sz="2400" dirty="0"/>
              <a:t> </a:t>
            </a:r>
            <a:r>
              <a:rPr lang="fr-CA" sz="2400" dirty="0" err="1"/>
              <a:t>tertentu</a:t>
            </a:r>
            <a:endParaRPr lang="fr-CA" sz="2400" dirty="0"/>
          </a:p>
          <a:p>
            <a:pPr marL="0" indent="0">
              <a:lnSpc>
                <a:spcPct val="120000"/>
              </a:lnSpc>
              <a:buNone/>
            </a:pPr>
            <a:endParaRPr lang="fr-CA" sz="2400" dirty="0"/>
          </a:p>
          <a:p>
            <a:pPr>
              <a:lnSpc>
                <a:spcPct val="120000"/>
              </a:lnSpc>
            </a:pPr>
            <a:r>
              <a:rPr lang="fr-CA" sz="2400" u="sng" dirty="0">
                <a:solidFill>
                  <a:srgbClr val="FF0000"/>
                </a:solidFill>
              </a:rPr>
              <a:t>State-</a:t>
            </a:r>
            <a:r>
              <a:rPr lang="fr-CA" sz="2400" u="sng" dirty="0" err="1">
                <a:solidFill>
                  <a:srgbClr val="FF0000"/>
                </a:solidFill>
              </a:rPr>
              <a:t>space</a:t>
            </a:r>
            <a:r>
              <a:rPr lang="fr-CA" sz="2400" u="sng" dirty="0">
                <a:solidFill>
                  <a:srgbClr val="FF0000"/>
                </a:solidFill>
              </a:rPr>
              <a:t> </a:t>
            </a:r>
            <a:r>
              <a:rPr lang="fr-CA" sz="2400" u="sng" dirty="0" err="1">
                <a:solidFill>
                  <a:srgbClr val="FF0000"/>
                </a:solidFill>
              </a:rPr>
              <a:t>approach</a:t>
            </a:r>
            <a:r>
              <a:rPr lang="fr-CA" sz="2400" u="sng" dirty="0">
                <a:solidFill>
                  <a:srgbClr val="FF0000"/>
                </a:solidFill>
              </a:rPr>
              <a:t> </a:t>
            </a:r>
            <a:r>
              <a:rPr lang="fr-CA" sz="2400" dirty="0" err="1"/>
              <a:t>adalah</a:t>
            </a:r>
            <a:r>
              <a:rPr lang="fr-CA" sz="2400" dirty="0"/>
              <a:t> </a:t>
            </a:r>
            <a:r>
              <a:rPr lang="fr-CA" sz="2400" dirty="0" err="1">
                <a:solidFill>
                  <a:srgbClr val="FF0000"/>
                </a:solidFill>
              </a:rPr>
              <a:t>metode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/>
              <a:t>untuk</a:t>
            </a:r>
            <a:r>
              <a:rPr lang="fr-CA" sz="2400" dirty="0"/>
              <a:t> </a:t>
            </a:r>
            <a:r>
              <a:rPr lang="fr-CA" sz="2400" dirty="0" err="1">
                <a:solidFill>
                  <a:srgbClr val="FF0000"/>
                </a:solidFill>
              </a:rPr>
              <a:t>menyelesaikan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masalah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/>
              <a:t>dengan</a:t>
            </a:r>
            <a:r>
              <a:rPr lang="fr-CA" sz="2400" dirty="0"/>
              <a:t> </a:t>
            </a:r>
            <a:r>
              <a:rPr lang="fr-CA" sz="2400" dirty="0" err="1">
                <a:solidFill>
                  <a:srgbClr val="FF0000"/>
                </a:solidFill>
              </a:rPr>
              <a:t>melakukan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operasi</a:t>
            </a:r>
            <a:r>
              <a:rPr lang="fr-CA" sz="2400" dirty="0">
                <a:solidFill>
                  <a:srgbClr val="FF0000"/>
                </a:solidFill>
              </a:rPr>
              <a:t>-</a:t>
            </a:r>
            <a:r>
              <a:rPr lang="fr-CA" sz="2400" dirty="0" err="1">
                <a:solidFill>
                  <a:srgbClr val="FF0000"/>
                </a:solidFill>
              </a:rPr>
              <a:t>operasi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tertentu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/>
              <a:t>pada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FF0000"/>
                </a:solidFill>
              </a:rPr>
              <a:t>state </a:t>
            </a:r>
            <a:r>
              <a:rPr lang="fr-CA" sz="2400" dirty="0" err="1">
                <a:solidFill>
                  <a:srgbClr val="FF0000"/>
                </a:solidFill>
              </a:rPr>
              <a:t>saat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ini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/>
              <a:t>untuk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menghasilkan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next</a:t>
            </a:r>
            <a:r>
              <a:rPr lang="fr-CA" sz="2400" dirty="0">
                <a:solidFill>
                  <a:srgbClr val="FF0000"/>
                </a:solidFill>
              </a:rPr>
              <a:t>-state </a:t>
            </a:r>
            <a:r>
              <a:rPr lang="fr-CA" sz="2400" dirty="0" err="1">
                <a:solidFill>
                  <a:srgbClr val="FF0000"/>
                </a:solidFill>
              </a:rPr>
              <a:t>terus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menerus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/>
              <a:t>hingga</a:t>
            </a:r>
            <a:r>
              <a:rPr lang="fr-CA" sz="2400" dirty="0"/>
              <a:t> </a:t>
            </a:r>
            <a:r>
              <a:rPr lang="fr-CA" sz="2400" dirty="0" err="1"/>
              <a:t>dicapai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FF0000"/>
                </a:solidFill>
              </a:rPr>
              <a:t>final-state </a:t>
            </a:r>
            <a:r>
              <a:rPr lang="fr-CA" sz="2400" dirty="0"/>
              <a:t>yang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diinginkan</a:t>
            </a:r>
            <a:endParaRPr lang="fr-C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 State-Space Approach[1]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4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/>
              <a:t>4-Puzzle </a:t>
            </a:r>
            <a:r>
              <a:rPr lang="fr-CA" sz="2800" dirty="0" err="1"/>
              <a:t>Problem</a:t>
            </a:r>
            <a:endParaRPr lang="fr-CA" sz="2800" dirty="0"/>
          </a:p>
          <a:p>
            <a:pPr lvl="1">
              <a:lnSpc>
                <a:spcPct val="120000"/>
              </a:lnSpc>
            </a:pPr>
            <a:r>
              <a:rPr lang="fr-CA" sz="2400" dirty="0"/>
              <a:t>Puzzle yang </a:t>
            </a:r>
            <a:r>
              <a:rPr lang="fr-CA" sz="2400" dirty="0" err="1"/>
              <a:t>terdiri</a:t>
            </a:r>
            <a:r>
              <a:rPr lang="fr-CA" sz="2400" dirty="0"/>
              <a:t> </a:t>
            </a:r>
            <a:r>
              <a:rPr lang="fr-CA" sz="2400" dirty="0" err="1"/>
              <a:t>atas</a:t>
            </a:r>
            <a:r>
              <a:rPr lang="fr-CA" sz="2400" dirty="0"/>
              <a:t> 4 </a:t>
            </a:r>
            <a:r>
              <a:rPr lang="fr-CA" sz="2400" dirty="0" err="1"/>
              <a:t>buah</a:t>
            </a:r>
            <a:r>
              <a:rPr lang="fr-CA" sz="2400" dirty="0"/>
              <a:t> </a:t>
            </a:r>
            <a:r>
              <a:rPr lang="fr-CA" sz="2400" dirty="0" err="1"/>
              <a:t>cell</a:t>
            </a:r>
            <a:endParaRPr lang="fr-CA" sz="2400" dirty="0"/>
          </a:p>
          <a:p>
            <a:pPr lvl="1">
              <a:lnSpc>
                <a:spcPct val="120000"/>
              </a:lnSpc>
            </a:pPr>
            <a:r>
              <a:rPr lang="fr-CA" sz="2400" dirty="0" err="1"/>
              <a:t>Tiga</a:t>
            </a:r>
            <a:r>
              <a:rPr lang="fr-CA" sz="2400" dirty="0"/>
              <a:t> </a:t>
            </a:r>
            <a:r>
              <a:rPr lang="fr-CA" sz="2400" dirty="0" err="1"/>
              <a:t>cell</a:t>
            </a:r>
            <a:r>
              <a:rPr lang="fr-CA" sz="2400" dirty="0"/>
              <a:t> </a:t>
            </a:r>
            <a:r>
              <a:rPr lang="fr-CA" sz="2400" dirty="0" err="1"/>
              <a:t>berisi</a:t>
            </a:r>
            <a:r>
              <a:rPr lang="fr-CA" sz="2400" dirty="0"/>
              <a:t> digit </a:t>
            </a:r>
            <a:r>
              <a:rPr lang="fr-CA" sz="2400" dirty="0" err="1"/>
              <a:t>angka</a:t>
            </a:r>
            <a:r>
              <a:rPr lang="fr-CA" sz="2400" dirty="0"/>
              <a:t>, 1 </a:t>
            </a:r>
            <a:r>
              <a:rPr lang="fr-CA" sz="2400" dirty="0" err="1"/>
              <a:t>cell</a:t>
            </a:r>
            <a:r>
              <a:rPr lang="fr-CA" sz="2400" dirty="0"/>
              <a:t> </a:t>
            </a:r>
            <a:r>
              <a:rPr lang="fr-CA" sz="2400" dirty="0" err="1"/>
              <a:t>kosong</a:t>
            </a:r>
            <a:r>
              <a:rPr lang="fr-CA" sz="2400" dirty="0"/>
              <a:t> (</a:t>
            </a:r>
            <a:r>
              <a:rPr lang="fr-CA" sz="2400" dirty="0" err="1"/>
              <a:t>blank</a:t>
            </a:r>
            <a:r>
              <a:rPr lang="fr-CA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fr-CA" sz="2400" dirty="0" err="1"/>
              <a:t>Terdapat</a:t>
            </a:r>
            <a:r>
              <a:rPr lang="fr-CA" sz="2400" dirty="0"/>
              <a:t> 3 </a:t>
            </a:r>
            <a:r>
              <a:rPr lang="fr-CA" sz="2400" dirty="0" err="1"/>
              <a:t>operasi</a:t>
            </a:r>
            <a:r>
              <a:rPr lang="fr-CA" sz="2400" dirty="0"/>
              <a:t> </a:t>
            </a:r>
            <a:r>
              <a:rPr lang="fr-CA" sz="2400" dirty="0" err="1"/>
              <a:t>swapping</a:t>
            </a:r>
            <a:r>
              <a:rPr lang="fr-CA" sz="2400" dirty="0"/>
              <a:t>: </a:t>
            </a:r>
            <a:r>
              <a:rPr lang="fr-CA" sz="2400" dirty="0" err="1"/>
              <a:t>Blank</a:t>
            </a:r>
            <a:r>
              <a:rPr lang="fr-CA" sz="2400" dirty="0"/>
              <a:t>-Up (BU), </a:t>
            </a:r>
            <a:r>
              <a:rPr lang="fr-CA" sz="2400" dirty="0" err="1"/>
              <a:t>Blank</a:t>
            </a:r>
            <a:r>
              <a:rPr lang="fr-CA" sz="2400" dirty="0"/>
              <a:t>-Down (BD), </a:t>
            </a:r>
            <a:r>
              <a:rPr lang="fr-CA" sz="2400" dirty="0" err="1"/>
              <a:t>Blank</a:t>
            </a:r>
            <a:r>
              <a:rPr lang="fr-CA" sz="2400" dirty="0"/>
              <a:t>-</a:t>
            </a:r>
            <a:r>
              <a:rPr lang="fr-CA" sz="2400" dirty="0" err="1"/>
              <a:t>Left</a:t>
            </a:r>
            <a:r>
              <a:rPr lang="fr-CA" sz="2400" dirty="0"/>
              <a:t> (BL), dan </a:t>
            </a:r>
            <a:r>
              <a:rPr lang="fr-CA" sz="2400" dirty="0" err="1"/>
              <a:t>Blank</a:t>
            </a:r>
            <a:r>
              <a:rPr lang="fr-CA" sz="2400" dirty="0"/>
              <a:t>-Right (BR)</a:t>
            </a:r>
          </a:p>
          <a:p>
            <a:pPr lvl="1">
              <a:lnSpc>
                <a:spcPct val="120000"/>
              </a:lnSpc>
            </a:pPr>
            <a:r>
              <a:rPr lang="fr-CA" sz="2400" dirty="0"/>
              <a:t>BU </a:t>
            </a:r>
            <a:r>
              <a:rPr lang="fr-CA" sz="2400" dirty="0" err="1"/>
              <a:t>berarti</a:t>
            </a:r>
            <a:r>
              <a:rPr lang="fr-CA" sz="2400" dirty="0"/>
              <a:t> </a:t>
            </a:r>
            <a:r>
              <a:rPr lang="fr-CA" sz="2400" dirty="0" err="1"/>
              <a:t>posisi</a:t>
            </a:r>
            <a:r>
              <a:rPr lang="fr-CA" sz="2400" dirty="0"/>
              <a:t> </a:t>
            </a:r>
            <a:r>
              <a:rPr lang="fr-CA" sz="2400" dirty="0" err="1"/>
              <a:t>Blank</a:t>
            </a:r>
            <a:r>
              <a:rPr lang="fr-CA" sz="2400" dirty="0"/>
              <a:t> (B) </a:t>
            </a:r>
            <a:r>
              <a:rPr lang="fr-CA" sz="2400" dirty="0" err="1"/>
              <a:t>ditukar</a:t>
            </a:r>
            <a:r>
              <a:rPr lang="fr-CA" sz="2400" dirty="0"/>
              <a:t> </a:t>
            </a:r>
            <a:r>
              <a:rPr lang="fr-CA" sz="2400" dirty="0" err="1"/>
              <a:t>dengan</a:t>
            </a:r>
            <a:r>
              <a:rPr lang="fr-CA" sz="2400" dirty="0"/>
              <a:t> </a:t>
            </a:r>
            <a:r>
              <a:rPr lang="fr-CA" sz="2400" dirty="0" err="1"/>
              <a:t>posisi</a:t>
            </a:r>
            <a:r>
              <a:rPr lang="fr-CA" sz="2400" dirty="0"/>
              <a:t> </a:t>
            </a:r>
            <a:r>
              <a:rPr lang="fr-CA" sz="2400" dirty="0" err="1"/>
              <a:t>cell</a:t>
            </a:r>
            <a:r>
              <a:rPr lang="fr-CA" sz="2400" dirty="0"/>
              <a:t> di </a:t>
            </a:r>
            <a:r>
              <a:rPr lang="fr-CA" sz="2400" dirty="0" err="1"/>
              <a:t>atasnya</a:t>
            </a:r>
            <a:r>
              <a:rPr lang="fr-CA" sz="2400" dirty="0"/>
              <a:t>, dst.</a:t>
            </a:r>
          </a:p>
          <a:p>
            <a:pPr lvl="1">
              <a:lnSpc>
                <a:spcPct val="120000"/>
              </a:lnSpc>
            </a:pPr>
            <a:r>
              <a:rPr lang="fr-CA" sz="2400" dirty="0" err="1"/>
              <a:t>Masalahnya</a:t>
            </a:r>
            <a:r>
              <a:rPr lang="fr-CA" sz="2400" dirty="0"/>
              <a:t> </a:t>
            </a:r>
            <a:r>
              <a:rPr lang="fr-CA" sz="2400" dirty="0" err="1"/>
              <a:t>adalah</a:t>
            </a:r>
            <a:r>
              <a:rPr lang="fr-CA" sz="2400" dirty="0"/>
              <a:t>: </a:t>
            </a:r>
            <a:r>
              <a:rPr lang="fr-CA" sz="2400" dirty="0" err="1">
                <a:solidFill>
                  <a:srgbClr val="FF0000"/>
                </a:solidFill>
              </a:rPr>
              <a:t>bagaimana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mencapai</a:t>
            </a:r>
            <a:r>
              <a:rPr lang="fr-CA" sz="2400" dirty="0">
                <a:solidFill>
                  <a:srgbClr val="FF0000"/>
                </a:solidFill>
              </a:rPr>
              <a:t> final state dari </a:t>
            </a:r>
            <a:r>
              <a:rPr lang="fr-CA" sz="2400" dirty="0" err="1">
                <a:solidFill>
                  <a:srgbClr val="FF0000"/>
                </a:solidFill>
              </a:rPr>
              <a:t>sebuah</a:t>
            </a:r>
            <a:r>
              <a:rPr lang="fr-CA" sz="2400" dirty="0">
                <a:solidFill>
                  <a:srgbClr val="FF0000"/>
                </a:solidFill>
              </a:rPr>
              <a:t> initial state </a:t>
            </a:r>
            <a:r>
              <a:rPr lang="fr-CA" sz="2400" dirty="0" err="1">
                <a:solidFill>
                  <a:srgbClr val="FF0000"/>
                </a:solidFill>
              </a:rPr>
              <a:t>dengan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langkah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seminimum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mungkin</a:t>
            </a:r>
            <a:r>
              <a:rPr lang="fr-CA" sz="2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id-ID" dirty="0"/>
              <a:t>Artificial Intelligence</a:t>
            </a:r>
            <a:endParaRPr lang="fr-CA" dirty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525963"/>
          </a:xfrm>
        </p:spPr>
        <p:txBody>
          <a:bodyPr/>
          <a:lstStyle/>
          <a:p>
            <a:r>
              <a:rPr lang="id-ID" dirty="0"/>
              <a:t>Intelligence</a:t>
            </a:r>
          </a:p>
          <a:p>
            <a:pPr lvl="1"/>
            <a:r>
              <a:rPr lang="id-ID" dirty="0"/>
              <a:t>Kecerdasan</a:t>
            </a:r>
          </a:p>
          <a:p>
            <a:pPr lvl="1"/>
            <a:r>
              <a:rPr lang="id-ID" dirty="0"/>
              <a:t>Intelegensia</a:t>
            </a:r>
          </a:p>
          <a:p>
            <a:pPr lvl="1"/>
            <a:r>
              <a:rPr lang="id-ID" dirty="0"/>
              <a:t>Kepintaran</a:t>
            </a:r>
            <a:endParaRPr lang="fr-CA" dirty="0"/>
          </a:p>
          <a:p>
            <a:r>
              <a:rPr lang="id-ID" dirty="0"/>
              <a:t>Artificial</a:t>
            </a:r>
            <a:r>
              <a:rPr lang="fr-CA" dirty="0"/>
              <a:t> </a:t>
            </a:r>
            <a:endParaRPr lang="id-ID" dirty="0"/>
          </a:p>
          <a:p>
            <a:pPr lvl="1"/>
            <a:r>
              <a:rPr lang="id-ID" dirty="0"/>
              <a:t>Buatan</a:t>
            </a:r>
          </a:p>
          <a:p>
            <a:pPr lvl="1"/>
            <a:r>
              <a:rPr lang="id-ID" dirty="0"/>
              <a:t>Semu</a:t>
            </a:r>
          </a:p>
          <a:p>
            <a:pPr lvl="1"/>
            <a:r>
              <a:rPr lang="id-ID" dirty="0"/>
              <a:t>Artifisial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 State-Space Approach[2]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4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 err="1"/>
              <a:t>Contoh</a:t>
            </a:r>
            <a:r>
              <a:rPr lang="fr-CA" sz="2800" dirty="0"/>
              <a:t>:</a:t>
            </a:r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endParaRPr lang="fr-CA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00306"/>
            <a:ext cx="4585401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84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 State-Space Approach[2]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4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800" dirty="0" err="1"/>
              <a:t>Contoh</a:t>
            </a:r>
            <a:r>
              <a:rPr lang="fr-CA" sz="2800" dirty="0"/>
              <a:t>:</a:t>
            </a:r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endParaRPr lang="fr-CA" sz="2800" dirty="0"/>
          </a:p>
          <a:p>
            <a:pPr>
              <a:lnSpc>
                <a:spcPct val="120000"/>
              </a:lnSpc>
            </a:pPr>
            <a:r>
              <a:rPr lang="fr-CA" sz="2800" dirty="0" err="1"/>
              <a:t>Jawabannya</a:t>
            </a:r>
            <a:r>
              <a:rPr lang="fr-CA" sz="2800" dirty="0"/>
              <a:t> : 2 </a:t>
            </a:r>
            <a:r>
              <a:rPr lang="fr-CA" sz="2800" dirty="0" err="1"/>
              <a:t>langkah</a:t>
            </a:r>
            <a:r>
              <a:rPr lang="fr-CA" sz="2800" dirty="0"/>
              <a:t> (BL </a:t>
            </a:r>
            <a:r>
              <a:rPr lang="fr-CA" sz="2800" dirty="0" err="1"/>
              <a:t>lalu</a:t>
            </a:r>
            <a:r>
              <a:rPr lang="fr-CA" sz="2800" dirty="0"/>
              <a:t> BU)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00306"/>
            <a:ext cx="4585401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?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4500594" cy="48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To be continued..</a:t>
            </a:r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US"/>
              <a:t>Apa itu AI?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781050" y="1768475"/>
          <a:ext cx="7915275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Picture" r:id="rId3" imgW="7915320" imgH="5114880" progId="Word.Picture.8">
                  <p:embed/>
                </p:oleObj>
              </mc:Choice>
              <mc:Fallback>
                <p:oleObj name="Picture" r:id="rId3" imgW="7915320" imgH="51148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768475"/>
                        <a:ext cx="7915275" cy="511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1371600" y="1600200"/>
          <a:ext cx="31242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Picture" r:id="rId5" imgW="3124080" imgH="2790720" progId="Word.Picture.8">
                  <p:embed/>
                </p:oleObj>
              </mc:Choice>
              <mc:Fallback>
                <p:oleObj name="Picture" r:id="rId5" imgW="3124080" imgH="279072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31242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4724400" y="1600200"/>
          <a:ext cx="30861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Picture" r:id="rId7" imgW="3086280" imgH="2629080" progId="Word.Picture.8">
                  <p:embed/>
                </p:oleObj>
              </mc:Choice>
              <mc:Fallback>
                <p:oleObj name="Picture" r:id="rId7" imgW="3086280" imgH="262908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08610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3886200" y="5162550"/>
          <a:ext cx="50577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Picture" r:id="rId9" imgW="5057640" imgH="1695600" progId="Word.Picture.8">
                  <p:embed/>
                </p:oleObj>
              </mc:Choice>
              <mc:Fallback>
                <p:oleObj name="Picture" r:id="rId9" imgW="5057640" imgH="169560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62550"/>
                        <a:ext cx="5057775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4800600" y="2895600"/>
          <a:ext cx="40386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Picture" r:id="rId11" imgW="4038480" imgH="2790720" progId="Word.Picture.8">
                  <p:embed/>
                </p:oleObj>
              </mc:Choice>
              <mc:Fallback>
                <p:oleObj name="Picture" r:id="rId11" imgW="4038480" imgH="2790720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40386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838200" y="3581400"/>
          <a:ext cx="288607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Picture" r:id="rId13" imgW="2886120" imgH="2276640" progId="Word.Picture.8">
                  <p:embed/>
                </p:oleObj>
              </mc:Choice>
              <mc:Fallback>
                <p:oleObj name="Picture" r:id="rId13" imgW="2886120" imgH="2276640" progId="Word.Pictur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886075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US" sz="4000"/>
              <a:t>Klasifikasi Bidang AI?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85750" y="1524000"/>
          <a:ext cx="885825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Picture" r:id="rId3" imgW="8858160" imgH="5114880" progId="Word.Picture.8">
                  <p:embed/>
                </p:oleObj>
              </mc:Choice>
              <mc:Fallback>
                <p:oleObj name="Picture" r:id="rId3" imgW="8858160" imgH="51148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524000"/>
                        <a:ext cx="8858250" cy="511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14400" y="1524000"/>
          <a:ext cx="31242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Picture" r:id="rId5" imgW="3124080" imgH="2790720" progId="Word.Picture.8">
                  <p:embed/>
                </p:oleObj>
              </mc:Choice>
              <mc:Fallback>
                <p:oleObj name="Picture" r:id="rId5" imgW="3124080" imgH="279072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1242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141663" y="4162425"/>
          <a:ext cx="6002337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Picture" r:id="rId7" imgW="6000840" imgH="2695680" progId="Word.Picture.8">
                  <p:embed/>
                </p:oleObj>
              </mc:Choice>
              <mc:Fallback>
                <p:oleObj name="Picture" r:id="rId7" imgW="6000840" imgH="269568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162425"/>
                        <a:ext cx="6002337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4114800" y="2667000"/>
          <a:ext cx="3848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Picture" r:id="rId9" imgW="3848040" imgH="2857680" progId="Word.Picture.8">
                  <p:embed/>
                </p:oleObj>
              </mc:Choice>
              <mc:Fallback>
                <p:oleObj name="Picture" r:id="rId9" imgW="3848040" imgH="285768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67000"/>
                        <a:ext cx="3848100" cy="285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304800" y="3048000"/>
          <a:ext cx="288607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Picture" r:id="rId11" imgW="2886120" imgH="2809800" progId="Word.Picture.8">
                  <p:embed/>
                </p:oleObj>
              </mc:Choice>
              <mc:Fallback>
                <p:oleObj name="Picture" r:id="rId11" imgW="2886120" imgH="2809800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2886075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4343400" y="1371600"/>
          <a:ext cx="33242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Picture" r:id="rId13" imgW="3324240" imgH="2610000" progId="Word.Picture.8">
                  <p:embed/>
                </p:oleObj>
              </mc:Choice>
              <mc:Fallback>
                <p:oleObj name="Picture" r:id="rId13" imgW="3324240" imgH="2610000" progId="Word.Pictur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3324225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What is intelligence?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dirty="0"/>
              <a:t>“She is intelligent”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She knows a lot?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She thinks fast?</a:t>
            </a:r>
          </a:p>
          <a:p>
            <a:pPr>
              <a:lnSpc>
                <a:spcPct val="150000"/>
              </a:lnSpc>
            </a:pPr>
            <a:r>
              <a:rPr lang="id-ID" dirty="0"/>
              <a:t>“Her actions are appropriate to each situation”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What is intelligence? [2]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/>
          <a:lstStyle/>
          <a:p>
            <a:r>
              <a:rPr lang="id-ID" dirty="0"/>
              <a:t>Menurut para psiokolog dan ahli teori kognitif:</a:t>
            </a:r>
          </a:p>
          <a:p>
            <a:r>
              <a:rPr lang="id-ID" dirty="0"/>
              <a:t>“</a:t>
            </a:r>
            <a:r>
              <a:rPr lang="en-US" i="1" dirty="0">
                <a:solidFill>
                  <a:srgbClr val="FF0000"/>
                </a:solidFill>
              </a:rPr>
              <a:t>intelligence helps</a:t>
            </a:r>
            <a:r>
              <a:rPr lang="en-US" i="1" dirty="0"/>
              <a:t> in </a:t>
            </a:r>
            <a:r>
              <a:rPr lang="en-US" i="1" dirty="0">
                <a:solidFill>
                  <a:srgbClr val="FF0000"/>
                </a:solidFill>
              </a:rPr>
              <a:t>identifying</a:t>
            </a:r>
            <a:r>
              <a:rPr lang="en-US" i="1" dirty="0"/>
              <a:t> the </a:t>
            </a:r>
            <a:r>
              <a:rPr lang="en-US" i="1" dirty="0">
                <a:solidFill>
                  <a:srgbClr val="FF0000"/>
                </a:solidFill>
              </a:rPr>
              <a:t>right piece of knowledge </a:t>
            </a:r>
            <a:r>
              <a:rPr lang="en-US" i="1" dirty="0"/>
              <a:t>at the </a:t>
            </a:r>
            <a:r>
              <a:rPr lang="en-US" i="1" dirty="0">
                <a:solidFill>
                  <a:srgbClr val="FF0000"/>
                </a:solidFill>
              </a:rPr>
              <a:t>appropriate</a:t>
            </a:r>
            <a:r>
              <a:rPr lang="id-ID" i="1" dirty="0"/>
              <a:t> instances of </a:t>
            </a:r>
            <a:r>
              <a:rPr lang="id-ID" i="1" dirty="0">
                <a:solidFill>
                  <a:srgbClr val="FF0000"/>
                </a:solidFill>
              </a:rPr>
              <a:t>decision making</a:t>
            </a:r>
            <a:r>
              <a:rPr lang="id-ID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So, what is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/>
          <a:lstStyle/>
          <a:p>
            <a:r>
              <a:rPr lang="en-US" dirty="0"/>
              <a:t>“AI” thus can be  defined  as</a:t>
            </a:r>
            <a:r>
              <a:rPr lang="id-ID" dirty="0"/>
              <a:t>:</a:t>
            </a:r>
          </a:p>
          <a:p>
            <a:r>
              <a:rPr lang="id-ID" i="1" dirty="0"/>
              <a:t>“</a:t>
            </a:r>
            <a:r>
              <a:rPr lang="en-US" i="1" dirty="0">
                <a:solidFill>
                  <a:srgbClr val="FF0000"/>
                </a:solidFill>
              </a:rPr>
              <a:t>the simulation of human intelligence on a machine</a:t>
            </a:r>
            <a:r>
              <a:rPr lang="en-US" i="1" dirty="0"/>
              <a:t>, so as to make</a:t>
            </a:r>
            <a:r>
              <a:rPr lang="id-ID" i="1" dirty="0"/>
              <a:t> </a:t>
            </a:r>
            <a:r>
              <a:rPr lang="en-US" i="1" dirty="0"/>
              <a:t>the machine efficient to identify and use the right piece of</a:t>
            </a:r>
            <a:r>
              <a:rPr lang="id-ID" i="1" dirty="0"/>
              <a:t> </a:t>
            </a:r>
            <a:r>
              <a:rPr lang="en-US" i="1" dirty="0"/>
              <a:t>“</a:t>
            </a:r>
            <a:r>
              <a:rPr lang="id-ID" i="1" dirty="0"/>
              <a:t>k</a:t>
            </a:r>
            <a:r>
              <a:rPr lang="en-US" i="1" dirty="0" err="1"/>
              <a:t>nowledge</a:t>
            </a:r>
            <a:r>
              <a:rPr lang="en-US" i="1" dirty="0"/>
              <a:t>”  at  a  given    step  of  solving  a  problem</a:t>
            </a:r>
            <a:r>
              <a:rPr lang="id-ID" i="1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Definisi AI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46434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err="1"/>
              <a:t>Bidang</a:t>
            </a:r>
            <a:r>
              <a:rPr lang="en-US" sz="2800" dirty="0"/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mempelajari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komputer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memecahkan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masalah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cara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makhluk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(</a:t>
            </a:r>
            <a:r>
              <a:rPr lang="en-US" sz="2800" dirty="0" err="1">
                <a:solidFill>
                  <a:srgbClr val="FF0000"/>
                </a:solidFill>
              </a:rPr>
              <a:t>manusia</a:t>
            </a:r>
            <a:r>
              <a:rPr lang="en-US" sz="28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err="1"/>
              <a:t>Bidang</a:t>
            </a:r>
            <a:r>
              <a:rPr lang="en-US" sz="2800" dirty="0"/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mempelajari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bagaimana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komputer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berpikir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0000"/>
                </a:solidFill>
              </a:rPr>
              <a:t>memecahkan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masalah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mengambil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keputusan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manusia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err="1"/>
              <a:t>Bidang</a:t>
            </a:r>
            <a:r>
              <a:rPr lang="en-US" sz="2800" dirty="0"/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mempelajari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aspek-aspek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manusia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lebih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baik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melakukannya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dibandingkan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komputer</a:t>
            </a:r>
            <a:r>
              <a:rPr lang="fr-CA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539</TotalTime>
  <Words>885</Words>
  <Application>Microsoft Office PowerPoint</Application>
  <PresentationFormat>On-screen Show (4:3)</PresentationFormat>
  <Paragraphs>124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138</vt:lpstr>
      <vt:lpstr>Picture</vt:lpstr>
      <vt:lpstr>Document</vt:lpstr>
      <vt:lpstr>Introduction to Artificial Intelligence</vt:lpstr>
      <vt:lpstr>Contoh Aplikasi AI</vt:lpstr>
      <vt:lpstr>Artificial Intelligence</vt:lpstr>
      <vt:lpstr>Apa itu AI?</vt:lpstr>
      <vt:lpstr>Klasifikasi Bidang AI?</vt:lpstr>
      <vt:lpstr>What is intelligence? [1]</vt:lpstr>
      <vt:lpstr>What is intelligence? [2]</vt:lpstr>
      <vt:lpstr>So, what is AI?</vt:lpstr>
      <vt:lpstr>Definisi AI</vt:lpstr>
      <vt:lpstr>Elementary Characteristics of Intelligence</vt:lpstr>
      <vt:lpstr>Elementary Characteristics of Intelligence</vt:lpstr>
      <vt:lpstr>Elementary Characteristics of Intelligence</vt:lpstr>
      <vt:lpstr>Turing Test[1]</vt:lpstr>
      <vt:lpstr>Turing Test[1]</vt:lpstr>
      <vt:lpstr>Turing Test[3]</vt:lpstr>
      <vt:lpstr>The Disciplines of AI</vt:lpstr>
      <vt:lpstr>PowerPoint Presentation</vt:lpstr>
      <vt:lpstr>The Subject of AI [1]</vt:lpstr>
      <vt:lpstr>The Subject of AI [2]</vt:lpstr>
      <vt:lpstr>Learning System[1]</vt:lpstr>
      <vt:lpstr>Learning System[2]</vt:lpstr>
      <vt:lpstr>Learning System[3]</vt:lpstr>
      <vt:lpstr>Learning System[4]</vt:lpstr>
      <vt:lpstr>Knowledge Representation</vt:lpstr>
      <vt:lpstr>Contoh Knowledge Representation</vt:lpstr>
      <vt:lpstr>Soft Computing</vt:lpstr>
      <vt:lpstr>What is imprecision and uncertainty?</vt:lpstr>
      <vt:lpstr>State-Space Approach for AI Problem Solving</vt:lpstr>
      <vt:lpstr>Contoh State-Space Approach[1]</vt:lpstr>
      <vt:lpstr>Contoh State-Space Approach[2]</vt:lpstr>
      <vt:lpstr>Contoh State-Space Approach[2]</vt:lpstr>
      <vt:lpstr>Apa yang terjadi di pikiran kita?</vt:lpstr>
      <vt:lpstr>To be continued..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Astri</dc:creator>
  <cp:lastModifiedBy>Casie</cp:lastModifiedBy>
  <cp:revision>50</cp:revision>
  <dcterms:created xsi:type="dcterms:W3CDTF">2012-02-06T01:57:48Z</dcterms:created>
  <dcterms:modified xsi:type="dcterms:W3CDTF">2018-01-15T21:35:48Z</dcterms:modified>
</cp:coreProperties>
</file>