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51"/>
  </p:notesMasterIdLst>
  <p:sldIdLst>
    <p:sldId id="256" r:id="rId3"/>
    <p:sldId id="379" r:id="rId4"/>
    <p:sldId id="380" r:id="rId5"/>
    <p:sldId id="447" r:id="rId6"/>
    <p:sldId id="381" r:id="rId7"/>
    <p:sldId id="382" r:id="rId8"/>
    <p:sldId id="383" r:id="rId9"/>
    <p:sldId id="384" r:id="rId10"/>
    <p:sldId id="385" r:id="rId11"/>
    <p:sldId id="386" r:id="rId12"/>
    <p:sldId id="389" r:id="rId13"/>
    <p:sldId id="390" r:id="rId14"/>
    <p:sldId id="449" r:id="rId15"/>
    <p:sldId id="448" r:id="rId16"/>
    <p:sldId id="391" r:id="rId17"/>
    <p:sldId id="392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45" r:id="rId29"/>
    <p:sldId id="446" r:id="rId30"/>
    <p:sldId id="415" r:id="rId31"/>
    <p:sldId id="416" r:id="rId32"/>
    <p:sldId id="417" r:id="rId33"/>
    <p:sldId id="418" r:id="rId34"/>
    <p:sldId id="420" r:id="rId35"/>
    <p:sldId id="419" r:id="rId36"/>
    <p:sldId id="422" r:id="rId37"/>
    <p:sldId id="421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4" r:id="rId48"/>
    <p:sldId id="432" r:id="rId49"/>
    <p:sldId id="433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35759D"/>
    <a:srgbClr val="03136A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2"/>
    <p:restoredTop sz="93076"/>
  </p:normalViewPr>
  <p:slideViewPr>
    <p:cSldViewPr>
      <p:cViewPr varScale="1">
        <p:scale>
          <a:sx n="115" d="100"/>
          <a:sy n="115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fld id="{B50B07FD-A3C9-4363-B048-6AF86FB5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838200"/>
            <a:ext cx="19621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7340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838200"/>
            <a:ext cx="19621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7340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38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38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33800" y="2286000"/>
            <a:ext cx="507365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algn="r" eaLnBrk="1" hangingPunct="1"/>
            <a:r>
              <a:rPr lang="id-ID" sz="3200" dirty="0"/>
              <a:t>AI sebagai Masalah Pelacakan</a:t>
            </a:r>
            <a:endParaRPr lang="en-US" sz="3200" dirty="0">
              <a:ea typeface="SimSun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91000" y="2971800"/>
            <a:ext cx="464820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id-ID" sz="2000" dirty="0">
                <a:solidFill>
                  <a:schemeClr val="bg1"/>
                </a:solidFill>
                <a:ea typeface="SimSun" pitchFamily="2" charset="-122"/>
              </a:rPr>
              <a:t>Lesson 2</a:t>
            </a:r>
            <a:endParaRPr lang="en-US" sz="2000" dirty="0">
              <a:solidFill>
                <a:schemeClr val="bg1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3676"/>
            <a:ext cx="9144000" cy="36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7620000" cy="715963"/>
          </a:xfrm>
        </p:spPr>
        <p:txBody>
          <a:bodyPr/>
          <a:lstStyle/>
          <a:p>
            <a:r>
              <a:rPr lang="id-ID" dirty="0"/>
              <a:t>Apa perbedaan A dan A* 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94" y="2057436"/>
            <a:ext cx="7315200" cy="4114800"/>
          </a:xfrm>
        </p:spPr>
        <p:txBody>
          <a:bodyPr/>
          <a:lstStyle/>
          <a:p>
            <a:r>
              <a:rPr lang="id-ID" sz="2800" dirty="0"/>
              <a:t>Perbedaannya terletak pada fungsi heuristicnya, h(n).</a:t>
            </a:r>
          </a:p>
          <a:p>
            <a:r>
              <a:rPr lang="id-ID" sz="2800" dirty="0"/>
              <a:t>A search dengan fungsi heuristic h(n) yang admissible, disebut A* search yang dijamin akan optimal</a:t>
            </a:r>
          </a:p>
          <a:p>
            <a:r>
              <a:rPr lang="id-ID" sz="2800" dirty="0"/>
              <a:t>Jadi prinsip searchingnya sama, algoritmanya sama, yang berbeda adalah dalam </a:t>
            </a:r>
            <a:r>
              <a:rPr lang="id-ID" sz="2800" dirty="0">
                <a:solidFill>
                  <a:srgbClr val="FF0000"/>
                </a:solidFill>
              </a:rPr>
              <a:t>pemilihan nilai heuristicnya</a:t>
            </a:r>
            <a:r>
              <a:rPr lang="id-ID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What is Admissible Heuristic?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14" y="2133634"/>
            <a:ext cx="8686572" cy="4022725"/>
          </a:xfrm>
        </p:spPr>
        <p:txBody>
          <a:bodyPr/>
          <a:lstStyle/>
          <a:p>
            <a:r>
              <a:rPr lang="en-US" sz="2800" dirty="0"/>
              <a:t>A heuristic h(n) is </a:t>
            </a:r>
            <a:r>
              <a:rPr lang="en-US" sz="2800" b="1" dirty="0"/>
              <a:t>admissible</a:t>
            </a:r>
            <a:r>
              <a:rPr lang="en-US" sz="2800" dirty="0"/>
              <a:t> if for every node n, </a:t>
            </a:r>
            <a:r>
              <a:rPr lang="id-ID" sz="2800" dirty="0"/>
              <a:t>        </a:t>
            </a:r>
            <a:r>
              <a:rPr lang="en-US" sz="2800"/>
              <a:t>h*(</a:t>
            </a:r>
            <a:r>
              <a:rPr lang="en-US" sz="2800" dirty="0"/>
              <a:t>n) </a:t>
            </a:r>
            <a:r>
              <a:rPr lang="en-US" sz="2800"/>
              <a:t>≤ h(</a:t>
            </a:r>
            <a:r>
              <a:rPr lang="en-US" sz="2800" dirty="0"/>
              <a:t>n), where h*(n) is the </a:t>
            </a:r>
            <a:r>
              <a:rPr lang="id-ID" sz="2800" dirty="0"/>
              <a:t>actual </a:t>
            </a:r>
            <a:r>
              <a:rPr lang="en-US" sz="2800" dirty="0"/>
              <a:t>minimum</a:t>
            </a:r>
            <a:r>
              <a:rPr lang="id-ID" sz="2800" dirty="0"/>
              <a:t> </a:t>
            </a:r>
            <a:r>
              <a:rPr lang="en-US" sz="2800" dirty="0"/>
              <a:t>cost to reach the goal state from n</a:t>
            </a:r>
          </a:p>
          <a:p>
            <a:r>
              <a:rPr lang="en-US" sz="2800" dirty="0"/>
              <a:t>An </a:t>
            </a:r>
            <a:r>
              <a:rPr lang="en-US" sz="2800" dirty="0">
                <a:solidFill>
                  <a:srgbClr val="FF0000"/>
                </a:solidFill>
              </a:rPr>
              <a:t>admissible heuristic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00B050"/>
                </a:solidFill>
              </a:rPr>
              <a:t>never overestimates </a:t>
            </a:r>
            <a:r>
              <a:rPr lang="en-US" sz="2800" dirty="0"/>
              <a:t>the </a:t>
            </a:r>
            <a:r>
              <a:rPr lang="id-ID" sz="2800" dirty="0"/>
              <a:t>actual </a:t>
            </a:r>
            <a:r>
              <a:rPr lang="en-US" sz="2800" dirty="0"/>
              <a:t>cost to reach the goal, i.e., it is optimistic</a:t>
            </a:r>
          </a:p>
          <a:p>
            <a:r>
              <a:rPr lang="en-US" sz="2800" dirty="0"/>
              <a:t>Example: </a:t>
            </a:r>
            <a:r>
              <a:rPr lang="en-US" sz="2800" dirty="0">
                <a:solidFill>
                  <a:srgbClr val="FF0000"/>
                </a:solidFill>
              </a:rPr>
              <a:t>straight-line-distance</a:t>
            </a:r>
            <a:r>
              <a:rPr lang="en-US" sz="2800" dirty="0"/>
              <a:t>, </a:t>
            </a:r>
            <a:r>
              <a:rPr lang="en-US" sz="2800" dirty="0" err="1"/>
              <a:t>h</a:t>
            </a:r>
            <a:r>
              <a:rPr lang="en-US" sz="2800" baseline="-25000" dirty="0" err="1"/>
              <a:t>SLD</a:t>
            </a:r>
            <a:r>
              <a:rPr lang="en-US" sz="2800" dirty="0"/>
              <a:t>(n) (</a:t>
            </a:r>
            <a:r>
              <a:rPr lang="en-US" sz="2800" dirty="0">
                <a:solidFill>
                  <a:srgbClr val="FF0000"/>
                </a:solidFill>
              </a:rPr>
              <a:t>never overestimates the actual road distance</a:t>
            </a:r>
            <a:r>
              <a:rPr lang="en-US" sz="2800" dirty="0"/>
              <a:t>)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Finding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599"/>
            <a:ext cx="7772400" cy="4343401"/>
          </a:xfrm>
        </p:spPr>
        <p:txBody>
          <a:bodyPr/>
          <a:lstStyle/>
          <a:p>
            <a:r>
              <a:rPr lang="id-ID" dirty="0"/>
              <a:t>Perhatikan peta di bawah ini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0" y="2743200"/>
          <a:ext cx="6214386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6" name="VISIO" r:id="rId3" imgW="5688000" imgH="3465360" progId="Visio.Drawing.11">
                  <p:embed/>
                </p:oleObj>
              </mc:Choice>
              <mc:Fallback>
                <p:oleObj name="VISIO" r:id="rId3" imgW="5688000" imgH="346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6214386" cy="378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858000" y="2286000"/>
          <a:ext cx="2071702" cy="43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7" name="Document" r:id="rId5" imgW="1919714" imgH="4034879" progId="Word.Document.8">
                  <p:embed/>
                </p:oleObj>
              </mc:Choice>
              <mc:Fallback>
                <p:oleObj name="Document" r:id="rId5" imgW="1919714" imgH="40348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86000"/>
                        <a:ext cx="2071702" cy="438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8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0" y="2183951"/>
            <a:ext cx="7653229" cy="46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3733800" cy="3962400"/>
          </a:xfrm>
        </p:spPr>
        <p:txBody>
          <a:bodyPr/>
          <a:lstStyle/>
          <a:p>
            <a:r>
              <a:rPr lang="id-ID" sz="2400" dirty="0"/>
              <a:t>Diketahui state-space seperti di samping. Jika initial state adalah s dan final statenya adalah g, tentukan solusi terbaik menggunakan Uniform Cost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6" y="2133634"/>
            <a:ext cx="4667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2" y="2209832"/>
            <a:ext cx="7924800" cy="3962400"/>
          </a:xfrm>
        </p:spPr>
        <p:txBody>
          <a:bodyPr/>
          <a:lstStyle/>
          <a:p>
            <a:r>
              <a:rPr lang="id-ID" dirty="0"/>
              <a:t>Cari solusi dari soal sebelumnya menggunakan greedy dan A/A* search jika diketahui cost menunjukkan jarak, dan fungsi heuristic h(n) dari titik n ke final state (g) adalah sebagai berikut: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d-ID" dirty="0"/>
              <a:t>h(a) = 2, h(b) = 3, h(c) = 1, h(d) = </a:t>
            </a:r>
            <a:r>
              <a:rPr lang="en-US" dirty="0"/>
              <a:t>5</a:t>
            </a:r>
            <a:r>
              <a:rPr lang="id-ID" dirty="0"/>
              <a:t>, h(g) = 0, h(s) = 10</a:t>
            </a:r>
          </a:p>
          <a:p>
            <a:pPr marL="971550" lvl="1" indent="-514350">
              <a:buFont typeface="+mj-lt"/>
              <a:buAutoNum type="alphaLcPeriod"/>
            </a:pPr>
            <a:r>
              <a:rPr lang="id-ID" dirty="0"/>
              <a:t>h(a) = 2, h(b) = 3, h(c) = 1, h(d) = 1, h(g) = 0, h(s)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2a-A Search-Revising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85782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2a-A Search-Revising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38463"/>
            <a:ext cx="8656214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2a-A Search-Revising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8610600" cy="31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30"/>
            <a:ext cx="7315200" cy="3870325"/>
          </a:xfrm>
        </p:spPr>
        <p:txBody>
          <a:bodyPr/>
          <a:lstStyle/>
          <a:p>
            <a:r>
              <a:rPr lang="id-ID" sz="2400" dirty="0"/>
              <a:t>Ide dari A* search:</a:t>
            </a:r>
          </a:p>
          <a:p>
            <a:pPr lvl="1"/>
            <a:r>
              <a:rPr lang="id-ID" sz="2400" dirty="0"/>
              <a:t>Menghindari path/jalur yang sudah bernilai expensive</a:t>
            </a:r>
          </a:p>
          <a:p>
            <a:pPr lvl="1"/>
            <a:r>
              <a:rPr lang="id-ID" sz="2400" dirty="0"/>
              <a:t>D.k.l, di dalam A* search dipertimbangkan juga cost yang telah dicapai sebelumnya</a:t>
            </a:r>
          </a:p>
          <a:p>
            <a:r>
              <a:rPr lang="id-ID" sz="2400" dirty="0"/>
              <a:t>Fungsi evaluasi (fungsi heuristic) dimodifikasi menjadi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64" y="5604387"/>
            <a:ext cx="4572032" cy="72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2a-A Search-Revising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591686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2a-A Search-Revising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849244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2b-A*Search - 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895614"/>
            <a:ext cx="86320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2b-A*Search - 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85017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2b-A*Search - 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87" y="2895600"/>
            <a:ext cx="8682313" cy="31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2b-A*Search - 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78" y="2875186"/>
            <a:ext cx="8590722" cy="314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2b-A*Search - 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8686800" cy="31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6" y="2362229"/>
            <a:ext cx="8153186" cy="4114772"/>
          </a:xfrm>
        </p:spPr>
        <p:txBody>
          <a:bodyPr/>
          <a:lstStyle/>
          <a:p>
            <a:r>
              <a:rPr lang="id-ID" sz="2400" dirty="0"/>
              <a:t>Terdapat permasalahan 8-puzzle dimana ada 4 operator yang dapat yaitu: BU (Blank Up), BD (Blank Down), BL (Blank Left), BR (Blank Right). Ingin dicari langkah penyelesaian  untuk mengubah initial state menjadi final state berikut ini: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60" y="4500559"/>
            <a:ext cx="4920070" cy="19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3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Latihan-lanjutan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6" y="1981238"/>
            <a:ext cx="8153186" cy="4495763"/>
          </a:xfrm>
        </p:spPr>
        <p:txBody>
          <a:bodyPr/>
          <a:lstStyle/>
          <a:p>
            <a:r>
              <a:rPr lang="id-ID" sz="2000" dirty="0"/>
              <a:t>Bandingkan solusi penyelesaian yang dihasilkan oleh kedua teknik berikut ini:</a:t>
            </a:r>
          </a:p>
          <a:p>
            <a:pPr lvl="1"/>
            <a:r>
              <a:rPr lang="id-ID" sz="2000" dirty="0"/>
              <a:t>Greedy search, dengan fungsi heuristic  f(n) = h(n) dimana h(n) = cost yang akan ditanggung ke depannya jika memilih state atau node-n = total gerakan vertikal dan </a:t>
            </a:r>
            <a:r>
              <a:rPr lang="id-ID" sz="2000" dirty="0" err="1"/>
              <a:t>horisontal</a:t>
            </a:r>
            <a:r>
              <a:rPr lang="id-ID" sz="2000" dirty="0"/>
              <a:t> yang diperlukan setiap ubin pada state-n untuk mencapai final state</a:t>
            </a:r>
          </a:p>
          <a:p>
            <a:pPr lvl="1"/>
            <a:r>
              <a:rPr lang="id-ID" sz="2000" dirty="0"/>
              <a:t>A/A* search, dengan fungsi heuristic f(n) = g(n) + h(n), dimana:</a:t>
            </a:r>
          </a:p>
          <a:p>
            <a:pPr lvl="2"/>
            <a:r>
              <a:rPr lang="id-ID" sz="2000" dirty="0"/>
              <a:t>g(n) = cost yang sudah dicapai = total gerakan ubin dari mulai initial state</a:t>
            </a:r>
          </a:p>
          <a:p>
            <a:pPr lvl="2"/>
            <a:r>
              <a:rPr lang="id-ID" sz="2000" dirty="0"/>
              <a:t>h(n) = cost yang akan ditanggung ke depannya jika memilih state atau node-n = total gerakan vertikal dan horisontal yang diperlukan setiap ubin pada state-n untuk mencapai final state</a:t>
            </a:r>
          </a:p>
        </p:txBody>
      </p:sp>
    </p:spTree>
    <p:extLst>
      <p:ext uri="{BB962C8B-B14F-4D97-AF65-F5344CB8AC3E}">
        <p14:creationId xmlns:p14="http://schemas.microsoft.com/office/powerpoint/2010/main" val="2194000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1"/>
            <a:ext cx="7772400" cy="4038600"/>
          </a:xfrm>
        </p:spPr>
        <p:txBody>
          <a:bodyPr/>
          <a:lstStyle/>
          <a:p>
            <a:r>
              <a:rPr lang="id-ID" sz="2000" dirty="0"/>
              <a:t>Ide dasar algoritma searching Hill Climbing:</a:t>
            </a:r>
          </a:p>
          <a:p>
            <a:pPr algn="ctr">
              <a:buNone/>
            </a:pPr>
            <a:r>
              <a:rPr lang="id-ID" sz="2000" dirty="0"/>
              <a:t>	</a:t>
            </a:r>
            <a:r>
              <a:rPr lang="en-US" sz="2000" i="1" dirty="0"/>
              <a:t>Searching for a goal state = Climbing to the top of a hill</a:t>
            </a:r>
            <a:endParaRPr lang="id-ID" sz="2000" i="1" dirty="0"/>
          </a:p>
          <a:p>
            <a:r>
              <a:rPr lang="id-ID" sz="2000" dirty="0"/>
              <a:t>Menggunakan </a:t>
            </a:r>
            <a:r>
              <a:rPr lang="id-ID" sz="2000" dirty="0">
                <a:solidFill>
                  <a:srgbClr val="FF0000"/>
                </a:solidFill>
              </a:rPr>
              <a:t>fungsi heuristic </a:t>
            </a:r>
            <a:r>
              <a:rPr lang="id-ID" sz="2000" dirty="0"/>
              <a:t>yang </a:t>
            </a:r>
            <a:r>
              <a:rPr lang="id-ID" sz="2000" b="1" i="1" dirty="0"/>
              <a:t>mengestimasi</a:t>
            </a:r>
            <a:r>
              <a:rPr lang="id-ID" sz="2000" dirty="0"/>
              <a:t> </a:t>
            </a:r>
            <a:r>
              <a:rPr lang="id-ID" sz="2000" dirty="0">
                <a:solidFill>
                  <a:srgbClr val="FF0000"/>
                </a:solidFill>
              </a:rPr>
              <a:t>seberapa dekat </a:t>
            </a:r>
            <a:r>
              <a:rPr lang="id-ID" sz="2000" dirty="0"/>
              <a:t>sebuah node/state </a:t>
            </a:r>
            <a:r>
              <a:rPr lang="id-ID" sz="2000" dirty="0">
                <a:solidFill>
                  <a:srgbClr val="FF0000"/>
                </a:solidFill>
              </a:rPr>
              <a:t>ke goal state</a:t>
            </a:r>
          </a:p>
          <a:p>
            <a:r>
              <a:rPr lang="en-US" sz="2000" i="1" dirty="0"/>
              <a:t>Climbing to the top of a hill </a:t>
            </a:r>
            <a:r>
              <a:rPr lang="id-ID" sz="2000" i="1" dirty="0"/>
              <a:t> a</a:t>
            </a:r>
            <a:r>
              <a:rPr lang="id-ID" sz="2000" dirty="0"/>
              <a:t>rtinya selalu bergerak “</a:t>
            </a:r>
            <a:r>
              <a:rPr lang="id-ID" sz="2000" dirty="0">
                <a:solidFill>
                  <a:srgbClr val="FF0000"/>
                </a:solidFill>
              </a:rPr>
              <a:t>naik</a:t>
            </a:r>
            <a:r>
              <a:rPr lang="id-ID" sz="2000" dirty="0"/>
              <a:t>”, dalam arti bergerak ke node yang </a:t>
            </a:r>
            <a:r>
              <a:rPr lang="id-ID" sz="2000" u="sng" dirty="0">
                <a:solidFill>
                  <a:srgbClr val="FF0000"/>
                </a:solidFill>
              </a:rPr>
              <a:t>tingkat kedekatannya dengan goal state</a:t>
            </a:r>
            <a:r>
              <a:rPr lang="id-ID" sz="2000" dirty="0"/>
              <a:t> semakin </a:t>
            </a:r>
            <a:r>
              <a:rPr lang="id-ID" sz="2000" u="sng" dirty="0">
                <a:solidFill>
                  <a:srgbClr val="FF0000"/>
                </a:solidFill>
              </a:rPr>
              <a:t>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2800" i="1" dirty="0"/>
              <a:t>g(n)</a:t>
            </a:r>
            <a:r>
              <a:rPr lang="id-ID" sz="2800" dirty="0"/>
              <a:t> = cost yang telah dicapai hingga node ke-n</a:t>
            </a:r>
          </a:p>
          <a:p>
            <a:pPr>
              <a:lnSpc>
                <a:spcPct val="150000"/>
              </a:lnSpc>
            </a:pPr>
            <a:r>
              <a:rPr lang="id-ID" sz="2800" i="1" dirty="0"/>
              <a:t>h(n)</a:t>
            </a:r>
            <a:r>
              <a:rPr lang="id-ID" sz="2800" dirty="0"/>
              <a:t> = estimated cost dari node ke-n hingga ke node tujuan</a:t>
            </a:r>
          </a:p>
          <a:p>
            <a:pPr>
              <a:lnSpc>
                <a:spcPct val="150000"/>
              </a:lnSpc>
            </a:pPr>
            <a:r>
              <a:rPr lang="id-ID" sz="2800" i="1" dirty="0"/>
              <a:t>f(n)</a:t>
            </a:r>
            <a:r>
              <a:rPr lang="id-ID" sz="2800" dirty="0"/>
              <a:t> = total cost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438400"/>
            <a:ext cx="4572032" cy="72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19100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d-ID" sz="2000" dirty="0"/>
              <a:t>Ingat bahwa fungsi heuristic </a:t>
            </a:r>
            <a:r>
              <a:rPr lang="id-ID" sz="2000" b="1" i="1" dirty="0"/>
              <a:t>mengestimasi</a:t>
            </a:r>
            <a:r>
              <a:rPr lang="id-ID" sz="2000" dirty="0"/>
              <a:t> seberapa dekat sebuah node/state ke goal state atau </a:t>
            </a:r>
            <a:r>
              <a:rPr lang="id-ID" sz="2000" b="1" i="1" dirty="0"/>
              <a:t>mengestimasi</a:t>
            </a:r>
            <a:r>
              <a:rPr lang="id-ID" sz="2000" dirty="0"/>
              <a:t> cost dari sebuah node ke goal state</a:t>
            </a:r>
          </a:p>
          <a:p>
            <a:pPr>
              <a:lnSpc>
                <a:spcPct val="120000"/>
              </a:lnSpc>
            </a:pPr>
            <a:r>
              <a:rPr lang="id-ID" sz="2000" dirty="0">
                <a:solidFill>
                  <a:srgbClr val="FF0000"/>
                </a:solidFill>
              </a:rPr>
              <a:t>Semakin dekat dengan goal state</a:t>
            </a:r>
            <a:r>
              <a:rPr lang="id-ID" sz="2000" dirty="0"/>
              <a:t>, </a:t>
            </a:r>
            <a:r>
              <a:rPr lang="id-ID" sz="2000" dirty="0">
                <a:solidFill>
                  <a:srgbClr val="FF0000"/>
                </a:solidFill>
              </a:rPr>
              <a:t>semakin kecil “cost”nya </a:t>
            </a:r>
            <a:r>
              <a:rPr lang="id-ID" sz="2000" dirty="0"/>
              <a:t>(</a:t>
            </a:r>
            <a:r>
              <a:rPr lang="id-ID" sz="2000" dirty="0">
                <a:solidFill>
                  <a:srgbClr val="00B050"/>
                </a:solidFill>
              </a:rPr>
              <a:t>semakin kecil nilai heuristic</a:t>
            </a:r>
            <a:r>
              <a:rPr lang="en-US" sz="2000" dirty="0">
                <a:solidFill>
                  <a:srgbClr val="00B050"/>
                </a:solidFill>
              </a:rPr>
              <a:t> cost-</a:t>
            </a:r>
            <a:r>
              <a:rPr lang="id-ID" sz="2000" dirty="0">
                <a:solidFill>
                  <a:srgbClr val="00B050"/>
                </a:solidFill>
              </a:rPr>
              <a:t>nya</a:t>
            </a:r>
            <a:r>
              <a:rPr lang="id-ID" sz="2000" dirty="0"/>
              <a:t>)</a:t>
            </a:r>
          </a:p>
          <a:p>
            <a:pPr>
              <a:lnSpc>
                <a:spcPct val="120000"/>
              </a:lnSpc>
            </a:pPr>
            <a:r>
              <a:rPr lang="id-ID" sz="2000" dirty="0"/>
              <a:t>Pada banyak kasus, goal state akan memiliki nilai heuristic = 0</a:t>
            </a:r>
          </a:p>
          <a:p>
            <a:pPr>
              <a:lnSpc>
                <a:spcPct val="120000"/>
              </a:lnSpc>
            </a:pPr>
            <a:r>
              <a:rPr lang="id-ID" sz="2000" dirty="0"/>
              <a:t>Berarti, </a:t>
            </a:r>
            <a:r>
              <a:rPr lang="id-ID" sz="2000" i="1" dirty="0"/>
              <a:t>climbing to the top of the hill</a:t>
            </a:r>
            <a:r>
              <a:rPr lang="id-ID" sz="2000" dirty="0"/>
              <a:t> = menuju nilai heuristic yang terus mengecil hingga sama dengan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Ada dua jenis: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Simple Hill-Climbing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Steepest –Ascent Hill Climbing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Simple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94" y="2209832"/>
            <a:ext cx="7315200" cy="4191000"/>
          </a:xfrm>
        </p:spPr>
        <p:txBody>
          <a:bodyPr/>
          <a:lstStyle/>
          <a:p>
            <a:r>
              <a:rPr lang="id-ID" dirty="0"/>
              <a:t>Algoritma: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Evaluate initial 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Loop until a solution is found or there are no new operators left to be applied:</a:t>
            </a:r>
          </a:p>
          <a:p>
            <a:pPr marL="1371600" lvl="2" indent="-387350">
              <a:buFont typeface="+mj-lt"/>
              <a:buAutoNum type="arabicParenR"/>
            </a:pPr>
            <a:r>
              <a:rPr lang="en-US" dirty="0"/>
              <a:t>Select and apply a new operator</a:t>
            </a:r>
            <a:r>
              <a:rPr lang="id-ID" dirty="0"/>
              <a:t> to generate new states</a:t>
            </a:r>
            <a:endParaRPr lang="en-US" dirty="0"/>
          </a:p>
          <a:p>
            <a:pPr marL="1371600" lvl="2" indent="-387350">
              <a:buFont typeface="+mj-lt"/>
              <a:buAutoNum type="arabicParenR"/>
            </a:pPr>
            <a:r>
              <a:rPr lang="en-US" dirty="0"/>
              <a:t>Evaluate the new state:</a:t>
            </a:r>
            <a:endParaRPr lang="id-ID" dirty="0"/>
          </a:p>
          <a:p>
            <a:pPr marL="1828800" lvl="3" indent="-387350">
              <a:buFont typeface="+mj-lt"/>
              <a:buAutoNum type="arabicPeriod"/>
            </a:pPr>
            <a:r>
              <a:rPr lang="en-US" dirty="0"/>
              <a:t>goal → quit</a:t>
            </a:r>
            <a:r>
              <a:rPr lang="id-ID" dirty="0"/>
              <a:t>, or</a:t>
            </a:r>
          </a:p>
          <a:p>
            <a:pPr marL="1828800" lvl="3" indent="-387350">
              <a:buFont typeface="+mj-lt"/>
              <a:buAutoNum type="arabicPeriod"/>
            </a:pPr>
            <a:r>
              <a:rPr lang="en-US" dirty="0"/>
              <a:t>better than current state → new current state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Simple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00" y="2057436"/>
            <a:ext cx="7696200" cy="4267201"/>
          </a:xfrm>
        </p:spPr>
        <p:txBody>
          <a:bodyPr/>
          <a:lstStyle/>
          <a:p>
            <a:r>
              <a:rPr lang="id-ID" sz="2000" dirty="0"/>
              <a:t>Key selection:</a:t>
            </a:r>
          </a:p>
          <a:p>
            <a:pPr lvl="1"/>
            <a:r>
              <a:rPr lang="id-ID" sz="2000" i="1" u="sng" dirty="0"/>
              <a:t>Better than current state</a:t>
            </a:r>
            <a:r>
              <a:rPr lang="id-ID" sz="2000" dirty="0"/>
              <a:t>, even though not the best value</a:t>
            </a:r>
          </a:p>
          <a:p>
            <a:pPr lvl="1"/>
            <a:r>
              <a:rPr lang="id-ID" sz="2000" dirty="0">
                <a:solidFill>
                  <a:srgbClr val="00B050"/>
                </a:solidFill>
              </a:rPr>
              <a:t>Tidak harus memiliki nilai heuristic terkecil, yang penting nilainya lebih baik dari nilai heuristic current state</a:t>
            </a:r>
          </a:p>
          <a:p>
            <a:pPr lvl="1"/>
            <a:r>
              <a:rPr lang="id-ID" sz="2000" dirty="0"/>
              <a:t>Jadi, </a:t>
            </a:r>
            <a:r>
              <a:rPr lang="id-ID" sz="2000" dirty="0">
                <a:solidFill>
                  <a:srgbClr val="FF0000"/>
                </a:solidFill>
              </a:rPr>
              <a:t>yang diketemukan pertama kali </a:t>
            </a:r>
            <a:r>
              <a:rPr lang="id-ID" sz="2000" dirty="0"/>
              <a:t>dan </a:t>
            </a:r>
            <a:r>
              <a:rPr lang="id-ID" sz="2000" dirty="0">
                <a:solidFill>
                  <a:srgbClr val="FF0000"/>
                </a:solidFill>
              </a:rPr>
              <a:t>nilainya lebih baik</a:t>
            </a:r>
            <a:r>
              <a:rPr lang="id-ID" sz="2000" dirty="0"/>
              <a:t>, maka itulah </a:t>
            </a:r>
            <a:r>
              <a:rPr lang="id-ID" sz="2000" dirty="0">
                <a:solidFill>
                  <a:srgbClr val="FF0000"/>
                </a:solidFill>
              </a:rPr>
              <a:t>next state-nya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id-ID" sz="2000" dirty="0">
              <a:solidFill>
                <a:srgbClr val="FF0000"/>
              </a:solidFill>
            </a:endParaRPr>
          </a:p>
          <a:p>
            <a:r>
              <a:rPr lang="id-ID" sz="2000" dirty="0"/>
              <a:t>Pertanyaannya, node mana yang harus dicek pertama kali?</a:t>
            </a:r>
          </a:p>
          <a:p>
            <a:r>
              <a:rPr lang="id-ID" sz="2000" dirty="0"/>
              <a:t>Jawabannya: </a:t>
            </a:r>
            <a:r>
              <a:rPr lang="id-ID" sz="2000" dirty="0">
                <a:solidFill>
                  <a:srgbClr val="FF0000"/>
                </a:solidFill>
              </a:rPr>
              <a:t>random</a:t>
            </a:r>
            <a:r>
              <a:rPr lang="id-ID" sz="2000" dirty="0"/>
              <a:t> atau </a:t>
            </a:r>
            <a:r>
              <a:rPr lang="id-ID" sz="2000" dirty="0">
                <a:solidFill>
                  <a:srgbClr val="FF0000"/>
                </a:solidFill>
              </a:rPr>
              <a:t>menggunakan default anak kiri </a:t>
            </a:r>
            <a:r>
              <a:rPr lang="id-ID" sz="2000" dirty="0"/>
              <a:t>(seperti uninformed 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Steepest-Ascent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96" y="2133634"/>
            <a:ext cx="7315200" cy="3870325"/>
          </a:xfrm>
        </p:spPr>
        <p:txBody>
          <a:bodyPr/>
          <a:lstStyle/>
          <a:p>
            <a:r>
              <a:rPr lang="id-ID" sz="2000" dirty="0"/>
              <a:t>Algoritma: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000" dirty="0"/>
              <a:t>Evaluate initial 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Loop until a solution is found or there are no new operators left to be applied:</a:t>
            </a:r>
          </a:p>
          <a:p>
            <a:pPr marL="1371600" lvl="2" indent="-387350">
              <a:buFont typeface="+mj-lt"/>
              <a:buAutoNum type="arabicParenR"/>
            </a:pPr>
            <a:r>
              <a:rPr lang="en-US" sz="2000" dirty="0"/>
              <a:t>Select and apply a new operator</a:t>
            </a:r>
            <a:r>
              <a:rPr lang="id-ID" sz="2000" dirty="0"/>
              <a:t> to generate new states</a:t>
            </a:r>
            <a:endParaRPr lang="en-US" sz="2000" dirty="0"/>
          </a:p>
          <a:p>
            <a:pPr marL="1371600" lvl="2" indent="-387350">
              <a:buFont typeface="+mj-lt"/>
              <a:buAutoNum type="arabicParenR"/>
            </a:pPr>
            <a:r>
              <a:rPr lang="en-US" sz="2000" dirty="0"/>
              <a:t>Evaluate the new state:</a:t>
            </a:r>
            <a:endParaRPr lang="id-ID" sz="2000" dirty="0"/>
          </a:p>
          <a:p>
            <a:pPr marL="1828800" lvl="3" indent="-387350">
              <a:buFont typeface="+mj-lt"/>
              <a:buAutoNum type="arabicPeriod"/>
            </a:pPr>
            <a:r>
              <a:rPr lang="en-US" dirty="0"/>
              <a:t>goal → quit</a:t>
            </a:r>
            <a:r>
              <a:rPr lang="id-ID" dirty="0"/>
              <a:t>, or</a:t>
            </a:r>
          </a:p>
          <a:p>
            <a:pPr marL="1828800" lvl="3" indent="-387350">
              <a:buFont typeface="+mj-lt"/>
              <a:buAutoNum type="arabicPeriod"/>
            </a:pPr>
            <a:r>
              <a:rPr lang="id-ID" dirty="0"/>
              <a:t>Best value and </a:t>
            </a:r>
            <a:r>
              <a:rPr lang="en-US" dirty="0"/>
              <a:t>better than current state → new current state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Steepest-Ascent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/>
              <a:t>Key selection:</a:t>
            </a:r>
          </a:p>
          <a:p>
            <a:pPr lvl="1"/>
            <a:r>
              <a:rPr lang="id-ID" sz="2400" i="1" u="sng" dirty="0">
                <a:solidFill>
                  <a:srgbClr val="FF0000"/>
                </a:solidFill>
              </a:rPr>
              <a:t>Best value and better than current state</a:t>
            </a:r>
            <a:endParaRPr lang="id-ID" sz="2400" dirty="0">
              <a:solidFill>
                <a:srgbClr val="FF0000"/>
              </a:solidFill>
            </a:endParaRPr>
          </a:p>
          <a:p>
            <a:pPr lvl="1"/>
            <a:r>
              <a:rPr lang="id-ID" sz="2400" dirty="0"/>
              <a:t>Harusmemiliki </a:t>
            </a:r>
            <a:r>
              <a:rPr lang="id-ID" sz="2400" dirty="0">
                <a:solidFill>
                  <a:srgbClr val="FF0000"/>
                </a:solidFill>
              </a:rPr>
              <a:t>nilai heuristic terkecil </a:t>
            </a:r>
            <a:r>
              <a:rPr lang="id-ID" sz="2400" dirty="0"/>
              <a:t>dan </a:t>
            </a:r>
            <a:r>
              <a:rPr lang="id-ID" sz="2400" dirty="0">
                <a:solidFill>
                  <a:srgbClr val="FF0000"/>
                </a:solidFill>
              </a:rPr>
              <a:t>nilainya lebih baik dari nilai heuristic current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2" y="1981238"/>
            <a:ext cx="7696200" cy="4267201"/>
          </a:xfrm>
        </p:spPr>
        <p:txBody>
          <a:bodyPr/>
          <a:lstStyle/>
          <a:p>
            <a:r>
              <a:rPr lang="id-ID" sz="2000" dirty="0"/>
              <a:t>Pada Simple HC maupun Steepest-Ascent HC, terdapat beberapa potensi masalah:</a:t>
            </a:r>
          </a:p>
          <a:p>
            <a:pPr lvl="1"/>
            <a:r>
              <a:rPr lang="id-ID" sz="2000" dirty="0"/>
              <a:t>Bagaimana jika pada </a:t>
            </a:r>
            <a:r>
              <a:rPr lang="id-ID" sz="2000" dirty="0">
                <a:solidFill>
                  <a:srgbClr val="FF0000"/>
                </a:solidFill>
              </a:rPr>
              <a:t>titik/level tertentu </a:t>
            </a:r>
            <a:r>
              <a:rPr lang="id-ID" sz="2000" dirty="0"/>
              <a:t>di antara child-nodes yang dihasilkan </a:t>
            </a:r>
            <a:r>
              <a:rPr lang="id-ID" sz="2000" dirty="0">
                <a:solidFill>
                  <a:srgbClr val="FF0000"/>
                </a:solidFill>
              </a:rPr>
              <a:t>tidak ada </a:t>
            </a:r>
            <a:r>
              <a:rPr lang="id-ID" sz="2000" dirty="0"/>
              <a:t>yang memiliki </a:t>
            </a:r>
            <a:r>
              <a:rPr lang="id-ID" sz="2000" dirty="0">
                <a:solidFill>
                  <a:srgbClr val="FF0000"/>
                </a:solidFill>
              </a:rPr>
              <a:t>nilai heuristic yang lebih baik</a:t>
            </a:r>
            <a:r>
              <a:rPr lang="id-ID" sz="2000" dirty="0"/>
              <a:t>?</a:t>
            </a:r>
          </a:p>
          <a:p>
            <a:pPr lvl="1"/>
            <a:r>
              <a:rPr lang="id-ID" sz="2000" dirty="0"/>
              <a:t>Bagaimana jika </a:t>
            </a:r>
            <a:r>
              <a:rPr lang="id-ID" sz="2000" dirty="0">
                <a:solidFill>
                  <a:srgbClr val="FF0000"/>
                </a:solidFill>
              </a:rPr>
              <a:t>node/state terakhir </a:t>
            </a:r>
            <a:r>
              <a:rPr lang="id-ID" sz="2000" dirty="0"/>
              <a:t>pada path yang dipilih </a:t>
            </a:r>
            <a:r>
              <a:rPr lang="id-ID" sz="2000" dirty="0">
                <a:solidFill>
                  <a:srgbClr val="FF0000"/>
                </a:solidFill>
              </a:rPr>
              <a:t>bukan </a:t>
            </a:r>
            <a:r>
              <a:rPr lang="id-ID" sz="2000" dirty="0"/>
              <a:t>merupakan </a:t>
            </a:r>
            <a:r>
              <a:rPr lang="id-ID" sz="2000" dirty="0">
                <a:solidFill>
                  <a:srgbClr val="FF0000"/>
                </a:solidFill>
              </a:rPr>
              <a:t>goal state</a:t>
            </a:r>
            <a:r>
              <a:rPr lang="id-ID" sz="2000" dirty="0"/>
              <a:t>?</a:t>
            </a:r>
          </a:p>
          <a:p>
            <a:pPr lvl="1">
              <a:buNone/>
            </a:pPr>
            <a:r>
              <a:rPr lang="id-ID" sz="2000" dirty="0"/>
              <a:t>	Kondisi seperti ini sering disebut local maximum (maksimum lokal)</a:t>
            </a:r>
          </a:p>
          <a:p>
            <a:pPr lvl="1"/>
            <a:r>
              <a:rPr lang="id-ID" sz="2000" dirty="0"/>
              <a:t>Bagaimana jika </a:t>
            </a:r>
            <a:r>
              <a:rPr lang="id-ID" sz="2000" dirty="0">
                <a:solidFill>
                  <a:srgbClr val="FF0000"/>
                </a:solidFill>
              </a:rPr>
              <a:t>semua child-notes </a:t>
            </a:r>
            <a:r>
              <a:rPr lang="id-ID" sz="2000" dirty="0"/>
              <a:t>yang dihasilkan memiliki </a:t>
            </a:r>
            <a:r>
              <a:rPr lang="id-ID" sz="2000" dirty="0">
                <a:solidFill>
                  <a:srgbClr val="FF0000"/>
                </a:solidFill>
              </a:rPr>
              <a:t>nilai heuristic</a:t>
            </a:r>
            <a:r>
              <a:rPr lang="id-ID" sz="2000" dirty="0"/>
              <a:t> yang </a:t>
            </a:r>
            <a:r>
              <a:rPr lang="id-ID" sz="2000" dirty="0">
                <a:solidFill>
                  <a:srgbClr val="FF0000"/>
                </a:solidFill>
              </a:rPr>
              <a:t>sama</a:t>
            </a:r>
            <a:r>
              <a:rPr lang="id-ID" sz="2000" dirty="0"/>
              <a:t>? </a:t>
            </a:r>
          </a:p>
          <a:p>
            <a:pPr lvl="1">
              <a:buNone/>
            </a:pPr>
            <a:r>
              <a:rPr lang="id-ID" sz="2000" dirty="0"/>
              <a:t>	Kondisi seperti ini sering disebut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Climbing-Local Maximum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347" y="2073275"/>
            <a:ext cx="7696200" cy="2422497"/>
          </a:xfrm>
        </p:spPr>
        <p:txBody>
          <a:bodyPr/>
          <a:lstStyle/>
          <a:p>
            <a:r>
              <a:rPr lang="id-ID" sz="2800" dirty="0"/>
              <a:t>Local Maximum adalah kondisi dimana terdapat </a:t>
            </a:r>
            <a:r>
              <a:rPr lang="id-ID" sz="2800" dirty="0">
                <a:solidFill>
                  <a:srgbClr val="FF0000"/>
                </a:solidFill>
              </a:rPr>
              <a:t>state yang nilainya lebih baik </a:t>
            </a:r>
            <a:r>
              <a:rPr lang="id-ID" sz="2800" dirty="0"/>
              <a:t>(paling baik) dibanding child-tetangganya tetapi tidak lebih baik dibandingkan node lain di luar </a:t>
            </a:r>
            <a:r>
              <a:rPr lang="id-ID" sz="2800" i="1" dirty="0"/>
              <a:t>sibling</a:t>
            </a:r>
            <a:r>
              <a:rPr lang="id-ID" sz="2800" dirty="0"/>
              <a:t>nya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34" y="4038584"/>
            <a:ext cx="414169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Climbing-Local Maximum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696200" cy="1736725"/>
          </a:xfrm>
        </p:spPr>
        <p:txBody>
          <a:bodyPr/>
          <a:lstStyle/>
          <a:p>
            <a:r>
              <a:rPr lang="id-ID" sz="2800" dirty="0"/>
              <a:t>Contoh: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3417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Climbing-Plateau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696200" cy="1736725"/>
          </a:xfrm>
        </p:spPr>
        <p:txBody>
          <a:bodyPr/>
          <a:lstStyle/>
          <a:p>
            <a:r>
              <a:rPr lang="id-ID" sz="2800" dirty="0"/>
              <a:t>Plateau adalah flat area, kondisi dimana semua </a:t>
            </a:r>
            <a:r>
              <a:rPr lang="id-ID" sz="2800" dirty="0">
                <a:solidFill>
                  <a:srgbClr val="FF0000"/>
                </a:solidFill>
              </a:rPr>
              <a:t>node yang bertetangga </a:t>
            </a:r>
            <a:r>
              <a:rPr lang="id-ID" sz="2800" dirty="0"/>
              <a:t>(sesama siblings) memiliki </a:t>
            </a:r>
            <a:r>
              <a:rPr lang="id-ID" sz="2800" dirty="0">
                <a:solidFill>
                  <a:srgbClr val="FF0000"/>
                </a:solidFill>
              </a:rPr>
              <a:t>nilai heuristic yang sama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44" y="3733792"/>
            <a:ext cx="4273331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Finding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599"/>
            <a:ext cx="7772400" cy="4343401"/>
          </a:xfrm>
        </p:spPr>
        <p:txBody>
          <a:bodyPr/>
          <a:lstStyle/>
          <a:p>
            <a:r>
              <a:rPr lang="id-ID" dirty="0"/>
              <a:t>Perhatikan peta di bawah ini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0" y="2743200"/>
          <a:ext cx="6214386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6" name="VISIO" r:id="rId3" imgW="5688000" imgH="3465360" progId="Visio.Drawing.11">
                  <p:embed/>
                </p:oleObj>
              </mc:Choice>
              <mc:Fallback>
                <p:oleObj name="VISIO" r:id="rId3" imgW="5688000" imgH="346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6214386" cy="378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858000" y="2286000"/>
          <a:ext cx="2071702" cy="43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7" name="Document" r:id="rId5" imgW="1919714" imgH="4034879" progId="Word.Document.8">
                  <p:embed/>
                </p:oleObj>
              </mc:Choice>
              <mc:Fallback>
                <p:oleObj name="Document" r:id="rId5" imgW="1919714" imgH="40348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86000"/>
                        <a:ext cx="2071702" cy="438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4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Climbing-Plateau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696200" cy="1736725"/>
          </a:xfrm>
        </p:spPr>
        <p:txBody>
          <a:bodyPr/>
          <a:lstStyle/>
          <a:p>
            <a:r>
              <a:rPr lang="id-ID" sz="2800" dirty="0"/>
              <a:t>Contoh: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43200"/>
            <a:ext cx="4229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Hill Climbing-Ways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Backtrack</a:t>
            </a:r>
            <a:r>
              <a:rPr lang="en-US" dirty="0"/>
              <a:t> to some earlier node and try going in a different direction</a:t>
            </a:r>
            <a:r>
              <a:rPr lang="id-ID" dirty="0"/>
              <a:t> (</a:t>
            </a:r>
            <a:r>
              <a:rPr lang="id-ID" dirty="0">
                <a:sym typeface="Wingdings" pitchFamily="2" charset="2"/>
              </a:rPr>
              <a:t> usualy used)</a:t>
            </a:r>
            <a:r>
              <a:rPr lang="en-US" dirty="0">
                <a:sym typeface="Wingdings" pitchFamily="2" charset="2"/>
              </a:rPr>
              <a:t> –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Local maximum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Make a </a:t>
            </a:r>
            <a:r>
              <a:rPr lang="en-US" b="1" dirty="0"/>
              <a:t>big jump</a:t>
            </a:r>
            <a:r>
              <a:rPr lang="en-US" dirty="0"/>
              <a:t> to try to get in a new section</a:t>
            </a:r>
            <a:r>
              <a:rPr lang="id-ID" dirty="0"/>
              <a:t> (randomly)</a:t>
            </a:r>
            <a:r>
              <a:rPr lang="en-US" dirty="0"/>
              <a:t> - </a:t>
            </a:r>
            <a:r>
              <a:rPr lang="id-ID" dirty="0">
                <a:solidFill>
                  <a:srgbClr val="FF0000"/>
                </a:solidFill>
              </a:rPr>
              <a:t>Plateau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Moving in </a:t>
            </a:r>
            <a:r>
              <a:rPr lang="en-US" b="1" dirty="0"/>
              <a:t>several directions</a:t>
            </a:r>
            <a:r>
              <a:rPr lang="en-US" dirty="0"/>
              <a:t> at once - </a:t>
            </a:r>
            <a:r>
              <a:rPr lang="en-US" dirty="0">
                <a:solidFill>
                  <a:srgbClr val="FF0000"/>
                </a:solidFill>
              </a:rPr>
              <a:t>Ridge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1-Hill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06675"/>
            <a:ext cx="3962400" cy="3870325"/>
          </a:xfrm>
        </p:spPr>
        <p:txBody>
          <a:bodyPr/>
          <a:lstStyle/>
          <a:p>
            <a:r>
              <a:rPr lang="id-ID" sz="2400" dirty="0"/>
              <a:t>Sales Traveling Problem</a:t>
            </a:r>
          </a:p>
          <a:p>
            <a:pPr>
              <a:buNone/>
            </a:pPr>
            <a:r>
              <a:rPr lang="id-ID" sz="2400" dirty="0"/>
              <a:t>	Carilah lintasan terpendek untuk sales travelling problem dengan state space di samping ini.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334000" y="2819400"/>
            <a:ext cx="3048000" cy="2576513"/>
            <a:chOff x="480" y="1200"/>
            <a:chExt cx="1920" cy="1623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28" y="1296"/>
              <a:ext cx="1872" cy="1466"/>
              <a:chOff x="528" y="1296"/>
              <a:chExt cx="1872" cy="1478"/>
            </a:xfrm>
          </p:grpSpPr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28" y="1296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A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528" y="2400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C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920" y="2400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D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824" y="1296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B</a:t>
                </a: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96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81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008" y="148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248" y="120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960" y="172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1632" y="177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80" y="19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12" y="187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1248" y="259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1-Hill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22"/>
            <a:ext cx="3962400" cy="3870325"/>
          </a:xfrm>
        </p:spPr>
        <p:txBody>
          <a:bodyPr/>
          <a:lstStyle/>
          <a:p>
            <a:r>
              <a:rPr lang="id-ID" sz="2000" dirty="0"/>
              <a:t>Operator yang digunakan:</a:t>
            </a:r>
          </a:p>
          <a:p>
            <a:pPr marL="720725" indent="-360363">
              <a:buFontTx/>
              <a:buAutoNum type="arabicPeriod"/>
            </a:pP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1 </a:t>
            </a:r>
            <a:r>
              <a:rPr lang="en-US" sz="2000" dirty="0" err="1"/>
              <a:t>dengan</a:t>
            </a:r>
            <a:r>
              <a:rPr lang="en-US" sz="2000" dirty="0"/>
              <a:t> 2</a:t>
            </a:r>
          </a:p>
          <a:p>
            <a:pPr marL="720725" indent="-360363">
              <a:buFontTx/>
              <a:buAutoNum type="arabicPeriod"/>
            </a:pP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2 </a:t>
            </a:r>
            <a:r>
              <a:rPr lang="en-US" sz="2000" dirty="0" err="1"/>
              <a:t>dengan</a:t>
            </a:r>
            <a:r>
              <a:rPr lang="en-US" sz="2000" dirty="0"/>
              <a:t> 3</a:t>
            </a:r>
          </a:p>
          <a:p>
            <a:pPr marL="720725" indent="-360363">
              <a:buFontTx/>
              <a:buAutoNum type="arabicPeriod"/>
            </a:pP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3 </a:t>
            </a:r>
            <a:r>
              <a:rPr lang="en-US" sz="2000" dirty="0" err="1"/>
              <a:t>dengan</a:t>
            </a:r>
            <a:r>
              <a:rPr lang="en-US" sz="2000" dirty="0"/>
              <a:t> 4</a:t>
            </a:r>
          </a:p>
          <a:p>
            <a:pPr marL="720725" indent="-360363">
              <a:buFontTx/>
              <a:buAutoNum type="arabicPeriod"/>
            </a:pP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4 </a:t>
            </a:r>
            <a:r>
              <a:rPr lang="en-US" sz="2000" dirty="0" err="1"/>
              <a:t>dengan</a:t>
            </a:r>
            <a:r>
              <a:rPr lang="en-US" sz="2000" dirty="0"/>
              <a:t> 1</a:t>
            </a:r>
          </a:p>
          <a:p>
            <a:pPr marL="720725" indent="-360363">
              <a:buFontTx/>
              <a:buAutoNum type="arabicPeriod"/>
            </a:pP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2 </a:t>
            </a:r>
            <a:r>
              <a:rPr lang="en-US" sz="2000" dirty="0" err="1"/>
              <a:t>dengan</a:t>
            </a:r>
            <a:r>
              <a:rPr lang="en-US" sz="2000" dirty="0"/>
              <a:t> 4</a:t>
            </a:r>
          </a:p>
          <a:p>
            <a:pPr marL="720725" indent="-360363">
              <a:buFontTx/>
              <a:buAutoNum type="arabicPeriod"/>
            </a:pP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1 </a:t>
            </a:r>
            <a:r>
              <a:rPr lang="en-US" sz="2000" dirty="0" err="1"/>
              <a:t>dengan</a:t>
            </a:r>
            <a:r>
              <a:rPr lang="en-US" sz="2000" dirty="0"/>
              <a:t> 3 </a:t>
            </a:r>
          </a:p>
          <a:p>
            <a:pPr marL="971550" lvl="1" indent="-514350">
              <a:buFont typeface="+mj-lt"/>
              <a:buAutoNum type="arabicPeriod"/>
            </a:pPr>
            <a:endParaRPr lang="id-ID" sz="20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334000" y="2819400"/>
            <a:ext cx="3048000" cy="2576513"/>
            <a:chOff x="480" y="1200"/>
            <a:chExt cx="1920" cy="1623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28" y="1296"/>
              <a:ext cx="1872" cy="1466"/>
              <a:chOff x="528" y="1296"/>
              <a:chExt cx="1872" cy="1478"/>
            </a:xfrm>
          </p:grpSpPr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28" y="1296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A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528" y="2400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C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920" y="2400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D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824" y="1296"/>
                <a:ext cx="480" cy="3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/>
                  <a:t>B</a:t>
                </a: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96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81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008" y="148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248" y="120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960" y="172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1632" y="177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80" y="19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12" y="187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1248" y="259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1-Hill Climbing</a:t>
            </a:r>
          </a:p>
        </p:txBody>
      </p: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1295486" y="1981238"/>
            <a:ext cx="6934200" cy="4419020"/>
            <a:chOff x="288" y="624"/>
            <a:chExt cx="5088" cy="3214"/>
          </a:xfrm>
        </p:grpSpPr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288" y="624"/>
              <a:ext cx="5088" cy="2448"/>
              <a:chOff x="288" y="624"/>
              <a:chExt cx="5088" cy="2448"/>
            </a:xfrm>
          </p:grpSpPr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2304" y="624"/>
                <a:ext cx="720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ABCD/19</a:t>
                </a:r>
              </a:p>
            </p:txBody>
          </p:sp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1920" y="1248"/>
                <a:ext cx="768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</a:rPr>
                  <a:t>ABDC/</a:t>
                </a:r>
              </a:p>
            </p:txBody>
          </p:sp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288" y="1248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</a:rPr>
                  <a:t>BACD/1</a:t>
                </a:r>
                <a:r>
                  <a:rPr lang="id-ID" sz="1800" dirty="0">
                    <a:latin typeface="+mn-lt"/>
                  </a:rPr>
                  <a:t>7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2832" y="1248"/>
                <a:ext cx="768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</a:rPr>
                  <a:t>DBCA/</a:t>
                </a:r>
              </a:p>
            </p:txBody>
          </p: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3744" y="1248"/>
                <a:ext cx="720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</a:rPr>
                  <a:t>ADCB/18</a:t>
                </a:r>
              </a:p>
            </p:txBody>
          </p: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4656" y="1248"/>
                <a:ext cx="720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CBAD/20</a:t>
                </a: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1104" y="1248"/>
                <a:ext cx="720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</a:rPr>
                  <a:t>ACBD/12</a:t>
                </a: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 flipH="1">
                <a:off x="384" y="816"/>
                <a:ext cx="201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1152" y="2160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BCAD/15</a:t>
                </a: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2016" y="2160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BADC/12</a:t>
                </a: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2928" y="2160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</a:rPr>
                  <a:t>DACB/12</a:t>
                </a: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3792" y="2160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BDCA/15</a:t>
                </a:r>
              </a:p>
            </p:txBody>
          </p: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4656" y="2160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CABD/16</a:t>
                </a:r>
              </a:p>
            </p:txBody>
          </p:sp>
          <p:sp>
            <p:nvSpPr>
              <p:cNvPr id="43" name="Text Box 17"/>
              <p:cNvSpPr txBox="1">
                <a:spLocks noChangeArrowheads="1"/>
              </p:cNvSpPr>
              <p:nvPr/>
            </p:nvSpPr>
            <p:spPr bwMode="auto">
              <a:xfrm>
                <a:off x="288" y="2160"/>
                <a:ext cx="672" cy="2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+mn-lt"/>
                  </a:rPr>
                  <a:t>ABCD/19</a:t>
                </a:r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 flipH="1">
                <a:off x="336" y="2400"/>
                <a:ext cx="10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Line 19"/>
              <p:cNvSpPr>
                <a:spLocks noChangeShapeType="1"/>
              </p:cNvSpPr>
              <p:nvPr/>
            </p:nvSpPr>
            <p:spPr bwMode="auto">
              <a:xfrm>
                <a:off x="672" y="1488"/>
                <a:ext cx="57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 flipH="1">
                <a:off x="384" y="1488"/>
                <a:ext cx="19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 flipH="1">
                <a:off x="960" y="2400"/>
                <a:ext cx="48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1536" y="2400"/>
                <a:ext cx="4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" name="Line 23"/>
              <p:cNvSpPr>
                <a:spLocks noChangeShapeType="1"/>
              </p:cNvSpPr>
              <p:nvPr/>
            </p:nvSpPr>
            <p:spPr bwMode="auto">
              <a:xfrm>
                <a:off x="1632" y="2400"/>
                <a:ext cx="57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05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2688" y="864"/>
                <a:ext cx="432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 flipH="1">
                <a:off x="2352" y="864"/>
                <a:ext cx="240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 flipH="1">
                <a:off x="1632" y="864"/>
                <a:ext cx="864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3024" y="768"/>
                <a:ext cx="1728" cy="43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2880" y="864"/>
                <a:ext cx="912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flipH="1">
                <a:off x="1008" y="864"/>
                <a:ext cx="1344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1776" y="1488"/>
                <a:ext cx="2928" cy="62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2208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1440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1440" y="1488"/>
                <a:ext cx="48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 flipH="1">
                <a:off x="576" y="1488"/>
                <a:ext cx="768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432" y="3480"/>
              <a:ext cx="4497" cy="358"/>
              <a:chOff x="432" y="3480"/>
              <a:chExt cx="4497" cy="358"/>
            </a:xfrm>
          </p:grpSpPr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>
                <a:off x="432" y="36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791" y="3480"/>
                <a:ext cx="1248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+mn-lt"/>
                  </a:rPr>
                  <a:t>Simple H. C.</a:t>
                </a: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/>
            </p:nvSpPr>
            <p:spPr bwMode="auto">
              <a:xfrm>
                <a:off x="2961" y="3480"/>
                <a:ext cx="1968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+mn-lt"/>
                  </a:rPr>
                  <a:t>Steepest </a:t>
                </a:r>
                <a:r>
                  <a:rPr lang="en-US" sz="2600" dirty="0" err="1">
                    <a:latin typeface="+mn-lt"/>
                  </a:rPr>
                  <a:t>Acsent</a:t>
                </a:r>
                <a:r>
                  <a:rPr lang="en-US" sz="2600" dirty="0">
                    <a:latin typeface="+mn-lt"/>
                  </a:rPr>
                  <a:t>  H. C.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112483" y="317813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12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8484" y="314320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2-Hill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Carilah rute untuk permasalahan Arad-Bucharest menggunakan: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Simple HC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Steepest-Ascent HC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2-Hill Climbing</a:t>
            </a:r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303543" y="2614613"/>
          <a:ext cx="6340146" cy="3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2" name="VISIO" r:id="rId3" imgW="5688000" imgH="3465360" progId="Visio.Drawing.11">
                  <p:embed/>
                </p:oleObj>
              </mc:Choice>
              <mc:Fallback>
                <p:oleObj name="VISIO" r:id="rId3" imgW="5688000" imgH="346536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43" y="2614613"/>
                        <a:ext cx="6340146" cy="386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6802019" y="2209799"/>
          <a:ext cx="2113381" cy="446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3" name="Document" r:id="rId5" imgW="1919714" imgH="4034879" progId="Word.Document.8">
                  <p:embed/>
                </p:oleObj>
              </mc:Choice>
              <mc:Fallback>
                <p:oleObj name="Document" r:id="rId5" imgW="1919714" imgH="403487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019" y="2209799"/>
                        <a:ext cx="2113381" cy="4469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Latihan-Hill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12" y="2286030"/>
            <a:ext cx="4114800" cy="4114799"/>
          </a:xfrm>
        </p:spPr>
        <p:txBody>
          <a:bodyPr/>
          <a:lstStyle/>
          <a:p>
            <a:r>
              <a:rPr lang="id-ID" sz="1800" dirty="0"/>
              <a:t>Blocks World</a:t>
            </a:r>
          </a:p>
          <a:p>
            <a:pPr lvl="1"/>
            <a:r>
              <a:rPr lang="id-ID" sz="1800" dirty="0"/>
              <a:t>Disusun 4 buah kubus sebagai berikut (initial state dan final state)</a:t>
            </a:r>
          </a:p>
          <a:p>
            <a:pPr lvl="1"/>
            <a:r>
              <a:rPr lang="id-ID" sz="1800" dirty="0"/>
              <a:t>Tentukan langkah-langkah yang diperlukan untuk mencapai f.s</a:t>
            </a:r>
          </a:p>
          <a:p>
            <a:pPr lvl="1"/>
            <a:r>
              <a:rPr lang="id-ID" sz="1800" dirty="0"/>
              <a:t>Dalam 1 langkah hanya dapat diambil 1 buah kubus yaitu kubus yang paling atas.</a:t>
            </a:r>
          </a:p>
          <a:p>
            <a:pPr lvl="1"/>
            <a:endParaRPr lang="id-ID" sz="1800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3276600"/>
            <a:ext cx="4543425" cy="23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Latihan-Hill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114800" cy="4114799"/>
          </a:xfrm>
        </p:spPr>
        <p:txBody>
          <a:bodyPr/>
          <a:lstStyle/>
          <a:p>
            <a:r>
              <a:rPr lang="id-ID" sz="2000" dirty="0"/>
              <a:t>Blocks World</a:t>
            </a:r>
          </a:p>
          <a:p>
            <a:pPr lvl="1"/>
            <a:r>
              <a:rPr lang="id-ID" sz="2000" dirty="0"/>
              <a:t>Rancanglah fungsi heuristic yang dapat digunakan sehingga kita dapat mencari solusi menggunakan H</a:t>
            </a:r>
          </a:p>
          <a:p>
            <a:pPr lvl="1"/>
            <a:r>
              <a:rPr lang="id-ID" sz="2000" dirty="0"/>
              <a:t>Operasi yang dapat dilakukan:</a:t>
            </a:r>
          </a:p>
          <a:p>
            <a:pPr lvl="2"/>
            <a:r>
              <a:rPr lang="id-ID" sz="2000" dirty="0"/>
              <a:t>Mengambil 1 blok dan meletakannya (bisa di atas lantai atau di atas b</a:t>
            </a:r>
            <a:r>
              <a:rPr lang="en-US" sz="2000" dirty="0"/>
              <a:t>l</a:t>
            </a:r>
            <a:r>
              <a:rPr lang="id-ID" sz="2000" dirty="0"/>
              <a:t>ock yang lain)</a:t>
            </a:r>
          </a:p>
          <a:p>
            <a:pPr lvl="1"/>
            <a:endParaRPr lang="id-ID" sz="2000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3276600"/>
            <a:ext cx="4543425" cy="23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315200" cy="4191000"/>
          </a:xfrm>
        </p:spPr>
        <p:txBody>
          <a:bodyPr/>
          <a:lstStyle/>
          <a:p>
            <a:r>
              <a:rPr lang="id-ID" dirty="0"/>
              <a:t>Tentukan rute Arad – Bucharest menggunakan A* search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30" y="3449637"/>
            <a:ext cx="2047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876550"/>
            <a:ext cx="8934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8258"/>
            <a:ext cx="9144000" cy="2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31" y="2933680"/>
            <a:ext cx="90811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4251"/>
            <a:ext cx="9144000" cy="289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2F404B"/>
      </a:lt2>
      <a:accent1>
        <a:srgbClr val="48596C"/>
      </a:accent1>
      <a:accent2>
        <a:srgbClr val="ADADAD"/>
      </a:accent2>
      <a:accent3>
        <a:srgbClr val="FFFFFF"/>
      </a:accent3>
      <a:accent4>
        <a:srgbClr val="404040"/>
      </a:accent4>
      <a:accent5>
        <a:srgbClr val="B1B5BA"/>
      </a:accent5>
      <a:accent6>
        <a:srgbClr val="9C9C9C"/>
      </a:accent6>
      <a:hlink>
        <a:srgbClr val="6282A1"/>
      </a:hlink>
      <a:folHlink>
        <a:srgbClr val="DDDDDD"/>
      </a:folHlink>
    </a:clrScheme>
    <a:fontScheme name="astri">
      <a:majorFont>
        <a:latin typeface="Estrangelo Edessa"/>
        <a:ea typeface=""/>
        <a:cs typeface=""/>
      </a:majorFont>
      <a:minorFont>
        <a:latin typeface="Sakkal Majal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2D50"/>
        </a:lt2>
        <a:accent1>
          <a:srgbClr val="2B6B95"/>
        </a:accent1>
        <a:accent2>
          <a:srgbClr val="073A61"/>
        </a:accent2>
        <a:accent3>
          <a:srgbClr val="FFFFFF"/>
        </a:accent3>
        <a:accent4>
          <a:srgbClr val="404040"/>
        </a:accent4>
        <a:accent5>
          <a:srgbClr val="ACBAC8"/>
        </a:accent5>
        <a:accent6>
          <a:srgbClr val="063457"/>
        </a:accent6>
        <a:hlink>
          <a:srgbClr val="15548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F404B"/>
        </a:lt2>
        <a:accent1>
          <a:srgbClr val="48596C"/>
        </a:accent1>
        <a:accent2>
          <a:srgbClr val="ADADAD"/>
        </a:accent2>
        <a:accent3>
          <a:srgbClr val="FFFFFF"/>
        </a:accent3>
        <a:accent4>
          <a:srgbClr val="404040"/>
        </a:accent4>
        <a:accent5>
          <a:srgbClr val="B1B5BA"/>
        </a:accent5>
        <a:accent6>
          <a:srgbClr val="9C9C9C"/>
        </a:accent6>
        <a:hlink>
          <a:srgbClr val="6282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-24">
  <a:themeElements>
    <a:clrScheme name="1_powerpoint-template-24 9">
      <a:dk1>
        <a:srgbClr val="4D4D4D"/>
      </a:dk1>
      <a:lt1>
        <a:srgbClr val="FFFFFF"/>
      </a:lt1>
      <a:dk2>
        <a:srgbClr val="4D4D4D"/>
      </a:dk2>
      <a:lt2>
        <a:srgbClr val="2F404B"/>
      </a:lt2>
      <a:accent1>
        <a:srgbClr val="48596C"/>
      </a:accent1>
      <a:accent2>
        <a:srgbClr val="ADADAD"/>
      </a:accent2>
      <a:accent3>
        <a:srgbClr val="FFFFFF"/>
      </a:accent3>
      <a:accent4>
        <a:srgbClr val="404040"/>
      </a:accent4>
      <a:accent5>
        <a:srgbClr val="B1B5BA"/>
      </a:accent5>
      <a:accent6>
        <a:srgbClr val="9C9C9C"/>
      </a:accent6>
      <a:hlink>
        <a:srgbClr val="6282A1"/>
      </a:hlink>
      <a:folHlink>
        <a:srgbClr val="DDDDDD"/>
      </a:folHlink>
    </a:clrScheme>
    <a:fontScheme name="astri">
      <a:majorFont>
        <a:latin typeface="Estrangelo Edessa"/>
        <a:ea typeface=""/>
        <a:cs typeface=""/>
      </a:majorFont>
      <a:minorFont>
        <a:latin typeface="Sakkal Majal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8">
        <a:dk1>
          <a:srgbClr val="4D4D4D"/>
        </a:dk1>
        <a:lt1>
          <a:srgbClr val="FFFFFF"/>
        </a:lt1>
        <a:dk2>
          <a:srgbClr val="4D4D4D"/>
        </a:dk2>
        <a:lt2>
          <a:srgbClr val="032D50"/>
        </a:lt2>
        <a:accent1>
          <a:srgbClr val="2B6B95"/>
        </a:accent1>
        <a:accent2>
          <a:srgbClr val="073A61"/>
        </a:accent2>
        <a:accent3>
          <a:srgbClr val="FFFFFF"/>
        </a:accent3>
        <a:accent4>
          <a:srgbClr val="404040"/>
        </a:accent4>
        <a:accent5>
          <a:srgbClr val="ACBAC8"/>
        </a:accent5>
        <a:accent6>
          <a:srgbClr val="063457"/>
        </a:accent6>
        <a:hlink>
          <a:srgbClr val="15548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9">
        <a:dk1>
          <a:srgbClr val="4D4D4D"/>
        </a:dk1>
        <a:lt1>
          <a:srgbClr val="FFFFFF"/>
        </a:lt1>
        <a:dk2>
          <a:srgbClr val="4D4D4D"/>
        </a:dk2>
        <a:lt2>
          <a:srgbClr val="2F404B"/>
        </a:lt2>
        <a:accent1>
          <a:srgbClr val="48596C"/>
        </a:accent1>
        <a:accent2>
          <a:srgbClr val="ADADAD"/>
        </a:accent2>
        <a:accent3>
          <a:srgbClr val="FFFFFF"/>
        </a:accent3>
        <a:accent4>
          <a:srgbClr val="404040"/>
        </a:accent4>
        <a:accent5>
          <a:srgbClr val="B1B5BA"/>
        </a:accent5>
        <a:accent6>
          <a:srgbClr val="9C9C9C"/>
        </a:accent6>
        <a:hlink>
          <a:srgbClr val="6282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Pages>0</Pages>
  <Words>1242</Words>
  <Characters>0</Characters>
  <Application>Microsoft Macintosh PowerPoint</Application>
  <DocSecurity>0</DocSecurity>
  <PresentationFormat>On-screen Show (4:3)</PresentationFormat>
  <Lines>0</Lines>
  <Paragraphs>180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宋体</vt:lpstr>
      <vt:lpstr>宋体</vt:lpstr>
      <vt:lpstr>Arial</vt:lpstr>
      <vt:lpstr>Estrangelo Edessa</vt:lpstr>
      <vt:lpstr>Microsoft Sans Serif</vt:lpstr>
      <vt:lpstr>Sakkal Majalla</vt:lpstr>
      <vt:lpstr>Wingdings</vt:lpstr>
      <vt:lpstr>powerpoint-template-24</vt:lpstr>
      <vt:lpstr>1_powerpoint-template-24</vt:lpstr>
      <vt:lpstr>VISIO</vt:lpstr>
      <vt:lpstr>Document</vt:lpstr>
      <vt:lpstr>AI sebagai Masalah Pelacakan</vt:lpstr>
      <vt:lpstr>A* Search</vt:lpstr>
      <vt:lpstr>A* Search</vt:lpstr>
      <vt:lpstr>Finding Route</vt:lpstr>
      <vt:lpstr>A* Search</vt:lpstr>
      <vt:lpstr>A* Search</vt:lpstr>
      <vt:lpstr>A* Search</vt:lpstr>
      <vt:lpstr>A* Search</vt:lpstr>
      <vt:lpstr>A* Search</vt:lpstr>
      <vt:lpstr>A* Search</vt:lpstr>
      <vt:lpstr>Apa perbedaan A dan A* search?</vt:lpstr>
      <vt:lpstr>What is Admissible Heuristic?</vt:lpstr>
      <vt:lpstr>Finding Route</vt:lpstr>
      <vt:lpstr>Straight-line distance</vt:lpstr>
      <vt:lpstr>Contoh-1</vt:lpstr>
      <vt:lpstr>Contoh-2</vt:lpstr>
      <vt:lpstr>Contoh 2a-A Search-Revising</vt:lpstr>
      <vt:lpstr>Contoh 2a-A Search-Revising</vt:lpstr>
      <vt:lpstr>Contoh 2a-A Search-Revising</vt:lpstr>
      <vt:lpstr>Contoh 2a-A Search-Revising</vt:lpstr>
      <vt:lpstr>Contoh 2a-A Search-Revising</vt:lpstr>
      <vt:lpstr>Contoh 2b-A*Search - Revising</vt:lpstr>
      <vt:lpstr>Contoh 2b-A*Search - Revising</vt:lpstr>
      <vt:lpstr>Contoh 2b-A*Search - Revising</vt:lpstr>
      <vt:lpstr>Contoh 2b-A*Search - Revising</vt:lpstr>
      <vt:lpstr>Contoh 2b-A*Search - Revising</vt:lpstr>
      <vt:lpstr>Latihan</vt:lpstr>
      <vt:lpstr>Latihan-lanjutan</vt:lpstr>
      <vt:lpstr>Hill Climbing</vt:lpstr>
      <vt:lpstr>Hill Climbing</vt:lpstr>
      <vt:lpstr>Hill Climbing</vt:lpstr>
      <vt:lpstr>Simple Hill Climbing</vt:lpstr>
      <vt:lpstr>Simple Hill Climbing</vt:lpstr>
      <vt:lpstr>Steepest-Ascent Hill Climbing</vt:lpstr>
      <vt:lpstr>Steepest-Ascent Hill Climbing</vt:lpstr>
      <vt:lpstr>Hill Climbing</vt:lpstr>
      <vt:lpstr>Hill Climbing-Local Maximum</vt:lpstr>
      <vt:lpstr>Hill Climbing-Local Maximum</vt:lpstr>
      <vt:lpstr>Hill Climbing-Plateau</vt:lpstr>
      <vt:lpstr>Hill Climbing-Plateau</vt:lpstr>
      <vt:lpstr>Hill Climbing-Ways Out</vt:lpstr>
      <vt:lpstr>Contoh 1-Hill Climbing</vt:lpstr>
      <vt:lpstr>Contoh 1-Hill Climbing</vt:lpstr>
      <vt:lpstr>Contoh 1-Hill Climbing</vt:lpstr>
      <vt:lpstr>Contoh 2-Hill Climbing</vt:lpstr>
      <vt:lpstr>Contoh 2-Hill Climbing</vt:lpstr>
      <vt:lpstr>Latihan-Hill Climbing</vt:lpstr>
      <vt:lpstr>Latihan-Hill Climbing</vt:lpstr>
    </vt:vector>
  </TitlesOfParts>
  <Company>Templates</Company>
  <LinksUpToDate>false</LinksUpToDate>
  <CharactersWithSpaces>0</CharactersWithSpaces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CASI SETIANINGSIH</cp:lastModifiedBy>
  <cp:revision>123</cp:revision>
  <cp:lastPrinted>1899-12-30T00:00:00Z</cp:lastPrinted>
  <dcterms:created xsi:type="dcterms:W3CDTF">2007-01-28T20:13:27Z</dcterms:created>
  <dcterms:modified xsi:type="dcterms:W3CDTF">2019-02-03T17:04:17Z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