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58" r:id="rId3"/>
    <p:sldId id="321" r:id="rId4"/>
    <p:sldId id="259" r:id="rId5"/>
    <p:sldId id="257" r:id="rId6"/>
    <p:sldId id="322" r:id="rId7"/>
    <p:sldId id="260" r:id="rId8"/>
    <p:sldId id="265" r:id="rId9"/>
    <p:sldId id="262" r:id="rId10"/>
    <p:sldId id="261" r:id="rId11"/>
    <p:sldId id="263" r:id="rId12"/>
    <p:sldId id="266" r:id="rId13"/>
    <p:sldId id="264" r:id="rId14"/>
    <p:sldId id="268" r:id="rId15"/>
    <p:sldId id="271" r:id="rId16"/>
    <p:sldId id="267" r:id="rId17"/>
    <p:sldId id="269" r:id="rId18"/>
    <p:sldId id="270" r:id="rId19"/>
    <p:sldId id="272" r:id="rId20"/>
    <p:sldId id="273" r:id="rId21"/>
    <p:sldId id="278" r:id="rId22"/>
    <p:sldId id="274" r:id="rId23"/>
    <p:sldId id="277" r:id="rId24"/>
    <p:sldId id="275" r:id="rId25"/>
    <p:sldId id="276" r:id="rId26"/>
    <p:sldId id="279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81" r:id="rId37"/>
    <p:sldId id="290" r:id="rId38"/>
    <p:sldId id="323" r:id="rId39"/>
    <p:sldId id="292" r:id="rId40"/>
    <p:sldId id="293" r:id="rId41"/>
    <p:sldId id="294" r:id="rId42"/>
    <p:sldId id="295" r:id="rId43"/>
    <p:sldId id="296" r:id="rId44"/>
    <p:sldId id="298" r:id="rId45"/>
    <p:sldId id="299" r:id="rId46"/>
    <p:sldId id="291" r:id="rId47"/>
    <p:sldId id="308" r:id="rId48"/>
    <p:sldId id="324" r:id="rId4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1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37EA-A95E-4B0F-B00A-F53A28AE7AC5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342E3-F285-4BD5-A4FC-5D9F084169A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498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7C92A-C24D-47F5-9A1A-2F0A39ED3498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36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60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860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085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42E3-F285-4BD5-A4FC-5D9F084169A7}" type="slidenum">
              <a:rPr lang="id-ID" smtClean="0"/>
              <a:pPr/>
              <a:t>37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69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E34545-D345-4065-A1DA-DE4D7B821FEA}" type="datetimeFigureOut">
              <a:rPr lang="id-ID" smtClean="0"/>
              <a:pPr/>
              <a:t>20/02/2017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57A929-A920-461B-B534-3BB91D2ACC4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Sistem Pakar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Lesson 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Akuisisi Pengetahuan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354008"/>
              </p:ext>
            </p:extLst>
          </p:nvPr>
        </p:nvGraphicFramePr>
        <p:xfrm>
          <a:off x="285720" y="2452261"/>
          <a:ext cx="8458201" cy="261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Visio" r:id="rId3" imgW="5070029" imgH="1590719" progId="Visio.Drawing.11">
                  <p:embed/>
                </p:oleObj>
              </mc:Choice>
              <mc:Fallback>
                <p:oleObj name="Visio" r:id="rId3" imgW="5070029" imgH="1590719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452261"/>
                        <a:ext cx="8458201" cy="261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Akuisisi Pengetahuan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dirty="0" smtClean="0"/>
              <a:t>Kesulitan di dalam Akusisi Pengetahuan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Expressing the knowledge </a:t>
            </a:r>
            <a:endParaRPr lang="id-ID" dirty="0" smtClean="0"/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dirty="0" err="1" smtClean="0"/>
              <a:t>Keahlian</a:t>
            </a:r>
            <a:r>
              <a:rPr lang="en-GB" dirty="0" smtClean="0"/>
              <a:t> </a:t>
            </a:r>
            <a:r>
              <a:rPr lang="en-GB" dirty="0" err="1" smtClean="0"/>
              <a:t>pakar</a:t>
            </a:r>
            <a:r>
              <a:rPr lang="en-GB" dirty="0" smtClean="0"/>
              <a:t> </a:t>
            </a:r>
            <a:r>
              <a:rPr lang="en-GB" dirty="0" err="1" smtClean="0"/>
              <a:t>mengalami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“</a:t>
            </a:r>
            <a:r>
              <a:rPr lang="en-GB" dirty="0" err="1" smtClean="0"/>
              <a:t>internalisasi</a:t>
            </a:r>
            <a:r>
              <a:rPr lang="en-GB" dirty="0" smtClean="0"/>
              <a:t>”</a:t>
            </a:r>
            <a:endParaRPr lang="id-ID" dirty="0" smtClean="0"/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dirty="0" err="1" smtClean="0"/>
              <a:t>Keahlian</a:t>
            </a:r>
            <a:r>
              <a:rPr lang="en-GB" dirty="0" smtClean="0"/>
              <a:t> </a:t>
            </a:r>
            <a:r>
              <a:rPr lang="en-GB" dirty="0" err="1" smtClean="0"/>
              <a:t>pakar</a:t>
            </a:r>
            <a:r>
              <a:rPr lang="en-GB" dirty="0" smtClean="0"/>
              <a:t> </a:t>
            </a:r>
            <a:r>
              <a:rPr lang="en-GB" dirty="0" err="1" smtClean="0"/>
              <a:t>berbentuk</a:t>
            </a:r>
            <a:r>
              <a:rPr lang="en-GB" dirty="0" smtClean="0"/>
              <a:t> “</a:t>
            </a:r>
            <a:r>
              <a:rPr lang="en-GB" dirty="0" smtClean="0">
                <a:solidFill>
                  <a:srgbClr val="FF0000"/>
                </a:solidFill>
              </a:rPr>
              <a:t>rule of thumb</a:t>
            </a:r>
            <a:r>
              <a:rPr lang="en-GB" dirty="0" smtClean="0"/>
              <a:t>”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intuisi</a:t>
            </a:r>
            <a:endParaRPr lang="id-ID" sz="1600" dirty="0" smtClean="0">
              <a:solidFill>
                <a:srgbClr val="FF0000"/>
              </a:solidFill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dirty="0" err="1" smtClean="0"/>
              <a:t>Pakar</a:t>
            </a:r>
            <a:r>
              <a:rPr lang="en-GB" dirty="0" smtClean="0"/>
              <a:t> </a:t>
            </a:r>
            <a:r>
              <a:rPr lang="en-GB" dirty="0" err="1" smtClean="0"/>
              <a:t>terlatih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menyelesaikan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 </a:t>
            </a:r>
            <a:r>
              <a:rPr lang="en-GB" dirty="0" err="1" smtClean="0"/>
              <a:t>bukan</a:t>
            </a:r>
            <a:r>
              <a:rPr lang="en-GB" dirty="0" smtClean="0"/>
              <a:t> </a:t>
            </a:r>
            <a:r>
              <a:rPr lang="en-GB" dirty="0" err="1" smtClean="0"/>
              <a:t>menjelaskan</a:t>
            </a:r>
            <a:r>
              <a:rPr lang="en-GB" dirty="0" smtClean="0"/>
              <a:t> </a:t>
            </a:r>
            <a:r>
              <a:rPr lang="en-GB" dirty="0" err="1" smtClean="0"/>
              <a:t>bagaimana</a:t>
            </a:r>
            <a:r>
              <a:rPr lang="en-GB" dirty="0" smtClean="0"/>
              <a:t> </a:t>
            </a:r>
            <a:r>
              <a:rPr lang="en-GB" dirty="0" err="1" smtClean="0"/>
              <a:t>konklusi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Transfer to a Machine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Number of participants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Structuring the knowledge</a:t>
            </a:r>
            <a:endParaRPr lang="id-ID" sz="2000" dirty="0"/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dirty="0" smtClean="0"/>
              <a:t>“</a:t>
            </a:r>
            <a:r>
              <a:rPr lang="en-GB" dirty="0"/>
              <a:t>ill-structured problem”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15287" cy="9144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+mn-lt"/>
              </a:rPr>
              <a:t>The Knowledge Engineer </a:t>
            </a: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KE)</a:t>
            </a:r>
            <a:endParaRPr lang="id-ID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539552" y="1866920"/>
            <a:ext cx="7924800" cy="4419600"/>
          </a:xfr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30000"/>
              </a:lnSpc>
              <a:spcBef>
                <a:spcPts val="0"/>
              </a:spcBef>
              <a:buSzPct val="70000"/>
            </a:pPr>
            <a:r>
              <a:rPr lang="en-US" sz="2800" dirty="0"/>
              <a:t>Helps the expert(s) structure the problem area by </a:t>
            </a:r>
            <a:r>
              <a:rPr lang="en-US" sz="2800" dirty="0">
                <a:solidFill>
                  <a:srgbClr val="FF0000"/>
                </a:solidFill>
              </a:rPr>
              <a:t>interpreting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integrating human answers </a:t>
            </a:r>
            <a:r>
              <a:rPr lang="en-US" sz="2800" dirty="0"/>
              <a:t>to </a:t>
            </a:r>
            <a:r>
              <a:rPr lang="en-US" sz="2800" dirty="0">
                <a:solidFill>
                  <a:srgbClr val="FF0000"/>
                </a:solidFill>
              </a:rPr>
              <a:t>questions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drawing analogies</a:t>
            </a:r>
            <a:r>
              <a:rPr lang="en-US" sz="2800" dirty="0"/>
              <a:t>, posing counterexamples, and bringing to light conceptual difficulties</a:t>
            </a:r>
          </a:p>
          <a:p>
            <a:pPr>
              <a:lnSpc>
                <a:spcPct val="130000"/>
              </a:lnSpc>
              <a:spcBef>
                <a:spcPts val="0"/>
              </a:spcBef>
              <a:buSzPct val="70000"/>
            </a:pPr>
            <a:r>
              <a:rPr lang="en-US" sz="2800" dirty="0" smtClean="0"/>
              <a:t>Usually </a:t>
            </a:r>
            <a:r>
              <a:rPr lang="en-US" sz="2800" dirty="0"/>
              <a:t>also the S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ystem Builder</a:t>
            </a:r>
          </a:p>
        </p:txBody>
      </p:sp>
    </p:spTree>
    <p:extLst>
      <p:ext uri="{BB962C8B-B14F-4D97-AF65-F5344CB8AC3E}">
        <p14:creationId xmlns:p14="http://schemas.microsoft.com/office/powerpoint/2010/main" val="40619935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499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id-ID" dirty="0" smtClean="0"/>
              <a:t>Metode Akuisisi Pengetahuan</a:t>
            </a:r>
            <a:endParaRPr lang="id-ID" dirty="0"/>
          </a:p>
        </p:txBody>
      </p:sp>
      <p:grpSp>
        <p:nvGrpSpPr>
          <p:cNvPr id="52" name="Group 51"/>
          <p:cNvGrpSpPr/>
          <p:nvPr/>
        </p:nvGrpSpPr>
        <p:grpSpPr>
          <a:xfrm>
            <a:off x="179512" y="1285860"/>
            <a:ext cx="8352928" cy="5443100"/>
            <a:chOff x="179512" y="1285860"/>
            <a:chExt cx="8352928" cy="54431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7013062" y="1285860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Tidak Terstruktur</a:t>
              </a:r>
              <a:endParaRPr lang="en-US" sz="12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013062" y="1660926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Terstruktur</a:t>
              </a:r>
              <a:endParaRPr lang="en-US" sz="1200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7013062" y="2085030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Analisis Protokol</a:t>
              </a:r>
              <a:endParaRPr lang="en-US" sz="120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7013062" y="2452586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Observasi</a:t>
              </a:r>
              <a:endParaRPr lang="en-US" sz="120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013062" y="2940304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Selainnya</a:t>
              </a:r>
              <a:endParaRPr lang="en-US" sz="120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013062" y="3452762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Analisis Grid Repertori</a:t>
              </a:r>
              <a:endParaRPr lang="en-US" sz="120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7305094" y="3851685"/>
              <a:ext cx="1227346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ETS</a:t>
              </a:r>
              <a:endParaRPr lang="en-US" sz="120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7305094" y="4251048"/>
              <a:ext cx="1227346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Kriton</a:t>
              </a:r>
              <a:endParaRPr lang="en-US" sz="12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305094" y="4675152"/>
              <a:ext cx="1227346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Aquinas</a:t>
              </a:r>
              <a:endParaRPr lang="en-US" sz="1200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7013062" y="5162870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Editor</a:t>
              </a:r>
              <a:endParaRPr lang="en-US" sz="120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7013062" y="5586532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Penjelasan</a:t>
              </a:r>
              <a:endParaRPr lang="en-US" sz="1200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7013062" y="6018145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Dokumentasi</a:t>
              </a:r>
              <a:endParaRPr lang="en-US" sz="1200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7013062" y="6442249"/>
              <a:ext cx="1519378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Alat bantu Front- End</a:t>
              </a:r>
              <a:endParaRPr lang="en-US" sz="1200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735212" y="1508514"/>
              <a:ext cx="1694597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Wawancara</a:t>
              </a:r>
              <a:endParaRPr lang="en-US" sz="1200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735212" y="2268366"/>
              <a:ext cx="1694597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Metode</a:t>
              </a:r>
              <a:r>
                <a:rPr lang="en-US" sz="1200"/>
                <a:t> </a:t>
              </a:r>
              <a:r>
                <a:rPr lang="en-US" sz="1200" b="1"/>
                <a:t>Pelacakan</a:t>
              </a:r>
              <a:endParaRPr lang="en-US" sz="1200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35212" y="2939863"/>
              <a:ext cx="1694597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Metode</a:t>
              </a:r>
              <a:r>
                <a:rPr lang="en-US" sz="1200"/>
                <a:t> </a:t>
              </a:r>
              <a:r>
                <a:rPr lang="en-US" sz="1200" b="1"/>
                <a:t>Lainnya</a:t>
              </a:r>
              <a:endParaRPr lang="en-US" sz="1200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35212" y="3459389"/>
              <a:ext cx="1694597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Mendukung</a:t>
              </a:r>
              <a:r>
                <a:rPr lang="en-US" sz="1200"/>
                <a:t> </a:t>
              </a:r>
              <a:r>
                <a:rPr lang="en-US" sz="1200" b="1"/>
                <a:t>Pakar</a:t>
              </a:r>
              <a:endParaRPr lang="en-US" sz="1200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735212" y="5409822"/>
              <a:ext cx="1694597" cy="4135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Mendukung</a:t>
              </a:r>
              <a:endParaRPr lang="en-US" sz="1200"/>
            </a:p>
            <a:p>
              <a:pPr algn="ctr"/>
              <a:r>
                <a:rPr lang="en-US" sz="1200" b="1"/>
                <a:t>InsinyurPengetahuan</a:t>
              </a:r>
              <a:endParaRPr lang="en-US" sz="1200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735212" y="6385260"/>
              <a:ext cx="1694597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Mesin</a:t>
              </a:r>
              <a:r>
                <a:rPr lang="en-US" sz="1200"/>
                <a:t> </a:t>
              </a:r>
              <a:r>
                <a:rPr lang="en-US" sz="1200" b="1"/>
                <a:t>Belajar</a:t>
              </a:r>
              <a:endParaRPr lang="en-US" sz="1200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735212" y="6017704"/>
              <a:ext cx="1694597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Induksi</a:t>
              </a:r>
              <a:r>
                <a:rPr lang="en-US" sz="1200"/>
                <a:t> </a:t>
              </a:r>
              <a:r>
                <a:rPr lang="en-US" sz="1200" b="1"/>
                <a:t>Aturan</a:t>
              </a:r>
              <a:endParaRPr lang="en-US" sz="1200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574175" y="1812455"/>
              <a:ext cx="1636191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Manual</a:t>
              </a:r>
              <a:endParaRPr lang="en-US" sz="1200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574175" y="4250607"/>
              <a:ext cx="1636191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 dirty="0"/>
                <a:t>Semi</a:t>
              </a:r>
              <a:r>
                <a:rPr lang="en-US" sz="1200" dirty="0"/>
                <a:t> </a:t>
              </a:r>
              <a:r>
                <a:rPr lang="en-US" sz="1200" b="1" dirty="0" err="1"/>
                <a:t>Otomatis</a:t>
              </a:r>
              <a:endParaRPr lang="en-US" sz="1200" dirty="0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2574175" y="6201482"/>
              <a:ext cx="1636191" cy="286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/>
                <a:t>Otomatis</a:t>
              </a:r>
              <a:endParaRPr lang="en-US" sz="1200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79512" y="4706518"/>
              <a:ext cx="1636191" cy="7033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sz="1200" b="1" dirty="0" err="1"/>
                <a:t>Metode</a:t>
              </a:r>
              <a:endParaRPr lang="en-US" sz="1200" dirty="0"/>
            </a:p>
            <a:p>
              <a:pPr algn="ctr"/>
              <a:r>
                <a:rPr lang="en-US" sz="1200" b="1" dirty="0" err="1"/>
                <a:t>Akuisisi</a:t>
              </a:r>
              <a:r>
                <a:rPr lang="en-US" sz="1200" b="1" dirty="0"/>
                <a:t> </a:t>
              </a:r>
              <a:r>
                <a:rPr lang="en-US" sz="1200" b="1" dirty="0" err="1"/>
                <a:t>Pengetahuan</a:t>
              </a:r>
              <a:endParaRPr lang="en-US" sz="1200" dirty="0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6779436" y="1444899"/>
              <a:ext cx="234437" cy="382135"/>
            </a:xfrm>
            <a:custGeom>
              <a:avLst/>
              <a:gdLst>
                <a:gd name="T0" fmla="*/ 19931 w 20000"/>
                <a:gd name="T1" fmla="*/ 0 h 20000"/>
                <a:gd name="T2" fmla="*/ 0 w 20000"/>
                <a:gd name="T3" fmla="*/ 0 h 20000"/>
                <a:gd name="T4" fmla="*/ 0 w 20000"/>
                <a:gd name="T5" fmla="*/ 19977 h 20000"/>
                <a:gd name="T6" fmla="*/ 19931 w 20000"/>
                <a:gd name="T7" fmla="*/ 19977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31" y="0"/>
                  </a:moveTo>
                  <a:lnTo>
                    <a:pt x="0" y="0"/>
                  </a:lnTo>
                  <a:lnTo>
                    <a:pt x="0" y="19977"/>
                  </a:lnTo>
                  <a:lnTo>
                    <a:pt x="19931" y="19977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6428998" y="1660926"/>
              <a:ext cx="351250" cy="442"/>
            </a:xfrm>
            <a:custGeom>
              <a:avLst/>
              <a:gdLst>
                <a:gd name="T0" fmla="*/ 0 w 20000"/>
                <a:gd name="T1" fmla="*/ 0 h 20000"/>
                <a:gd name="T2" fmla="*/ 19954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19954" y="0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6779436" y="2237000"/>
              <a:ext cx="234437" cy="382135"/>
            </a:xfrm>
            <a:custGeom>
              <a:avLst/>
              <a:gdLst>
                <a:gd name="T0" fmla="*/ 19931 w 20000"/>
                <a:gd name="T1" fmla="*/ 0 h 20000"/>
                <a:gd name="T2" fmla="*/ 0 w 20000"/>
                <a:gd name="T3" fmla="*/ 0 h 20000"/>
                <a:gd name="T4" fmla="*/ 0 w 20000"/>
                <a:gd name="T5" fmla="*/ 19977 h 20000"/>
                <a:gd name="T6" fmla="*/ 19931 w 20000"/>
                <a:gd name="T7" fmla="*/ 19977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31" y="0"/>
                  </a:moveTo>
                  <a:lnTo>
                    <a:pt x="0" y="0"/>
                  </a:lnTo>
                  <a:lnTo>
                    <a:pt x="0" y="19977"/>
                  </a:lnTo>
                  <a:lnTo>
                    <a:pt x="19931" y="19977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6428998" y="2420778"/>
              <a:ext cx="351250" cy="442"/>
            </a:xfrm>
            <a:custGeom>
              <a:avLst/>
              <a:gdLst>
                <a:gd name="T0" fmla="*/ 0 w 20000"/>
                <a:gd name="T1" fmla="*/ 0 h 20000"/>
                <a:gd name="T2" fmla="*/ 19954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19954" y="0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6428998" y="3060467"/>
              <a:ext cx="584875" cy="442"/>
            </a:xfrm>
            <a:custGeom>
              <a:avLst/>
              <a:gdLst>
                <a:gd name="T0" fmla="*/ 0 w 20000"/>
                <a:gd name="T1" fmla="*/ 0 h 20000"/>
                <a:gd name="T2" fmla="*/ 19972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19972" y="0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6428998" y="3579993"/>
              <a:ext cx="584875" cy="442"/>
            </a:xfrm>
            <a:custGeom>
              <a:avLst/>
              <a:gdLst>
                <a:gd name="T0" fmla="*/ 0 w 20000"/>
                <a:gd name="T1" fmla="*/ 0 h 20000"/>
                <a:gd name="T2" fmla="*/ 19972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19972" y="0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7064979" y="3731964"/>
              <a:ext cx="240926" cy="1113713"/>
            </a:xfrm>
            <a:custGeom>
              <a:avLst/>
              <a:gdLst>
                <a:gd name="T0" fmla="*/ 539 w 20000"/>
                <a:gd name="T1" fmla="*/ 0 h 20000"/>
                <a:gd name="T2" fmla="*/ 0 w 20000"/>
                <a:gd name="T3" fmla="*/ 190 h 20000"/>
                <a:gd name="T4" fmla="*/ 0 w 20000"/>
                <a:gd name="T5" fmla="*/ 32 h 20000"/>
                <a:gd name="T6" fmla="*/ 539 w 20000"/>
                <a:gd name="T7" fmla="*/ 19992 h 20000"/>
                <a:gd name="T8" fmla="*/ 19933 w 20000"/>
                <a:gd name="T9" fmla="*/ 19992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539" y="0"/>
                  </a:moveTo>
                  <a:lnTo>
                    <a:pt x="0" y="190"/>
                  </a:lnTo>
                  <a:lnTo>
                    <a:pt x="0" y="32"/>
                  </a:lnTo>
                  <a:lnTo>
                    <a:pt x="539" y="19992"/>
                  </a:lnTo>
                  <a:lnTo>
                    <a:pt x="19933" y="19992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7071469" y="3972289"/>
              <a:ext cx="234437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7071469" y="4370769"/>
              <a:ext cx="234437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6779436" y="5314841"/>
              <a:ext cx="234437" cy="1304559"/>
            </a:xfrm>
            <a:custGeom>
              <a:avLst/>
              <a:gdLst>
                <a:gd name="T0" fmla="*/ 19931 w 20000"/>
                <a:gd name="T1" fmla="*/ 0 h 20000"/>
                <a:gd name="T2" fmla="*/ 0 w 20000"/>
                <a:gd name="T3" fmla="*/ 0 h 20000"/>
                <a:gd name="T4" fmla="*/ 0 w 20000"/>
                <a:gd name="T5" fmla="*/ 19993 h 20000"/>
                <a:gd name="T6" fmla="*/ 19931 w 20000"/>
                <a:gd name="T7" fmla="*/ 1999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31" y="0"/>
                  </a:moveTo>
                  <a:lnTo>
                    <a:pt x="0" y="0"/>
                  </a:lnTo>
                  <a:lnTo>
                    <a:pt x="0" y="19993"/>
                  </a:lnTo>
                  <a:lnTo>
                    <a:pt x="19931" y="19993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6428998" y="5618340"/>
              <a:ext cx="351250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6779436" y="5738944"/>
              <a:ext cx="234437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6779436" y="6137866"/>
              <a:ext cx="234437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4501586" y="6169674"/>
              <a:ext cx="234437" cy="355628"/>
            </a:xfrm>
            <a:custGeom>
              <a:avLst/>
              <a:gdLst>
                <a:gd name="T0" fmla="*/ 19931 w 20000"/>
                <a:gd name="T1" fmla="*/ 0 h 20000"/>
                <a:gd name="T2" fmla="*/ 0 w 20000"/>
                <a:gd name="T3" fmla="*/ 0 h 20000"/>
                <a:gd name="T4" fmla="*/ 0 w 20000"/>
                <a:gd name="T5" fmla="*/ 19677 h 20000"/>
                <a:gd name="T6" fmla="*/ 19931 w 20000"/>
                <a:gd name="T7" fmla="*/ 19677 h 20000"/>
                <a:gd name="T8" fmla="*/ 19377 w 20000"/>
                <a:gd name="T9" fmla="*/ 19975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31" y="0"/>
                  </a:moveTo>
                  <a:lnTo>
                    <a:pt x="0" y="0"/>
                  </a:lnTo>
                  <a:lnTo>
                    <a:pt x="0" y="19677"/>
                  </a:lnTo>
                  <a:lnTo>
                    <a:pt x="19931" y="19677"/>
                  </a:lnTo>
                  <a:lnTo>
                    <a:pt x="19377" y="19975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4209554" y="6321644"/>
              <a:ext cx="292843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4501586" y="3579993"/>
              <a:ext cx="234437" cy="2131561"/>
            </a:xfrm>
            <a:custGeom>
              <a:avLst/>
              <a:gdLst>
                <a:gd name="T0" fmla="*/ 19931 w 20000"/>
                <a:gd name="T1" fmla="*/ 0 h 20000"/>
                <a:gd name="T2" fmla="*/ 17993 w 20000"/>
                <a:gd name="T3" fmla="*/ 17 h 20000"/>
                <a:gd name="T4" fmla="*/ 16609 w 20000"/>
                <a:gd name="T5" fmla="*/ 17 h 20000"/>
                <a:gd name="T6" fmla="*/ 0 w 20000"/>
                <a:gd name="T7" fmla="*/ 0 h 20000"/>
                <a:gd name="T8" fmla="*/ 0 w 20000"/>
                <a:gd name="T9" fmla="*/ 19996 h 20000"/>
                <a:gd name="T10" fmla="*/ 19931 w 20000"/>
                <a:gd name="T11" fmla="*/ 19996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00" h="20000">
                  <a:moveTo>
                    <a:pt x="19931" y="0"/>
                  </a:moveTo>
                  <a:lnTo>
                    <a:pt x="17993" y="17"/>
                  </a:lnTo>
                  <a:lnTo>
                    <a:pt x="16609" y="17"/>
                  </a:lnTo>
                  <a:lnTo>
                    <a:pt x="0" y="0"/>
                  </a:lnTo>
                  <a:lnTo>
                    <a:pt x="0" y="19996"/>
                  </a:lnTo>
                  <a:lnTo>
                    <a:pt x="19931" y="19996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4209554" y="4402577"/>
              <a:ext cx="292843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4501586" y="1629119"/>
              <a:ext cx="234437" cy="1495406"/>
            </a:xfrm>
            <a:custGeom>
              <a:avLst/>
              <a:gdLst>
                <a:gd name="T0" fmla="*/ 19931 w 20000"/>
                <a:gd name="T1" fmla="*/ 0 h 20000"/>
                <a:gd name="T2" fmla="*/ 0 w 20000"/>
                <a:gd name="T3" fmla="*/ 0 h 20000"/>
                <a:gd name="T4" fmla="*/ 0 w 20000"/>
                <a:gd name="T5" fmla="*/ 19994 h 20000"/>
                <a:gd name="T6" fmla="*/ 19931 w 20000"/>
                <a:gd name="T7" fmla="*/ 19994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31" y="0"/>
                  </a:moveTo>
                  <a:lnTo>
                    <a:pt x="0" y="0"/>
                  </a:lnTo>
                  <a:lnTo>
                    <a:pt x="0" y="19994"/>
                  </a:lnTo>
                  <a:lnTo>
                    <a:pt x="19931" y="19994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4501586" y="2388970"/>
              <a:ext cx="234437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4209554" y="1964867"/>
              <a:ext cx="292843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2223736" y="1933059"/>
              <a:ext cx="351250" cy="4580757"/>
            </a:xfrm>
            <a:custGeom>
              <a:avLst/>
              <a:gdLst>
                <a:gd name="T0" fmla="*/ 19954 w 20000"/>
                <a:gd name="T1" fmla="*/ 0 h 20000"/>
                <a:gd name="T2" fmla="*/ 0 w 20000"/>
                <a:gd name="T3" fmla="*/ 0 h 20000"/>
                <a:gd name="T4" fmla="*/ 0 w 20000"/>
                <a:gd name="T5" fmla="*/ 19998 h 20000"/>
                <a:gd name="T6" fmla="*/ 19954 w 20000"/>
                <a:gd name="T7" fmla="*/ 1999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54" y="0"/>
                  </a:moveTo>
                  <a:lnTo>
                    <a:pt x="0" y="0"/>
                  </a:lnTo>
                  <a:lnTo>
                    <a:pt x="0" y="19998"/>
                  </a:lnTo>
                  <a:lnTo>
                    <a:pt x="19954" y="19998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1814892" y="4890738"/>
              <a:ext cx="409656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>
              <a:off x="2223736" y="4402577"/>
              <a:ext cx="351250" cy="4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96916" y="2062186"/>
            <a:ext cx="8075612" cy="4343400"/>
            <a:chOff x="839788" y="2062186"/>
            <a:chExt cx="8075612" cy="4343400"/>
          </a:xfrm>
        </p:grpSpPr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3048000" y="2076474"/>
              <a:ext cx="1584216" cy="70788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Validasi</a:t>
              </a:r>
              <a:r>
                <a:rPr lang="en-US" sz="2000" b="1" dirty="0">
                  <a:cs typeface="Arial" pitchFamily="34" charset="0"/>
                </a:rPr>
                <a:t> </a:t>
              </a:r>
            </a:p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Pengetahuan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6096000" y="2062186"/>
              <a:ext cx="1584216" cy="70788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Sumber</a:t>
              </a:r>
              <a:endParaRPr lang="en-US" sz="2000" b="1" dirty="0">
                <a:cs typeface="Arial" pitchFamily="34" charset="0"/>
              </a:endParaRPr>
            </a:p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Pengetahuan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6096000" y="3865586"/>
              <a:ext cx="1584216" cy="70788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Representasi</a:t>
              </a:r>
              <a:endParaRPr lang="en-US" sz="2000" b="1" dirty="0">
                <a:cs typeface="Arial" pitchFamily="34" charset="0"/>
              </a:endParaRPr>
            </a:p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Pengetahuan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3048000" y="3865586"/>
              <a:ext cx="1584216" cy="707886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7294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>
                  <a:solidFill>
                    <a:schemeClr val="bg2"/>
                  </a:solidFill>
                  <a:cs typeface="Arial" pitchFamily="34" charset="0"/>
                </a:rPr>
                <a:t>Basis </a:t>
              </a:r>
            </a:p>
            <a:p>
              <a:pPr algn="ctr" eaLnBrk="1" hangingPunct="1"/>
              <a:r>
                <a:rPr lang="en-US" sz="2000" b="1">
                  <a:solidFill>
                    <a:schemeClr val="bg2"/>
                  </a:solidFill>
                  <a:cs typeface="Arial" pitchFamily="34" charset="0"/>
                </a:rPr>
                <a:t>Pengetahuan</a:t>
              </a:r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839788" y="4779986"/>
              <a:ext cx="1336328" cy="70788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Justifikasi</a:t>
              </a:r>
              <a:endParaRPr lang="en-US" sz="2000" b="1" dirty="0">
                <a:cs typeface="Arial" pitchFamily="34" charset="0"/>
              </a:endParaRPr>
            </a:p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Penjelasan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3314700" y="5770586"/>
              <a:ext cx="1118511" cy="40011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b="1" dirty="0" err="1">
                  <a:cs typeface="Arial" pitchFamily="34" charset="0"/>
                </a:rPr>
                <a:t>Inferensi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7200" name="AutoShape 32"/>
            <p:cNvSpPr>
              <a:spLocks noChangeArrowheads="1"/>
            </p:cNvSpPr>
            <p:nvPr/>
          </p:nvSpPr>
          <p:spPr bwMode="auto">
            <a:xfrm>
              <a:off x="3733800" y="2900386"/>
              <a:ext cx="533400" cy="914400"/>
            </a:xfrm>
            <a:prstGeom prst="upDownArrow">
              <a:avLst>
                <a:gd name="adj1" fmla="val 50000"/>
                <a:gd name="adj2" fmla="val 34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1" name="AutoShape 33"/>
            <p:cNvSpPr>
              <a:spLocks noChangeArrowheads="1"/>
            </p:cNvSpPr>
            <p:nvPr/>
          </p:nvSpPr>
          <p:spPr bwMode="auto">
            <a:xfrm>
              <a:off x="5105400" y="2214586"/>
              <a:ext cx="914400" cy="457200"/>
            </a:xfrm>
            <a:prstGeom prst="leftRight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2" name="AutoShape 34"/>
            <p:cNvSpPr>
              <a:spLocks noChangeArrowheads="1"/>
            </p:cNvSpPr>
            <p:nvPr/>
          </p:nvSpPr>
          <p:spPr bwMode="auto">
            <a:xfrm>
              <a:off x="6629400" y="2900386"/>
              <a:ext cx="609600" cy="838200"/>
            </a:xfrm>
            <a:prstGeom prst="downArrow">
              <a:avLst>
                <a:gd name="adj1" fmla="val 50000"/>
                <a:gd name="adj2" fmla="val 3437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3" name="AutoShape 35"/>
            <p:cNvSpPr>
              <a:spLocks noChangeArrowheads="1"/>
            </p:cNvSpPr>
            <p:nvPr/>
          </p:nvSpPr>
          <p:spPr bwMode="auto">
            <a:xfrm>
              <a:off x="5105400" y="3967186"/>
              <a:ext cx="914400" cy="457200"/>
            </a:xfrm>
            <a:prstGeom prst="leftRight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4" name="AutoShape 36"/>
            <p:cNvSpPr>
              <a:spLocks noChangeArrowheads="1"/>
            </p:cNvSpPr>
            <p:nvPr/>
          </p:nvSpPr>
          <p:spPr bwMode="auto">
            <a:xfrm>
              <a:off x="3733800" y="4729186"/>
              <a:ext cx="533400" cy="914400"/>
            </a:xfrm>
            <a:prstGeom prst="upDownArrow">
              <a:avLst>
                <a:gd name="adj1" fmla="val 50000"/>
                <a:gd name="adj2" fmla="val 34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5" name="AutoShape 37"/>
            <p:cNvSpPr>
              <a:spLocks noChangeArrowheads="1"/>
            </p:cNvSpPr>
            <p:nvPr/>
          </p:nvSpPr>
          <p:spPr bwMode="auto">
            <a:xfrm rot="-10800000">
              <a:off x="1676400" y="3967186"/>
              <a:ext cx="1143000" cy="762000"/>
            </a:xfrm>
            <a:custGeom>
              <a:avLst/>
              <a:gdLst>
                <a:gd name="G0" fmla="+- 9257 0 0"/>
                <a:gd name="G1" fmla="+- 18514 0 0"/>
                <a:gd name="G2" fmla="+- 6171 0 0"/>
                <a:gd name="G3" fmla="*/ 9257 1 2"/>
                <a:gd name="G4" fmla="+- G3 10800 0"/>
                <a:gd name="G5" fmla="+- 21600 9257 18514"/>
                <a:gd name="G6" fmla="+- 18514 6171 0"/>
                <a:gd name="G7" fmla="*/ G6 1 2"/>
                <a:gd name="G8" fmla="*/ 18514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171 h 21600"/>
                <a:gd name="T4" fmla="*/ 6171 w 21600"/>
                <a:gd name="T5" fmla="*/ 9257 h 21600"/>
                <a:gd name="T6" fmla="*/ 0 w 21600"/>
                <a:gd name="T7" fmla="*/ 15429 h 21600"/>
                <a:gd name="T8" fmla="*/ 6171 w 21600"/>
                <a:gd name="T9" fmla="*/ 21600 h 21600"/>
                <a:gd name="T10" fmla="*/ 12343 w 21600"/>
                <a:gd name="T11" fmla="*/ 18514 h 21600"/>
                <a:gd name="T12" fmla="*/ 18514 w 21600"/>
                <a:gd name="T13" fmla="*/ 12343 h 21600"/>
                <a:gd name="T14" fmla="*/ 21600 w 21600"/>
                <a:gd name="T15" fmla="*/ 6171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6" name="AutoShape 38"/>
            <p:cNvSpPr>
              <a:spLocks noChangeArrowheads="1"/>
            </p:cNvSpPr>
            <p:nvPr/>
          </p:nvSpPr>
          <p:spPr bwMode="auto">
            <a:xfrm rot="-16200000">
              <a:off x="1866900" y="5453086"/>
              <a:ext cx="838200" cy="1066800"/>
            </a:xfrm>
            <a:custGeom>
              <a:avLst/>
              <a:gdLst>
                <a:gd name="G0" fmla="+- 9257 0 0"/>
                <a:gd name="G1" fmla="+- 18514 0 0"/>
                <a:gd name="G2" fmla="+- 6171 0 0"/>
                <a:gd name="G3" fmla="*/ 9257 1 2"/>
                <a:gd name="G4" fmla="+- G3 10800 0"/>
                <a:gd name="G5" fmla="+- 21600 9257 18514"/>
                <a:gd name="G6" fmla="+- 18514 6171 0"/>
                <a:gd name="G7" fmla="*/ G6 1 2"/>
                <a:gd name="G8" fmla="*/ 18514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171 h 21600"/>
                <a:gd name="T4" fmla="*/ 6171 w 21600"/>
                <a:gd name="T5" fmla="*/ 9257 h 21600"/>
                <a:gd name="T6" fmla="*/ 0 w 21600"/>
                <a:gd name="T7" fmla="*/ 15429 h 21600"/>
                <a:gd name="T8" fmla="*/ 6171 w 21600"/>
                <a:gd name="T9" fmla="*/ 21600 h 21600"/>
                <a:gd name="T10" fmla="*/ 12343 w 21600"/>
                <a:gd name="T11" fmla="*/ 18514 h 21600"/>
                <a:gd name="T12" fmla="*/ 18514 w 21600"/>
                <a:gd name="T13" fmla="*/ 12343 h 21600"/>
                <a:gd name="T14" fmla="*/ 21600 w 21600"/>
                <a:gd name="T15" fmla="*/ 6171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7315200" y="2976586"/>
              <a:ext cx="1600200" cy="6413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dirty="0" err="1">
                  <a:cs typeface="Arial" pitchFamily="34" charset="0"/>
                </a:rPr>
                <a:t>Akuisisi</a:t>
              </a:r>
              <a:r>
                <a:rPr lang="en-US" dirty="0">
                  <a:cs typeface="Arial" pitchFamily="34" charset="0"/>
                </a:rPr>
                <a:t> </a:t>
              </a:r>
              <a:r>
                <a:rPr lang="en-US" dirty="0" err="1">
                  <a:cs typeface="Arial" pitchFamily="34" charset="0"/>
                </a:rPr>
                <a:t>Pengetahuan</a:t>
              </a:r>
              <a:endParaRPr lang="en-US" dirty="0">
                <a:cs typeface="Arial" pitchFamily="34" charset="0"/>
              </a:endParaRPr>
            </a:p>
          </p:txBody>
        </p: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4800600" y="4729186"/>
              <a:ext cx="1524000" cy="36671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dirty="0" err="1">
                  <a:cs typeface="Arial" pitchFamily="34" charset="0"/>
                </a:rPr>
                <a:t>Pengkodean</a:t>
              </a:r>
              <a:endParaRPr lang="en-US" dirty="0"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+mn-lt"/>
              </a:rPr>
              <a:t>Proses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Rekayasa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Pengetahuan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</a:t>
            </a:r>
            <a:br>
              <a:rPr lang="en-US" sz="3600" dirty="0">
                <a:solidFill>
                  <a:schemeClr val="tx1"/>
                </a:solidFill>
                <a:latin typeface="+mn-lt"/>
              </a:rPr>
            </a:br>
            <a:r>
              <a:rPr lang="en-US" sz="3600" dirty="0">
                <a:solidFill>
                  <a:schemeClr val="tx1"/>
                </a:solidFill>
                <a:latin typeface="+mn-lt"/>
              </a:rPr>
              <a:t>(Knowledge Engineering Process)</a:t>
            </a:r>
            <a:endParaRPr lang="id-ID" sz="3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990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Kategori Akuisisi Pengetahuan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72635"/>
              </p:ext>
            </p:extLst>
          </p:nvPr>
        </p:nvGraphicFramePr>
        <p:xfrm>
          <a:off x="857224" y="1928802"/>
          <a:ext cx="7429552" cy="423062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51119"/>
                <a:gridCol w="3445827"/>
                <a:gridCol w="320956"/>
                <a:gridCol w="341165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/>
                        <a:t>HANDCRAFTING</a:t>
                      </a:r>
                      <a:endParaRPr lang="id-ID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/>
                        <a:t>INDUKSI</a:t>
                      </a:r>
                      <a:endParaRPr lang="id-ID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/>
                        <a:t>-</a:t>
                      </a:r>
                      <a:endParaRPr lang="id-ID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pengetahuan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telah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diperoleh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dalam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bentuk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handbook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instruksi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dll</a:t>
                      </a:r>
                      <a:r>
                        <a:rPr lang="en-GB" sz="2000" dirty="0"/>
                        <a:t>.</a:t>
                      </a:r>
                      <a:endParaRPr lang="id-ID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/>
                        <a:t>-</a:t>
                      </a:r>
                      <a:endParaRPr lang="id-ID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/>
                        <a:t>terdapat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sejumlah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contoh</a:t>
                      </a:r>
                      <a:r>
                        <a:rPr lang="en-GB" sz="2000" dirty="0"/>
                        <a:t> yang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representatif</a:t>
                      </a:r>
                      <a:endParaRPr lang="id-ID" sz="20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/>
                        <a:t>-</a:t>
                      </a:r>
                      <a:endParaRPr lang="id-ID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akses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/>
                        <a:t>kepada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pakar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/>
                        <a:t>selalu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dimungkinkan</a:t>
                      </a:r>
                      <a:endParaRPr lang="id-ID" sz="20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/>
                        <a:t>-</a:t>
                      </a:r>
                      <a:endParaRPr lang="id-ID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pakar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langka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/>
                        <a:t>(</a:t>
                      </a:r>
                      <a:r>
                        <a:rPr lang="en-GB" sz="2000" dirty="0" err="1"/>
                        <a:t>akses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tidak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selalu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dimungkinkan</a:t>
                      </a:r>
                      <a:r>
                        <a:rPr lang="en-GB" sz="2000" dirty="0"/>
                        <a:t>)</a:t>
                      </a:r>
                      <a:endParaRPr lang="id-ID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/>
                        <a:t>-</a:t>
                      </a:r>
                      <a:endParaRPr lang="id-ID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pakar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mengalami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kesulitan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dalam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menjelaskan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mekanisme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penalarannya</a:t>
                      </a:r>
                      <a:endParaRPr lang="id-ID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/>
                        <a:t>-</a:t>
                      </a:r>
                      <a:endParaRPr lang="id-ID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pakar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mengalami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kesulitan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/>
                        <a:t>dalam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menjelaskan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mekanisme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penalarannya</a:t>
                      </a:r>
                      <a:endParaRPr lang="id-ID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/>
                        <a:t>-</a:t>
                      </a:r>
                      <a:endParaRPr lang="id-ID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/>
                        <a:t>umumnya</a:t>
                      </a:r>
                      <a:r>
                        <a:rPr lang="en-GB" sz="2000" dirty="0"/>
                        <a:t> domain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permasalahan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luas</a:t>
                      </a:r>
                      <a:endParaRPr lang="id-ID" sz="20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/>
                        <a:t>-</a:t>
                      </a:r>
                      <a:endParaRPr lang="id-ID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domain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terbatas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err="1"/>
                        <a:t>dan</a:t>
                      </a:r>
                      <a:r>
                        <a:rPr lang="en-GB" sz="2000" dirty="0"/>
                        <a:t> “well defined”</a:t>
                      </a:r>
                      <a:endParaRPr lang="id-ID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143000"/>
          </a:xfrm>
        </p:spPr>
        <p:txBody>
          <a:bodyPr/>
          <a:lstStyle/>
          <a:p>
            <a:pPr algn="r"/>
            <a:r>
              <a:rPr lang="id-ID" dirty="0" smtClean="0"/>
              <a:t>Representasi Knowledge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Knowledge representation</a:t>
            </a:r>
            <a:r>
              <a:rPr lang="en-US" dirty="0" smtClean="0"/>
              <a:t>) 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Pengetahuan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072494" cy="507209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id-ID" dirty="0" smtClean="0"/>
              <a:t>Struktur atau topologi</a:t>
            </a:r>
          </a:p>
          <a:p>
            <a:pPr>
              <a:lnSpc>
                <a:spcPct val="140000"/>
              </a:lnSpc>
              <a:spcBef>
                <a:spcPts val="0"/>
              </a:spcBef>
              <a:buNone/>
            </a:pPr>
            <a:r>
              <a:rPr lang="id-ID" dirty="0" smtClean="0"/>
              <a:t>	Misal: hubungan fisik komponen-komponen dalam VLSI, unit-unit pada sistem komputer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id-ID" dirty="0" smtClean="0"/>
              <a:t>Fungsi dan perilaku</a:t>
            </a:r>
          </a:p>
          <a:p>
            <a:pPr>
              <a:lnSpc>
                <a:spcPct val="140000"/>
              </a:lnSpc>
              <a:spcBef>
                <a:spcPts val="0"/>
              </a:spcBef>
              <a:buNone/>
            </a:pPr>
            <a:r>
              <a:rPr lang="id-ID" dirty="0" smtClean="0"/>
              <a:t>	Misal: karakteristik komponen dalam rangkaian &amp; simulasi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id-ID" dirty="0" smtClean="0"/>
              <a:t>Rancangan dan kendala yang teramati oleh perancang</a:t>
            </a:r>
          </a:p>
          <a:p>
            <a:pPr>
              <a:lnSpc>
                <a:spcPct val="140000"/>
              </a:lnSpc>
              <a:spcBef>
                <a:spcPts val="0"/>
              </a:spcBef>
              <a:buNone/>
            </a:pPr>
            <a:r>
              <a:rPr lang="id-ID" dirty="0" smtClean="0"/>
              <a:t>	Misal: alasan yang mendasari digunakannya komponen-komponen tertentu dalam rangkaian dan hubungannya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Pengetahuan-lanj.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215370" cy="507209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id-ID" dirty="0" smtClean="0"/>
              <a:t>Hukum-hukum fisik</a:t>
            </a:r>
          </a:p>
          <a:p>
            <a:pPr>
              <a:lnSpc>
                <a:spcPct val="140000"/>
              </a:lnSpc>
              <a:spcBef>
                <a:spcPts val="0"/>
              </a:spcBef>
              <a:buNone/>
            </a:pPr>
            <a:r>
              <a:rPr lang="id-ID" dirty="0" smtClean="0"/>
              <a:t>	Misal: hokum OHM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id-ID" dirty="0" smtClean="0"/>
              <a:t>Interpretasi perilaku</a:t>
            </a:r>
          </a:p>
          <a:p>
            <a:pPr>
              <a:lnSpc>
                <a:spcPct val="140000"/>
              </a:lnSpc>
              <a:spcBef>
                <a:spcPts val="0"/>
              </a:spcBef>
              <a:buNone/>
            </a:pPr>
            <a:r>
              <a:rPr lang="id-ID" dirty="0" smtClean="0"/>
              <a:t>	Misal: kemampuan trouble shooting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id-ID" dirty="0" smtClean="0"/>
              <a:t>Kasus-kasus sebelumnya (empirik)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id-ID" dirty="0" smtClean="0"/>
              <a:t>Metaknowledge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Tipe Pengetahuan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dirty="0" smtClean="0"/>
              <a:t>Deep Knowledge</a:t>
            </a:r>
            <a:r>
              <a:rPr lang="id-ID" dirty="0" smtClean="0"/>
              <a:t> </a:t>
            </a:r>
            <a:r>
              <a:rPr lang="en-US" dirty="0" smtClean="0"/>
              <a:t>(formal knowledge) </a:t>
            </a:r>
            <a:endParaRPr lang="id-ID" dirty="0" smtClean="0"/>
          </a:p>
          <a:p>
            <a:pPr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id-ID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bersifat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yang</a:t>
            </a:r>
            <a:r>
              <a:rPr lang="en-US" b="1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buku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jurnal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buletin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ilmiah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dsb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algn="just">
              <a:lnSpc>
                <a:spcPct val="14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algn="just">
              <a:lnSpc>
                <a:spcPct val="140000"/>
              </a:lnSpc>
              <a:spcBef>
                <a:spcPts val="0"/>
              </a:spcBef>
            </a:pPr>
            <a:r>
              <a:rPr lang="en-US" dirty="0" smtClean="0"/>
              <a:t>Shallow /Surface Knowledge</a:t>
            </a:r>
            <a:r>
              <a:rPr lang="id-ID" dirty="0" smtClean="0"/>
              <a:t> </a:t>
            </a:r>
            <a:r>
              <a:rPr lang="en-US" dirty="0" smtClean="0"/>
              <a:t>(non formal knowledge)</a:t>
            </a:r>
            <a:endParaRPr lang="id-ID" dirty="0" smtClean="0"/>
          </a:p>
          <a:p>
            <a:pPr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id-ID" dirty="0"/>
              <a:t>	</a:t>
            </a:r>
            <a:r>
              <a:rPr lang="en-US" dirty="0" err="1" smtClean="0"/>
              <a:t>pengetahuan-pengetahuan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b="1" dirty="0" smtClean="0"/>
              <a:t> 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seorang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pakar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pengalamannya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lama.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endParaRPr lang="en-GB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perangkat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lunak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memindahkan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pengetahuan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keahlian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seorang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pakar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komputer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id-ID" dirty="0" smtClean="0"/>
              <a:t>Utama:</a:t>
            </a:r>
            <a:endParaRPr lang="en-US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Basis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knowledge base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err="1"/>
              <a:t>Inferensi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penalaran</a:t>
            </a:r>
            <a:r>
              <a:rPr lang="en-US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Representasi Pengetahuan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329642" cy="5808708"/>
          </a:xfrm>
        </p:spPr>
        <p:txBody>
          <a:bodyPr>
            <a:normAutofit/>
          </a:bodyPr>
          <a:lstStyle/>
          <a:p>
            <a:pPr lvl="0"/>
            <a:r>
              <a:rPr lang="en-GB" dirty="0" err="1" smtClean="0"/>
              <a:t>Deklaratif</a:t>
            </a:r>
            <a:endParaRPr lang="en-GB" dirty="0" smtClean="0"/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 smtClean="0"/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 smtClean="0"/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 smtClean="0"/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dirty="0" err="1" smtClean="0"/>
              <a:t>Prosedural</a:t>
            </a:r>
            <a:r>
              <a:rPr lang="en-GB" dirty="0" smtClean="0"/>
              <a:t> </a:t>
            </a:r>
            <a:r>
              <a:rPr lang="en-GB" dirty="0">
                <a:sym typeface="Symbol"/>
              </a:rPr>
              <a:t></a:t>
            </a:r>
            <a:r>
              <a:rPr lang="en-GB" dirty="0"/>
              <a:t> pattern invoked program IF…THEN…</a:t>
            </a:r>
            <a:endParaRPr lang="id-ID" sz="2000" dirty="0"/>
          </a:p>
          <a:p>
            <a:pPr marL="0" indent="0">
              <a:buNone/>
            </a:pPr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2483768" y="65707"/>
            <a:ext cx="5353769" cy="3435301"/>
            <a:chOff x="1187624" y="2484871"/>
            <a:chExt cx="5353769" cy="3435301"/>
          </a:xfrm>
        </p:grpSpPr>
        <p:sp>
          <p:nvSpPr>
            <p:cNvPr id="5" name="Rectangle 4"/>
            <p:cNvSpPr/>
            <p:nvPr/>
          </p:nvSpPr>
          <p:spPr>
            <a:xfrm>
              <a:off x="1187624" y="3933056"/>
              <a:ext cx="151216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Deklaratif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788024" y="2484871"/>
              <a:ext cx="1728192" cy="8206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Predicate </a:t>
              </a:r>
              <a:r>
                <a:rPr lang="en-GB" dirty="0" smtClean="0">
                  <a:solidFill>
                    <a:srgbClr val="FF0000"/>
                  </a:solidFill>
                </a:rPr>
                <a:t>logic</a:t>
              </a:r>
              <a:endParaRPr lang="id-ID" sz="1400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813201" y="3774740"/>
              <a:ext cx="1728192" cy="8206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>
                  <a:solidFill>
                    <a:srgbClr val="FF0000"/>
                  </a:solidFill>
                </a:rPr>
                <a:t>jaringan</a:t>
              </a:r>
              <a:r>
                <a:rPr lang="en-GB" dirty="0">
                  <a:solidFill>
                    <a:srgbClr val="FF0000"/>
                  </a:solidFill>
                </a:rPr>
                <a:t> semantic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813201" y="5099484"/>
              <a:ext cx="1728192" cy="8206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Frame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5" idx="3"/>
              <a:endCxn id="6" idx="2"/>
            </p:cNvCxnSpPr>
            <p:nvPr/>
          </p:nvCxnSpPr>
          <p:spPr>
            <a:xfrm flipV="1">
              <a:off x="2699792" y="2895215"/>
              <a:ext cx="2088232" cy="12898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3"/>
              <a:endCxn id="7" idx="2"/>
            </p:cNvCxnSpPr>
            <p:nvPr/>
          </p:nvCxnSpPr>
          <p:spPr>
            <a:xfrm>
              <a:off x="2699792" y="4185084"/>
              <a:ext cx="21134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" idx="3"/>
              <a:endCxn id="8" idx="2"/>
            </p:cNvCxnSpPr>
            <p:nvPr/>
          </p:nvCxnSpPr>
          <p:spPr>
            <a:xfrm>
              <a:off x="2699792" y="4185084"/>
              <a:ext cx="2113409" cy="1324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483768" y="4338775"/>
            <a:ext cx="4513101" cy="2342649"/>
            <a:chOff x="463525" y="4083144"/>
            <a:chExt cx="4513101" cy="2342649"/>
          </a:xfrm>
        </p:grpSpPr>
        <p:sp>
          <p:nvSpPr>
            <p:cNvPr id="13" name="Rectangle 12"/>
            <p:cNvSpPr/>
            <p:nvPr/>
          </p:nvSpPr>
          <p:spPr>
            <a:xfrm>
              <a:off x="463525" y="5013176"/>
              <a:ext cx="1656184" cy="43204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Prosedural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951820" y="4083144"/>
              <a:ext cx="2016224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Pattern </a:t>
              </a:r>
              <a:r>
                <a:rPr lang="en-US" dirty="0" smtClean="0"/>
                <a:t>matching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960402" y="5705713"/>
              <a:ext cx="2016224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Backtracking</a:t>
              </a:r>
            </a:p>
          </p:txBody>
        </p:sp>
        <p:cxnSp>
          <p:nvCxnSpPr>
            <p:cNvPr id="16" name="Straight Arrow Connector 15"/>
            <p:cNvCxnSpPr>
              <a:stCxn id="13" idx="3"/>
              <a:endCxn id="14" idx="2"/>
            </p:cNvCxnSpPr>
            <p:nvPr/>
          </p:nvCxnSpPr>
          <p:spPr>
            <a:xfrm flipV="1">
              <a:off x="2119709" y="4443184"/>
              <a:ext cx="832111" cy="7860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3" idx="3"/>
              <a:endCxn id="15" idx="2"/>
            </p:cNvCxnSpPr>
            <p:nvPr/>
          </p:nvCxnSpPr>
          <p:spPr>
            <a:xfrm>
              <a:off x="2119709" y="5229200"/>
              <a:ext cx="840693" cy="8365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23734"/>
            <a:ext cx="7704856" cy="4248472"/>
          </a:xfr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n-US" sz="2900" dirty="0" err="1" smtClean="0"/>
              <a:t>Logi</a:t>
            </a:r>
            <a:r>
              <a:rPr lang="id-ID" sz="2900" dirty="0" smtClean="0"/>
              <a:t>ka</a:t>
            </a:r>
            <a:r>
              <a:rPr lang="en-US" sz="2900" dirty="0" smtClean="0"/>
              <a:t>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digunakan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melakukan</a:t>
            </a:r>
            <a:r>
              <a:rPr lang="en-US" sz="2900" dirty="0"/>
              <a:t> </a:t>
            </a:r>
            <a:r>
              <a:rPr lang="en-US" sz="2900" dirty="0" err="1"/>
              <a:t>penalaran</a:t>
            </a:r>
            <a:r>
              <a:rPr lang="en-US" sz="2900" dirty="0"/>
              <a:t> </a:t>
            </a:r>
            <a:endParaRPr lang="en-US" sz="29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900" b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900" b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900" b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900" b="1" dirty="0"/>
              <a:t> </a:t>
            </a:r>
            <a:r>
              <a:rPr lang="en-US" sz="2900" i="1" u="sng" dirty="0" err="1"/>
              <a:t>Contoh</a:t>
            </a:r>
            <a:r>
              <a:rPr lang="en-US" sz="2900" i="1" u="sng" dirty="0"/>
              <a:t> 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Bookman Old Style" pitchFamily="18" charset="0"/>
              </a:rPr>
              <a:t>Pernyataan</a:t>
            </a:r>
            <a:r>
              <a:rPr lang="en-US" sz="2400" dirty="0">
                <a:latin typeface="Bookman Old Style" pitchFamily="18" charset="0"/>
              </a:rPr>
              <a:t>  A </a:t>
            </a:r>
            <a:r>
              <a:rPr lang="id-ID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= Pak </a:t>
            </a:r>
            <a:r>
              <a:rPr lang="en-US" sz="2400" dirty="0">
                <a:latin typeface="Bookman Old Style" pitchFamily="18" charset="0"/>
              </a:rPr>
              <a:t>Pos </a:t>
            </a:r>
            <a:r>
              <a:rPr lang="en-US" sz="2400" dirty="0" err="1">
                <a:latin typeface="Bookman Old Style" pitchFamily="18" charset="0"/>
              </a:rPr>
              <a:t>datang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hari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Senin</a:t>
            </a:r>
            <a:r>
              <a:rPr lang="en-US" sz="2400" dirty="0">
                <a:latin typeface="Bookman Old Style" pitchFamily="18" charset="0"/>
              </a:rPr>
              <a:t>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Bookman Old Style" pitchFamily="18" charset="0"/>
              </a:rPr>
              <a:t>				</a:t>
            </a:r>
            <a:r>
              <a:rPr lang="en-US" sz="2400" dirty="0" err="1">
                <a:latin typeface="Bookman Old Style" pitchFamily="18" charset="0"/>
              </a:rPr>
              <a:t>sampai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Sabtu</a:t>
            </a:r>
            <a:endParaRPr lang="en-US" sz="2400" dirty="0">
              <a:latin typeface="Bookman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Bookman Old Style" pitchFamily="18" charset="0"/>
              </a:rPr>
              <a:t>Pernyataan</a:t>
            </a:r>
            <a:r>
              <a:rPr lang="en-US" sz="2400" dirty="0">
                <a:latin typeface="Bookman Old Style" pitchFamily="18" charset="0"/>
              </a:rPr>
              <a:t>  B  = </a:t>
            </a:r>
            <a:r>
              <a:rPr lang="en-US" sz="2400" dirty="0" err="1">
                <a:latin typeface="Bookman Old Style" pitchFamily="18" charset="0"/>
              </a:rPr>
              <a:t>Hari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ini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hari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Minggu</a:t>
            </a:r>
            <a:endParaRPr lang="en-US" sz="2400" dirty="0">
              <a:latin typeface="Bookman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Kesimpulan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C  = Pak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Pos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datang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hari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ini</a:t>
            </a:r>
            <a:r>
              <a:rPr lang="en-US" sz="2300" dirty="0">
                <a:latin typeface="Bookman Old Style" pitchFamily="18" charset="0"/>
              </a:rPr>
              <a:t>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214546" y="2393951"/>
            <a:ext cx="5273675" cy="1177925"/>
            <a:chOff x="2362200" y="2268538"/>
            <a:chExt cx="5273675" cy="1177925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284663" y="2362200"/>
              <a:ext cx="1201737" cy="914400"/>
            </a:xfrm>
            <a:prstGeom prst="rect">
              <a:avLst/>
            </a:prstGeom>
            <a:solidFill>
              <a:srgbClr val="F2F2F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b="1">
                  <a:solidFill>
                    <a:srgbClr val="990000"/>
                  </a:solidFill>
                  <a:latin typeface="Bookman Old Style" pitchFamily="18" charset="0"/>
                </a:rPr>
                <a:t>Proses </a:t>
              </a:r>
            </a:p>
            <a:p>
              <a:pPr algn="ctr" eaLnBrk="0" hangingPunct="0"/>
              <a:r>
                <a:rPr lang="en-US" b="1">
                  <a:solidFill>
                    <a:srgbClr val="990000"/>
                  </a:solidFill>
                  <a:latin typeface="Bookman Old Style" pitchFamily="18" charset="0"/>
                </a:rPr>
                <a:t>Logik</a:t>
              </a: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362200" y="2268538"/>
              <a:ext cx="1371600" cy="1160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600" b="1" dirty="0">
                  <a:latin typeface="Bookman Old Style" pitchFamily="18" charset="0"/>
                </a:rPr>
                <a:t>Input</a:t>
              </a:r>
            </a:p>
            <a:p>
              <a:pPr algn="ctr" eaLnBrk="0" hangingPunct="0"/>
              <a:r>
                <a:rPr lang="en-US" sz="1600" b="1" dirty="0">
                  <a:latin typeface="Bookman Old Style" pitchFamily="18" charset="0"/>
                </a:rPr>
                <a:t>Premise </a:t>
              </a:r>
              <a:r>
                <a:rPr lang="en-US" sz="1600" b="1" dirty="0" err="1">
                  <a:latin typeface="Bookman Old Style" pitchFamily="18" charset="0"/>
                </a:rPr>
                <a:t>atau</a:t>
              </a:r>
              <a:endParaRPr lang="en-US" sz="1600" b="1" dirty="0">
                <a:latin typeface="Bookman Old Style" pitchFamily="18" charset="0"/>
              </a:endParaRPr>
            </a:p>
            <a:p>
              <a:pPr algn="ctr" eaLnBrk="0" hangingPunct="0"/>
              <a:r>
                <a:rPr lang="en-US" sz="1600" b="1" dirty="0" err="1">
                  <a:latin typeface="Bookman Old Style" pitchFamily="18" charset="0"/>
                </a:rPr>
                <a:t>Fakta-Fakta</a:t>
              </a:r>
              <a:endParaRPr lang="en-US" sz="1600" b="1" dirty="0">
                <a:latin typeface="Bookman Old Style" pitchFamily="18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6324600" y="2286000"/>
              <a:ext cx="1311275" cy="1160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600" b="1" dirty="0">
                  <a:latin typeface="Bookman Old Style" pitchFamily="18" charset="0"/>
                </a:rPr>
                <a:t>Output </a:t>
              </a:r>
            </a:p>
            <a:p>
              <a:pPr algn="ctr" eaLnBrk="0" hangingPunct="0"/>
              <a:r>
                <a:rPr lang="en-US" sz="1600" b="1" dirty="0" err="1">
                  <a:latin typeface="Bookman Old Style" pitchFamily="18" charset="0"/>
                </a:rPr>
                <a:t>Inferensi</a:t>
              </a:r>
              <a:r>
                <a:rPr lang="en-US" sz="1600" b="1" dirty="0">
                  <a:latin typeface="Bookman Old Style" pitchFamily="18" charset="0"/>
                </a:rPr>
                <a:t>   </a:t>
              </a:r>
              <a:r>
                <a:rPr lang="en-US" sz="1600" b="1" dirty="0" err="1">
                  <a:latin typeface="Bookman Old Style" pitchFamily="18" charset="0"/>
                </a:rPr>
                <a:t>atau</a:t>
              </a:r>
              <a:endParaRPr lang="en-US" sz="1600" b="1" dirty="0">
                <a:latin typeface="Bookman Old Style" pitchFamily="18" charset="0"/>
              </a:endParaRPr>
            </a:p>
            <a:p>
              <a:pPr algn="ctr" eaLnBrk="0" hangingPunct="0"/>
              <a:r>
                <a:rPr lang="en-US" sz="1600" b="1" dirty="0" err="1">
                  <a:latin typeface="Bookman Old Style" pitchFamily="18" charset="0"/>
                </a:rPr>
                <a:t>Konklusi</a:t>
              </a:r>
              <a:endParaRPr lang="en-US" sz="1600" b="1" dirty="0">
                <a:latin typeface="Bookman Old Style" pitchFamily="18" charset="0"/>
              </a:endParaRPr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3657600" y="25908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3657600" y="28194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3657600" y="30480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5562600" y="30480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5562600" y="28194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5562600" y="25908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Logika Komputasi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048378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Komputasional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Dua bentuk dasar dari logika komputasional: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Logika Proposisi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Logika Predikat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Proposisi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97207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sv-SE" dirty="0" smtClean="0"/>
              <a:t>Propositional logic merupakan salah satu bentuk (bahasa) representasi logika yang </a:t>
            </a:r>
            <a:r>
              <a:rPr lang="sv-SE" dirty="0" smtClean="0">
                <a:solidFill>
                  <a:srgbClr val="FF0000"/>
                </a:solidFill>
              </a:rPr>
              <a:t>paling tua dan paling sederhana</a:t>
            </a:r>
            <a:r>
              <a:rPr lang="sv-SE" dirty="0" smtClean="0"/>
              <a:t>.</a:t>
            </a:r>
            <a:endParaRPr lang="id-ID" dirty="0" smtClean="0"/>
          </a:p>
          <a:p>
            <a:pPr algn="just">
              <a:lnSpc>
                <a:spcPct val="150000"/>
              </a:lnSpc>
            </a:pPr>
            <a:r>
              <a:rPr lang="id-ID" dirty="0" smtClean="0"/>
              <a:t>Dengan cara ini beberapa fakta dapat digambarkan dan dimanipulasi dengan menggunakan </a:t>
            </a:r>
            <a:r>
              <a:rPr lang="id-ID" dirty="0" smtClean="0">
                <a:solidFill>
                  <a:srgbClr val="FF0000"/>
                </a:solidFill>
              </a:rPr>
              <a:t>aturan-aturan aljabar Boolean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Proposisi adalah </a:t>
            </a:r>
            <a:r>
              <a:rPr lang="id-ID" dirty="0" smtClean="0">
                <a:solidFill>
                  <a:srgbClr val="FF0000"/>
                </a:solidFill>
              </a:rPr>
              <a:t>statement</a:t>
            </a:r>
            <a:r>
              <a:rPr lang="id-ID" dirty="0" smtClean="0"/>
              <a:t> (pernyataan) yang dapat bernilai </a:t>
            </a:r>
            <a:r>
              <a:rPr lang="id-ID" dirty="0" smtClean="0">
                <a:solidFill>
                  <a:srgbClr val="FF0000"/>
                </a:solidFill>
              </a:rPr>
              <a:t>True</a:t>
            </a:r>
            <a:r>
              <a:rPr lang="id-ID" dirty="0" smtClean="0"/>
              <a:t> (Benar) atau </a:t>
            </a:r>
            <a:r>
              <a:rPr lang="id-ID" dirty="0" smtClean="0">
                <a:solidFill>
                  <a:srgbClr val="FF0000"/>
                </a:solidFill>
              </a:rPr>
              <a:t>False</a:t>
            </a:r>
            <a:r>
              <a:rPr lang="id-ID" dirty="0" smtClean="0"/>
              <a:t> (Salah)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Sebuah proposisi dapat digunakan untuk membentuk proposisi yang baru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Proposisi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9720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Propositional logic membentuk statement sederhana atau statement yang kompleks dengan menggunakan </a:t>
            </a:r>
            <a:r>
              <a:rPr lang="id-ID" dirty="0" smtClean="0">
                <a:solidFill>
                  <a:srgbClr val="FF0000"/>
                </a:solidFill>
              </a:rPr>
              <a:t>propositional connective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id-ID" dirty="0" smtClean="0"/>
          </a:p>
          <a:p>
            <a:pPr algn="just">
              <a:lnSpc>
                <a:spcPct val="150000"/>
              </a:lnSpc>
            </a:pPr>
            <a:r>
              <a:rPr lang="id-ID" dirty="0" smtClean="0"/>
              <a:t>Menentukan kebenaran dari sebuah statement kompleks dari nilai kebenaran yang direpresentasikan oleh statement lain yang lebih sederhana.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Dasar Logika Preposisi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5214974" cy="269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Review Logika Proposisi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dirty="0" smtClean="0"/>
              <a:t>Tentukan bentuk propositional logic dari kalimat ini: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d-ID" dirty="0" smtClean="0">
                <a:solidFill>
                  <a:srgbClr val="FF0000"/>
                </a:solidFill>
              </a:rPr>
              <a:t>Jika Pluto mengitari matahari, maka Pluto adalah planet, jika tidak demikian maka pluto bukan planet.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id-ID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Tentukan bentuk propositional logic dari kalimat ini: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d-ID" dirty="0" smtClean="0">
                <a:solidFill>
                  <a:srgbClr val="FF0000"/>
                </a:solidFill>
              </a:rPr>
              <a:t>barangsiapa memahami aturan perkuliahan atau memiliki buku pedoman dan melanggar aturan tersebut dengan sengaja atau tidak akan mendapat hukuman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 (Kalkulus Predikat)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Logika predikat memberi tambahan kemampuan untuk merepresentasikan pengetahuan dengan </a:t>
            </a:r>
            <a:r>
              <a:rPr lang="id-ID" dirty="0" smtClean="0">
                <a:solidFill>
                  <a:srgbClr val="FF0000"/>
                </a:solidFill>
              </a:rPr>
              <a:t>lebih cermat dan rinci</a:t>
            </a:r>
            <a:r>
              <a:rPr lang="id-ID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Suatu proposisi atau premis dibagi menjadi dua bagian, yaitu </a:t>
            </a:r>
            <a:r>
              <a:rPr lang="id-ID" dirty="0" smtClean="0">
                <a:solidFill>
                  <a:srgbClr val="FF0000"/>
                </a:solidFill>
              </a:rPr>
              <a:t>ARGUMEN</a:t>
            </a:r>
            <a:r>
              <a:rPr lang="id-ID" dirty="0" smtClean="0"/>
              <a:t> (atau objek) dan </a:t>
            </a:r>
            <a:r>
              <a:rPr lang="id-ID" dirty="0" smtClean="0">
                <a:solidFill>
                  <a:srgbClr val="FF0000"/>
                </a:solidFill>
              </a:rPr>
              <a:t>PREDIKAT</a:t>
            </a:r>
            <a:r>
              <a:rPr lang="id-ID" dirty="0" smtClean="0"/>
              <a:t> (keterangan).</a:t>
            </a:r>
          </a:p>
          <a:p>
            <a:pPr algn="just">
              <a:lnSpc>
                <a:spcPct val="150000"/>
              </a:lnSpc>
            </a:pPr>
            <a:r>
              <a:rPr lang="fi-FI" dirty="0" smtClean="0"/>
              <a:t>Dalam suatu kalimat, predikat bisa berupa kata kerja atau bagian</a:t>
            </a:r>
            <a:r>
              <a:rPr lang="id-ID" dirty="0" smtClean="0"/>
              <a:t>  </a:t>
            </a:r>
            <a:r>
              <a:rPr lang="fi-FI" dirty="0" smtClean="0"/>
              <a:t>kata kerja.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dirty="0" smtClean="0"/>
              <a:t>Misalnya terdapat sebuah proposisi:</a:t>
            </a:r>
          </a:p>
          <a:p>
            <a:pPr algn="ctr">
              <a:lnSpc>
                <a:spcPct val="150000"/>
              </a:lnSpc>
              <a:buNone/>
            </a:pPr>
            <a:r>
              <a:rPr lang="id-ID" i="1" dirty="0" smtClean="0">
                <a:solidFill>
                  <a:srgbClr val="FF0000"/>
                </a:solidFill>
              </a:rPr>
              <a:t>Rumput berwarna hijau</a:t>
            </a:r>
          </a:p>
          <a:p>
            <a:pPr>
              <a:lnSpc>
                <a:spcPct val="150000"/>
              </a:lnSpc>
            </a:pPr>
            <a:r>
              <a:rPr lang="id-ID" dirty="0" smtClean="0"/>
              <a:t>dalam bentuk </a:t>
            </a:r>
            <a:r>
              <a:rPr lang="id-ID" dirty="0" smtClean="0">
                <a:solidFill>
                  <a:srgbClr val="FF0000"/>
                </a:solidFill>
              </a:rPr>
              <a:t>logika predikat </a:t>
            </a:r>
            <a:r>
              <a:rPr lang="id-ID" dirty="0" smtClean="0"/>
              <a:t>dapat dinyatakan:</a:t>
            </a:r>
          </a:p>
          <a:p>
            <a:pPr algn="ctr">
              <a:lnSpc>
                <a:spcPct val="150000"/>
              </a:lnSpc>
              <a:buNone/>
            </a:pPr>
            <a:r>
              <a:rPr lang="id-ID" i="1" dirty="0" smtClean="0">
                <a:solidFill>
                  <a:srgbClr val="FF0000"/>
                </a:solidFill>
              </a:rPr>
              <a:t>berwarna(rumput, hijau)</a:t>
            </a:r>
          </a:p>
          <a:p>
            <a:pPr>
              <a:lnSpc>
                <a:spcPct val="150000"/>
              </a:lnSpc>
            </a:pPr>
            <a:r>
              <a:rPr lang="id-ID" dirty="0" smtClean="0"/>
              <a:t>Dengan menggunakan predi</a:t>
            </a:r>
            <a:r>
              <a:rPr lang="en-US" dirty="0" err="1" smtClean="0"/>
              <a:t>kat</a:t>
            </a:r>
            <a:r>
              <a:rPr lang="id-ID" dirty="0" smtClean="0"/>
              <a:t>, statemen/kalimat yang lebih kompleks dapat direpresentasikan lebih baik daripada menggunakan propositional logic.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215370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/>
              <a:t>Beberapa contoh lain: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000" dirty="0" smtClean="0"/>
              <a:t>Proposition : Manusia menjelajah Mars</a:t>
            </a:r>
          </a:p>
          <a:p>
            <a:pPr marL="1096963" lvl="2" indent="-293688">
              <a:lnSpc>
                <a:spcPct val="150000"/>
              </a:lnSpc>
              <a:buNone/>
            </a:pPr>
            <a:r>
              <a:rPr lang="id-ID" sz="2000" dirty="0" smtClean="0"/>
              <a:t>Predicate calculus : </a:t>
            </a:r>
            <a:r>
              <a:rPr lang="id-ID" sz="2000" dirty="0" smtClean="0">
                <a:solidFill>
                  <a:srgbClr val="FF0000"/>
                </a:solidFill>
              </a:rPr>
              <a:t>Jelajah(manusia, mars)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000" dirty="0" smtClean="0"/>
              <a:t>Proposition : Anne loves Mom </a:t>
            </a:r>
          </a:p>
          <a:p>
            <a:pPr marL="1096963" lvl="2" indent="-293688">
              <a:lnSpc>
                <a:spcPct val="150000"/>
              </a:lnSpc>
              <a:buNone/>
            </a:pPr>
            <a:r>
              <a:rPr lang="id-ID" sz="2000" dirty="0" smtClean="0"/>
              <a:t>Predicate calculus : </a:t>
            </a:r>
            <a:r>
              <a:rPr lang="id-ID" sz="2000" dirty="0" smtClean="0">
                <a:solidFill>
                  <a:srgbClr val="FF0000"/>
                </a:solidFill>
              </a:rPr>
              <a:t>loves(Anne, Mom)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000" dirty="0" smtClean="0"/>
              <a:t>Proposition : Rebeca pintar</a:t>
            </a:r>
          </a:p>
          <a:p>
            <a:pPr marL="1096963" lvl="2" indent="-293688">
              <a:lnSpc>
                <a:spcPct val="150000"/>
              </a:lnSpc>
              <a:buNone/>
            </a:pPr>
            <a:r>
              <a:rPr lang="id-ID" sz="2000" dirty="0" smtClean="0"/>
              <a:t>Predicate calculus : </a:t>
            </a:r>
            <a:r>
              <a:rPr lang="id-ID" sz="2000" dirty="0" smtClean="0">
                <a:solidFill>
                  <a:srgbClr val="FF0000"/>
                </a:solidFill>
              </a:rPr>
              <a:t>pintar(Rebeca)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000" dirty="0" smtClean="0"/>
              <a:t>Proposition: Hadi adalah laki-laki</a:t>
            </a:r>
          </a:p>
          <a:p>
            <a:pPr marL="1096963" lvl="2" indent="-293688">
              <a:lnSpc>
                <a:spcPct val="150000"/>
              </a:lnSpc>
              <a:buNone/>
            </a:pPr>
            <a:r>
              <a:rPr lang="id-ID" sz="2000" dirty="0" smtClean="0"/>
              <a:t>Predicate calsulus : </a:t>
            </a:r>
            <a:r>
              <a:rPr lang="id-ID" sz="2000" dirty="0" smtClean="0">
                <a:solidFill>
                  <a:srgbClr val="FF0000"/>
                </a:solidFill>
              </a:rPr>
              <a:t>Laki-laki(Hadi)</a:t>
            </a:r>
            <a:r>
              <a:rPr lang="id-ID" sz="2000" dirty="0" smtClean="0"/>
              <a:t>, atau </a:t>
            </a:r>
            <a:r>
              <a:rPr lang="id-ID" sz="2000" dirty="0" smtClean="0">
                <a:solidFill>
                  <a:srgbClr val="FF0000"/>
                </a:solidFill>
              </a:rPr>
              <a:t>Jenis-Kelamin(Hadi, Laki-laki)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endParaRPr lang="id-ID" sz="2000" dirty="0" smtClean="0"/>
          </a:p>
          <a:p>
            <a:pPr marL="1096963" lvl="2" indent="-293688">
              <a:lnSpc>
                <a:spcPct val="150000"/>
              </a:lnSpc>
              <a:buNone/>
            </a:pP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017" y="-243408"/>
            <a:ext cx="7467600" cy="1143000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endParaRPr lang="en-GB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just">
              <a:lnSpc>
                <a:spcPct val="160000"/>
              </a:lnSpc>
            </a:pPr>
            <a:r>
              <a:rPr lang="en-US" dirty="0" smtClean="0">
                <a:solidFill>
                  <a:srgbClr val="FF0000"/>
                </a:solidFill>
              </a:rPr>
              <a:t>Knowledge </a:t>
            </a:r>
            <a:r>
              <a:rPr lang="en-US" dirty="0">
                <a:solidFill>
                  <a:srgbClr val="FF0000"/>
                </a:solidFill>
              </a:rPr>
              <a:t>base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ide, </a:t>
            </a:r>
            <a:r>
              <a:rPr lang="en-US" dirty="0" err="1"/>
              <a:t>hubungan</a:t>
            </a:r>
            <a:endParaRPr lang="en-US" dirty="0"/>
          </a:p>
          <a:p>
            <a:pPr algn="just">
              <a:lnSpc>
                <a:spcPct val="160000"/>
              </a:lnSpc>
            </a:pPr>
            <a:r>
              <a:rPr lang="en-US" dirty="0" smtClean="0">
                <a:solidFill>
                  <a:srgbClr val="FF0000"/>
                </a:solidFill>
              </a:rPr>
              <a:t>Motor </a:t>
            </a:r>
            <a:r>
              <a:rPr lang="en-US" dirty="0" err="1">
                <a:solidFill>
                  <a:srgbClr val="FF0000"/>
                </a:solidFill>
              </a:rPr>
              <a:t>inferensi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bertugas</a:t>
            </a:r>
            <a:r>
              <a:rPr lang="en-US" dirty="0"/>
              <a:t> u/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knowledge base.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solidFill>
                  <a:srgbClr val="FF0000"/>
                </a:solidFill>
              </a:rPr>
              <a:t>user </a:t>
            </a:r>
            <a:r>
              <a:rPr lang="en-US" dirty="0">
                <a:solidFill>
                  <a:srgbClr val="FF0000"/>
                </a:solidFill>
              </a:rPr>
              <a:t>interface </a:t>
            </a:r>
            <a:r>
              <a:rPr lang="en-US" dirty="0" smtClean="0"/>
              <a:t>software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/>
              <a:t>sbg</a:t>
            </a:r>
            <a:r>
              <a:rPr lang="en-US" dirty="0"/>
              <a:t> media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Knowledge base 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13" y="1124744"/>
            <a:ext cx="7083809" cy="251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65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200" dirty="0" smtClean="0"/>
              <a:t>Dalam logika predikat, huruf dapat digunakan untuk menggantikan argumen.</a:t>
            </a:r>
          </a:p>
          <a:p>
            <a:pPr>
              <a:lnSpc>
                <a:spcPct val="150000"/>
              </a:lnSpc>
            </a:pPr>
            <a:r>
              <a:rPr lang="id-ID" sz="2200" dirty="0" smtClean="0"/>
              <a:t>Contoh: </a:t>
            </a:r>
            <a:r>
              <a:rPr lang="id-ID" sz="2200" dirty="0" smtClean="0">
                <a:solidFill>
                  <a:srgbClr val="FF0000"/>
                </a:solidFill>
              </a:rPr>
              <a:t>x = Anne</a:t>
            </a:r>
            <a:r>
              <a:rPr lang="id-ID" sz="2200" dirty="0" smtClean="0"/>
              <a:t>, </a:t>
            </a:r>
            <a:r>
              <a:rPr lang="id-ID" sz="2200" dirty="0" smtClean="0">
                <a:solidFill>
                  <a:srgbClr val="FF0000"/>
                </a:solidFill>
              </a:rPr>
              <a:t>y = Mom</a:t>
            </a:r>
            <a:r>
              <a:rPr lang="id-ID" sz="2200" dirty="0" smtClean="0"/>
              <a:t>, maka pernyataan Anne loves Mom dapat dinyatakan dalam logika predikat: </a:t>
            </a:r>
            <a:r>
              <a:rPr lang="id-ID" sz="2200" dirty="0" smtClean="0">
                <a:solidFill>
                  <a:srgbClr val="FF0000"/>
                </a:solidFill>
              </a:rPr>
              <a:t>loves(x,y)</a:t>
            </a:r>
            <a:r>
              <a:rPr lang="id-ID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id-ID" sz="2200" dirty="0" smtClean="0"/>
              <a:t>Dalam beberapa hal variabel dibutuhkan agar pengetahuan dapat diekspresikan dalam kalkulus predikat sehingga nantinya dapat </a:t>
            </a:r>
            <a:r>
              <a:rPr lang="id-ID" sz="2200" dirty="0" smtClean="0">
                <a:solidFill>
                  <a:srgbClr val="FF0000"/>
                </a:solidFill>
              </a:rPr>
              <a:t>dimanipulasi dengan mudah dalam proses inferensi</a:t>
            </a:r>
            <a:r>
              <a:rPr lang="id-ID" sz="2200" dirty="0" smtClean="0"/>
              <a:t>.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200" dirty="0" smtClean="0"/>
              <a:t>Logika predikat memperbolehkan penggunaan simbol untuk mewakili fungsi-fungsi.</a:t>
            </a:r>
          </a:p>
          <a:p>
            <a:pPr>
              <a:lnSpc>
                <a:spcPct val="150000"/>
              </a:lnSpc>
              <a:buNone/>
            </a:pPr>
            <a:r>
              <a:rPr lang="id-ID" sz="2200" dirty="0" smtClean="0"/>
              <a:t>	</a:t>
            </a:r>
            <a:r>
              <a:rPr lang="id-ID" sz="1900" dirty="0" smtClean="0"/>
              <a:t>Contoh: </a:t>
            </a:r>
            <a:r>
              <a:rPr lang="id-ID" sz="1900" dirty="0" smtClean="0">
                <a:solidFill>
                  <a:srgbClr val="FF0000"/>
                </a:solidFill>
              </a:rPr>
              <a:t>ayah(Jono)=Santoso</a:t>
            </a:r>
            <a:r>
              <a:rPr lang="id-ID" sz="1900" dirty="0" smtClean="0"/>
              <a:t>, </a:t>
            </a:r>
            <a:r>
              <a:rPr lang="id-ID" sz="1900" dirty="0" smtClean="0">
                <a:solidFill>
                  <a:srgbClr val="FF0000"/>
                </a:solidFill>
              </a:rPr>
              <a:t>ibu(Rebeca)=Rini</a:t>
            </a:r>
            <a:r>
              <a:rPr lang="id-ID" sz="19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id-ID" sz="2200" dirty="0" smtClean="0"/>
              <a:t>Fungsi juga dapat digunakan bersamaan dengan predikat.</a:t>
            </a:r>
          </a:p>
          <a:p>
            <a:pPr>
              <a:lnSpc>
                <a:spcPct val="150000"/>
              </a:lnSpc>
            </a:pPr>
            <a:r>
              <a:rPr lang="id-ID" sz="2200" dirty="0" smtClean="0"/>
              <a:t>Contoh:</a:t>
            </a:r>
          </a:p>
          <a:p>
            <a:pPr algn="ctr">
              <a:lnSpc>
                <a:spcPct val="150000"/>
              </a:lnSpc>
              <a:buNone/>
            </a:pPr>
            <a:r>
              <a:rPr lang="id-ID" sz="2200" dirty="0" smtClean="0">
                <a:solidFill>
                  <a:srgbClr val="FF0000"/>
                </a:solidFill>
              </a:rPr>
              <a:t>teman(ayah(Jono),ibu(Rebeca)) </a:t>
            </a:r>
            <a:r>
              <a:rPr lang="id-ID" sz="2200" dirty="0" smtClean="0"/>
              <a:t>= teman(Santoso,Rini)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200" dirty="0" smtClean="0"/>
              <a:t>Logika predikat menggunakan operator yang sama seperti operator-operator yang berlaku pada propositional logic.</a:t>
            </a:r>
          </a:p>
          <a:p>
            <a:pPr>
              <a:lnSpc>
                <a:spcPct val="150000"/>
              </a:lnSpc>
            </a:pPr>
            <a:r>
              <a:rPr lang="id-ID" sz="2200" dirty="0" smtClean="0"/>
              <a:t>Contoh:</a:t>
            </a:r>
          </a:p>
          <a:p>
            <a:pPr>
              <a:lnSpc>
                <a:spcPct val="150000"/>
              </a:lnSpc>
            </a:pPr>
            <a:r>
              <a:rPr lang="id-ID" sz="2200" dirty="0" smtClean="0"/>
              <a:t>Diketahui  buah statement sebagai berikut:</a:t>
            </a:r>
          </a:p>
          <a:p>
            <a:pPr lvl="1">
              <a:lnSpc>
                <a:spcPct val="150000"/>
              </a:lnSpc>
            </a:pPr>
            <a:r>
              <a:rPr lang="id-ID" sz="1900" dirty="0" smtClean="0"/>
              <a:t>Suka(Budi, memancing)</a:t>
            </a:r>
          </a:p>
          <a:p>
            <a:pPr lvl="1">
              <a:lnSpc>
                <a:spcPct val="150000"/>
              </a:lnSpc>
            </a:pPr>
            <a:r>
              <a:rPr lang="id-ID" sz="1900" dirty="0" smtClean="0"/>
              <a:t>Suka(Arif, memancing)</a:t>
            </a:r>
          </a:p>
          <a:p>
            <a:pPr>
              <a:lnSpc>
                <a:spcPct val="150000"/>
              </a:lnSpc>
            </a:pPr>
            <a:r>
              <a:rPr lang="id-ID" sz="2200" dirty="0" smtClean="0"/>
              <a:t>Kita dapat menambah statement berikut:</a:t>
            </a:r>
          </a:p>
          <a:p>
            <a:pPr lvl="1">
              <a:lnSpc>
                <a:spcPct val="150000"/>
              </a:lnSpc>
            </a:pPr>
            <a:r>
              <a:rPr lang="id-ID" sz="1900" dirty="0" smtClean="0"/>
              <a:t>Jika suka(x, y) </a:t>
            </a:r>
            <a:r>
              <a:rPr lang="id-ID" sz="1900" dirty="0" smtClean="0">
                <a:solidFill>
                  <a:srgbClr val="FF0000"/>
                </a:solidFill>
              </a:rPr>
              <a:t>AND</a:t>
            </a:r>
            <a:r>
              <a:rPr lang="id-ID" sz="1900" dirty="0" smtClean="0"/>
              <a:t> suka (z,y), maka berteman(x,z)</a:t>
            </a:r>
          </a:p>
          <a:p>
            <a:pPr lvl="1">
              <a:lnSpc>
                <a:spcPct val="150000"/>
              </a:lnSpc>
            </a:pPr>
            <a:r>
              <a:rPr lang="id-ID" sz="1900" dirty="0" smtClean="0"/>
              <a:t>Atau suka(x,y) </a:t>
            </a:r>
            <a:r>
              <a:rPr lang="id-ID" sz="1900" dirty="0" smtClean="0">
                <a:solidFill>
                  <a:srgbClr val="FF0000"/>
                </a:solidFill>
              </a:rPr>
              <a:t>^</a:t>
            </a:r>
            <a:r>
              <a:rPr lang="id-ID" sz="1900" dirty="0" smtClean="0"/>
              <a:t> suka(z,y) </a:t>
            </a:r>
            <a:r>
              <a:rPr lang="id-ID" sz="1900" dirty="0" smtClean="0">
                <a:sym typeface="Wingdings" pitchFamily="2" charset="2"/>
              </a:rPr>
              <a:t> berteman(x,z)</a:t>
            </a:r>
            <a:endParaRPr lang="id-ID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200" dirty="0" smtClean="0"/>
              <a:t>Bagaimana menyatakan </a:t>
            </a:r>
            <a:r>
              <a:rPr lang="id-ID" sz="2200" dirty="0" smtClean="0">
                <a:solidFill>
                  <a:srgbClr val="FF0000"/>
                </a:solidFill>
              </a:rPr>
              <a:t>kuantitas</a:t>
            </a:r>
            <a:r>
              <a:rPr lang="id-ID" sz="2200" dirty="0" smtClean="0"/>
              <a:t> dari sebuah obyek pada logika predikat?</a:t>
            </a:r>
          </a:p>
          <a:p>
            <a:pPr>
              <a:lnSpc>
                <a:spcPct val="150000"/>
              </a:lnSpc>
            </a:pPr>
            <a:r>
              <a:rPr lang="id-ID" sz="2200" dirty="0" smtClean="0"/>
              <a:t>Variabel dapat dikuantitaskan dengan dua cara, yaitu:</a:t>
            </a:r>
          </a:p>
          <a:p>
            <a:pPr lvl="1">
              <a:lnSpc>
                <a:spcPct val="150000"/>
              </a:lnSpc>
            </a:pPr>
            <a:r>
              <a:rPr lang="id-ID" sz="2000" dirty="0" smtClean="0"/>
              <a:t>Ukuran kuantitas universal       , yang berarti </a:t>
            </a:r>
            <a:r>
              <a:rPr lang="id-ID" sz="2000" b="1" u="sng" dirty="0" smtClean="0">
                <a:solidFill>
                  <a:srgbClr val="FF0000"/>
                </a:solidFill>
              </a:rPr>
              <a:t>untuk semua</a:t>
            </a:r>
          </a:p>
          <a:p>
            <a:pPr lvl="1">
              <a:lnSpc>
                <a:spcPct val="150000"/>
              </a:lnSpc>
            </a:pPr>
            <a:r>
              <a:rPr lang="id-ID" sz="2000" dirty="0" smtClean="0"/>
              <a:t>Ukuran kuantitas eksistensial       , yang berarti </a:t>
            </a:r>
            <a:r>
              <a:rPr lang="id-ID" sz="2000" b="1" u="sng" dirty="0" smtClean="0">
                <a:solidFill>
                  <a:srgbClr val="FF0000"/>
                </a:solidFill>
              </a:rPr>
              <a:t>ada beberapa (setidaknya satu)</a:t>
            </a:r>
            <a:endParaRPr lang="id-ID" sz="19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id-ID" sz="2200" dirty="0" smtClean="0"/>
              <a:t>Untuk kuantitas eksistensial, lazimnya digunakan operator AND dibandingkan IMPLIKASI</a:t>
            </a:r>
          </a:p>
          <a:p>
            <a:pPr>
              <a:lnSpc>
                <a:spcPct val="150000"/>
              </a:lnSpc>
            </a:pPr>
            <a:endParaRPr lang="id-ID" sz="19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325415"/>
            <a:ext cx="214314" cy="460775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801229"/>
            <a:ext cx="214314" cy="485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200" dirty="0" smtClean="0"/>
              <a:t>All boys like sweets</a:t>
            </a:r>
          </a:p>
          <a:p>
            <a:pPr lvl="1">
              <a:lnSpc>
                <a:spcPct val="150000"/>
              </a:lnSpc>
            </a:pPr>
            <a:endParaRPr lang="id-ID" sz="19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Some boys like flying kites</a:t>
            </a:r>
            <a:endParaRPr lang="id-ID" sz="2200" dirty="0" smtClean="0"/>
          </a:p>
          <a:p>
            <a:pPr>
              <a:lnSpc>
                <a:spcPct val="150000"/>
              </a:lnSpc>
            </a:pPr>
            <a:endParaRPr lang="id-ID" sz="2200" dirty="0" smtClean="0"/>
          </a:p>
          <a:p>
            <a:pPr>
              <a:lnSpc>
                <a:spcPct val="150000"/>
              </a:lnSpc>
              <a:buNone/>
            </a:pPr>
            <a:r>
              <a:rPr lang="id-ID" sz="2200" dirty="0" smtClean="0"/>
              <a:t>	atau </a:t>
            </a:r>
          </a:p>
          <a:p>
            <a:pPr>
              <a:lnSpc>
                <a:spcPct val="150000"/>
              </a:lnSpc>
            </a:pPr>
            <a:r>
              <a:rPr lang="fi-FI" sz="2200" dirty="0" smtClean="0"/>
              <a:t>Semua planet tata-surya mengelilingi matahari.</a:t>
            </a:r>
            <a:endParaRPr lang="id-ID" sz="2200" dirty="0" smtClean="0"/>
          </a:p>
          <a:p>
            <a:pPr>
              <a:lnSpc>
                <a:spcPct val="150000"/>
              </a:lnSpc>
              <a:buNone/>
            </a:pPr>
            <a:endParaRPr lang="id-ID" sz="2200" dirty="0" smtClean="0"/>
          </a:p>
          <a:p>
            <a:pPr>
              <a:lnSpc>
                <a:spcPct val="150000"/>
              </a:lnSpc>
            </a:pPr>
            <a:r>
              <a:rPr lang="id-ID" sz="2200" dirty="0" smtClean="0"/>
              <a:t>Asteroid mengelilingi beberapa planet</a:t>
            </a:r>
          </a:p>
          <a:p>
            <a:pPr>
              <a:lnSpc>
                <a:spcPct val="150000"/>
              </a:lnSpc>
            </a:pPr>
            <a:endParaRPr lang="id-ID" sz="1600" b="1" u="sng" dirty="0" smtClean="0"/>
          </a:p>
          <a:p>
            <a:pPr>
              <a:lnSpc>
                <a:spcPct val="150000"/>
              </a:lnSpc>
            </a:pPr>
            <a:endParaRPr lang="id-ID" sz="19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85992"/>
            <a:ext cx="3907167" cy="33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357562"/>
            <a:ext cx="399159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143512"/>
            <a:ext cx="7072362" cy="38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6153172"/>
            <a:ext cx="6496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967143"/>
            <a:ext cx="3714776" cy="390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 Predikat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d-ID" sz="2200" dirty="0" smtClean="0"/>
              <a:t>Latihan: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1800" dirty="0" smtClean="0"/>
              <a:t>Jika rata-rata nilai dari mahasiswa adalah 80, maka mahasiswa akan mendapat nilai huruf A.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1800" dirty="0" smtClean="0"/>
              <a:t>Garﬁeld adalah seekor kucing.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1800" dirty="0" smtClean="0"/>
              <a:t>Garﬁeld adalah tokoh kartun.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1800" dirty="0" smtClean="0"/>
              <a:t>Semua kucing adalah binatang.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1800" dirty="0" smtClean="0"/>
              <a:t>Setiap orang menyukai seseorang.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1800" dirty="0" smtClean="0"/>
              <a:t>Semua kucing menyukai atau membenci anjing.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1800" dirty="0" smtClean="0"/>
              <a:t>Seseorang hanya mencoba melukai seseorang yang mereka tidak suka.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1800" dirty="0" smtClean="0"/>
              <a:t>Garﬁeld mencoba melukai anjing Rover.</a:t>
            </a:r>
            <a:endParaRPr lang="id-ID" sz="18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467600" cy="1143000"/>
          </a:xfrm>
        </p:spPr>
        <p:txBody>
          <a:bodyPr/>
          <a:lstStyle/>
          <a:p>
            <a:r>
              <a:rPr lang="id-ID" dirty="0" smtClean="0"/>
              <a:t>Penalaran (</a:t>
            </a:r>
            <a:r>
              <a:rPr lang="id-ID" dirty="0" smtClean="0">
                <a:solidFill>
                  <a:srgbClr val="FF0000"/>
                </a:solidFill>
              </a:rPr>
              <a:t>inferensi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565232"/>
          </a:xfrm>
        </p:spPr>
        <p:txBody>
          <a:bodyPr>
            <a:normAutofit fontScale="85000" lnSpcReduction="20000"/>
          </a:bodyPr>
          <a:lstStyle/>
          <a:p>
            <a:pPr marL="360363" indent="-360363" algn="just">
              <a:lnSpc>
                <a:spcPct val="150000"/>
              </a:lnSpc>
              <a:tabLst>
                <a:tab pos="360363" algn="l"/>
              </a:tabLst>
            </a:pPr>
            <a:r>
              <a:rPr lang="id-ID" dirty="0" smtClean="0"/>
              <a:t>Terdapat dua bentuk dasar penalaran dalam logika untuk membuat </a:t>
            </a:r>
            <a:r>
              <a:rPr lang="id-ID" dirty="0" smtClean="0">
                <a:solidFill>
                  <a:srgbClr val="FF0000"/>
                </a:solidFill>
              </a:rPr>
              <a:t>inferensi</a:t>
            </a:r>
            <a:r>
              <a:rPr lang="id-ID" dirty="0" smtClean="0"/>
              <a:t> yang diambil dari premis:</a:t>
            </a:r>
          </a:p>
          <a:p>
            <a:pPr marL="623888" lvl="1" indent="-258763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id-ID" b="1" dirty="0" smtClean="0"/>
              <a:t>Deduktif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Penalaran ini bergerak dari prinsip/</a:t>
            </a:r>
            <a:r>
              <a:rPr lang="id-ID" dirty="0" smtClean="0">
                <a:solidFill>
                  <a:srgbClr val="FF0000"/>
                </a:solidFill>
              </a:rPr>
              <a:t>premis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FF0000"/>
                </a:solidFill>
              </a:rPr>
              <a:t>umum menuju konklusi khusus</a:t>
            </a:r>
            <a:r>
              <a:rPr lang="id-ID" dirty="0" smtClean="0"/>
              <a:t>. Proses deduktif umumnya dimulai dari suatu </a:t>
            </a:r>
            <a:r>
              <a:rPr lang="id-ID" b="1" i="1" dirty="0" smtClean="0"/>
              <a:t>silogisme</a:t>
            </a:r>
            <a:r>
              <a:rPr lang="id-ID" dirty="0" smtClean="0"/>
              <a:t> atau pernyataan premis dan inferensi. 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Proses deduktif umumnya terdiri dari tiga bagian : premis mayor, premis minor, dan konklusi.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id-ID" u="sng" dirty="0" smtClean="0"/>
              <a:t>Contoh</a:t>
            </a:r>
            <a:r>
              <a:rPr lang="id-ID" dirty="0" smtClean="0"/>
              <a:t>: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Premis mayor :  </a:t>
            </a:r>
            <a:r>
              <a:rPr lang="id-ID" i="1" dirty="0" smtClean="0"/>
              <a:t>Jika Hujan turun, Andi tidak lari pagi</a:t>
            </a:r>
            <a:r>
              <a:rPr lang="id-ID" dirty="0" smtClean="0"/>
              <a:t>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Premis minor  :  </a:t>
            </a:r>
            <a:r>
              <a:rPr lang="id-ID" i="1" dirty="0" smtClean="0"/>
              <a:t>Pagi ini hujan turun</a:t>
            </a:r>
            <a:r>
              <a:rPr lang="id-ID" dirty="0" smtClean="0"/>
              <a:t>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Konklusi 	        :  </a:t>
            </a:r>
            <a:r>
              <a:rPr lang="id-ID" i="1" dirty="0" smtClean="0"/>
              <a:t>pagi ini Andi tidak lari pagi</a:t>
            </a:r>
            <a:r>
              <a:rPr lang="id-ID" dirty="0" smtClean="0"/>
              <a:t>.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7467600" cy="926976"/>
          </a:xfrm>
        </p:spPr>
        <p:txBody>
          <a:bodyPr/>
          <a:lstStyle/>
          <a:p>
            <a:r>
              <a:rPr lang="id-ID" dirty="0" smtClean="0"/>
              <a:t>Penalaran (</a:t>
            </a:r>
            <a:r>
              <a:rPr lang="id-ID" dirty="0" smtClean="0">
                <a:solidFill>
                  <a:srgbClr val="FF0000"/>
                </a:solidFill>
              </a:rPr>
              <a:t>inferensi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352928" cy="5904656"/>
          </a:xfrm>
        </p:spPr>
        <p:txBody>
          <a:bodyPr>
            <a:normAutofit fontScale="85000" lnSpcReduction="10000"/>
          </a:bodyPr>
          <a:lstStyle/>
          <a:p>
            <a:pPr marL="609600" indent="-609600" algn="just">
              <a:lnSpc>
                <a:spcPct val="150000"/>
              </a:lnSpc>
              <a:buFont typeface="Wingdings" pitchFamily="2" charset="2"/>
              <a:buAutoNum type="arabicPeriod" startAt="2"/>
            </a:pPr>
            <a:r>
              <a:rPr lang="id-ID" b="1" dirty="0" smtClean="0"/>
              <a:t>Induktif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Penalaran induktif dimulai dari </a:t>
            </a:r>
            <a:r>
              <a:rPr lang="id-ID" dirty="0" smtClean="0">
                <a:solidFill>
                  <a:srgbClr val="FF0000"/>
                </a:solidFill>
              </a:rPr>
              <a:t>masalah khusus menuju ke masalah umum</a:t>
            </a:r>
            <a:r>
              <a:rPr lang="id-ID" dirty="0" smtClean="0"/>
              <a:t>. Atau dengan perkataan lain, penalaran induktif menggunakan sejumlah fakta atau premis yang mantap untuk menarik kesimpulan umum. 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id-ID" u="sng" dirty="0" smtClean="0"/>
              <a:t>Contoh</a:t>
            </a:r>
            <a:r>
              <a:rPr lang="id-ID" dirty="0" smtClean="0"/>
              <a:t>: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Premis 1 : </a:t>
            </a:r>
            <a:r>
              <a:rPr lang="id-ID" i="1" dirty="0" smtClean="0"/>
              <a:t>Dioda yang salah menyebabkan peralatan elektronik rusak</a:t>
            </a:r>
            <a:r>
              <a:rPr lang="id-ID" dirty="0" smtClean="0"/>
              <a:t>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Premis 2 : </a:t>
            </a:r>
            <a:r>
              <a:rPr lang="id-ID" i="1" dirty="0" smtClean="0"/>
              <a:t>Transistor rusak menyebabkan elektronik rusak</a:t>
            </a:r>
            <a:r>
              <a:rPr lang="id-ID" dirty="0" smtClean="0"/>
              <a:t>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Premis 3 : </a:t>
            </a:r>
            <a:r>
              <a:rPr lang="id-ID" i="1" dirty="0" smtClean="0"/>
              <a:t>Sirkuit terpadu (IC) rusak menyebabkan peralatan elektronik tidak berfungsi</a:t>
            </a:r>
            <a:r>
              <a:rPr lang="id-ID" dirty="0" smtClean="0"/>
              <a:t>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id-ID" dirty="0" smtClean="0"/>
              <a:t>	Konklusi : </a:t>
            </a:r>
            <a:r>
              <a:rPr lang="id-ID" i="1" dirty="0" smtClean="0"/>
              <a:t>peralatan semi-konduktor rusak merupakan penyebab utama rusaknya peralatan elektronik</a:t>
            </a:r>
            <a:r>
              <a:rPr lang="en-GB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143000"/>
          </a:xfrm>
        </p:spPr>
        <p:txBody>
          <a:bodyPr/>
          <a:lstStyle/>
          <a:p>
            <a:pPr algn="r"/>
            <a:r>
              <a:rPr lang="id-ID" dirty="0"/>
              <a:t>Semantic Network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546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Semantic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salah satu bentuk representasi knowledge-base dalam bentuk diagram</a:t>
            </a:r>
          </a:p>
          <a:p>
            <a:r>
              <a:rPr lang="id-ID" dirty="0" smtClean="0"/>
              <a:t>Diagram terdiri atas node dan arc </a:t>
            </a:r>
          </a:p>
          <a:p>
            <a:r>
              <a:rPr lang="id-ID" dirty="0" smtClean="0"/>
              <a:t>Node merepresentasikan sebuah konsep atau obyek</a:t>
            </a:r>
          </a:p>
          <a:p>
            <a:r>
              <a:rPr lang="id-ID" dirty="0" smtClean="0"/>
              <a:t>Arc merepresentasikan sebuah relasi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+mn-lt"/>
              </a:rPr>
              <a:t>Transferring Expertise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endParaRPr lang="id-ID" dirty="0">
              <a:latin typeface="+mn-lt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924800" cy="4530725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400" dirty="0"/>
              <a:t>Objective of an expert system </a:t>
            </a:r>
          </a:p>
          <a:p>
            <a:pPr lvl="1" algn="just"/>
            <a:r>
              <a:rPr lang="en-US" sz="2400" dirty="0"/>
              <a:t>To transfer expertise from an expert to a computer system and </a:t>
            </a:r>
          </a:p>
          <a:p>
            <a:pPr lvl="1" algn="just"/>
            <a:r>
              <a:rPr lang="en-US" sz="2400" dirty="0"/>
              <a:t>Then on to other humans (</a:t>
            </a:r>
            <a:r>
              <a:rPr lang="en-US" sz="2400" dirty="0" err="1"/>
              <a:t>nonexperts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/>
              <a:t>Activities</a:t>
            </a:r>
          </a:p>
          <a:p>
            <a:pPr lvl="1" algn="just"/>
            <a:r>
              <a:rPr lang="en-US" sz="2400" dirty="0"/>
              <a:t>Knowledge </a:t>
            </a:r>
            <a:r>
              <a:rPr lang="en-US" sz="2400" dirty="0">
                <a:solidFill>
                  <a:srgbClr val="FF0000"/>
                </a:solidFill>
              </a:rPr>
              <a:t>acquisition</a:t>
            </a:r>
            <a:r>
              <a:rPr lang="en-US" sz="2400" dirty="0"/>
              <a:t> </a:t>
            </a:r>
          </a:p>
          <a:p>
            <a:pPr lvl="1" algn="just"/>
            <a:r>
              <a:rPr lang="en-US" sz="2400" dirty="0"/>
              <a:t>Knowledge </a:t>
            </a:r>
            <a:r>
              <a:rPr lang="en-US" sz="2400" dirty="0">
                <a:solidFill>
                  <a:srgbClr val="FF0000"/>
                </a:solidFill>
              </a:rPr>
              <a:t>representation</a:t>
            </a:r>
            <a:r>
              <a:rPr lang="en-US" sz="2400" dirty="0"/>
              <a:t> </a:t>
            </a:r>
          </a:p>
          <a:p>
            <a:pPr lvl="1" algn="just"/>
            <a:r>
              <a:rPr lang="en-US" sz="2400" dirty="0"/>
              <a:t>Knowledge </a:t>
            </a:r>
            <a:r>
              <a:rPr lang="en-US" sz="2400" dirty="0" err="1">
                <a:solidFill>
                  <a:srgbClr val="FF0000"/>
                </a:solidFill>
              </a:rPr>
              <a:t>inferencing</a:t>
            </a:r>
            <a:r>
              <a:rPr lang="en-US" sz="2400" dirty="0"/>
              <a:t> </a:t>
            </a:r>
          </a:p>
          <a:p>
            <a:pPr lvl="1" algn="just"/>
            <a:r>
              <a:rPr lang="en-US" sz="2400" dirty="0"/>
              <a:t>Knowledge </a:t>
            </a:r>
            <a:r>
              <a:rPr lang="en-US" sz="2400" dirty="0">
                <a:solidFill>
                  <a:srgbClr val="FF0000"/>
                </a:solidFill>
              </a:rPr>
              <a:t>transfer to the user</a:t>
            </a:r>
          </a:p>
          <a:p>
            <a:pPr algn="just"/>
            <a:r>
              <a:rPr lang="en-US" sz="2400" dirty="0"/>
              <a:t>Knowledge is stored in a </a:t>
            </a:r>
            <a:r>
              <a:rPr lang="en-US" sz="2400" i="1" dirty="0">
                <a:solidFill>
                  <a:srgbClr val="FF0000"/>
                </a:solidFill>
              </a:rPr>
              <a:t>knowledge base</a:t>
            </a:r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6477000" y="3352800"/>
          <a:ext cx="2155825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ClipArt" r:id="rId3" imgW="4006850" imgH="2857500" progId="">
                  <p:embed/>
                </p:oleObj>
              </mc:Choice>
              <mc:Fallback>
                <p:oleObj name="ClipArt" r:id="rId3" imgW="4006850" imgH="28575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352800"/>
                        <a:ext cx="2155825" cy="15382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803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752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Semantic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Contoh-1:</a:t>
            </a:r>
          </a:p>
          <a:p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757262" y="2108219"/>
            <a:ext cx="7386638" cy="4035425"/>
            <a:chOff x="1066800" y="1601788"/>
            <a:chExt cx="7386638" cy="4035425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4268788" y="1830388"/>
              <a:ext cx="987425" cy="987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5564188" y="3049588"/>
              <a:ext cx="987425" cy="987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820988" y="3278188"/>
              <a:ext cx="987425" cy="987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7164388" y="3963988"/>
              <a:ext cx="987425" cy="987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040188" y="4649788"/>
              <a:ext cx="987425" cy="987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7164388" y="1601788"/>
              <a:ext cx="987425" cy="987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068388" y="3278188"/>
              <a:ext cx="987425" cy="987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048000" y="3505200"/>
              <a:ext cx="5508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Joe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419600" y="2133600"/>
              <a:ext cx="608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/>
                <a:t>Boy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191000" y="4953000"/>
              <a:ext cx="6350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Kay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562600" y="3352800"/>
              <a:ext cx="10445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/>
                <a:t>Woman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7315200" y="4267200"/>
              <a:ext cx="735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Food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162800" y="1752600"/>
              <a:ext cx="100171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Human</a:t>
              </a:r>
            </a:p>
            <a:p>
              <a:pPr eaLnBrk="0" hangingPunct="0"/>
              <a:r>
                <a:rPr lang="en-US" sz="2000" b="1"/>
                <a:t>Being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066800" y="3581400"/>
              <a:ext cx="9032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School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063750" y="3810000"/>
              <a:ext cx="7556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3584575" y="2746375"/>
              <a:ext cx="755650" cy="6032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 flipV="1">
              <a:off x="3660775" y="4194175"/>
              <a:ext cx="603250" cy="527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5260975" y="2136775"/>
              <a:ext cx="1974850" cy="146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7696200" y="2597150"/>
              <a:ext cx="0" cy="14414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6327775" y="2441575"/>
              <a:ext cx="984250" cy="755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4879975" y="3965575"/>
              <a:ext cx="831850" cy="8318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200400" y="4343400"/>
              <a:ext cx="909638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Has</a:t>
              </a:r>
            </a:p>
            <a:p>
              <a:pPr algn="ctr" eaLnBrk="0" hangingPunct="0"/>
              <a:r>
                <a:rPr lang="en-US" sz="2000" b="1"/>
                <a:t>a child</a:t>
              </a: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7620000" y="3048000"/>
              <a:ext cx="833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Needs</a:t>
              </a: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981200" y="3124200"/>
              <a:ext cx="9937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Goes to</a:t>
              </a: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 rot="19260000">
              <a:off x="6324600" y="2514600"/>
              <a:ext cx="571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Is a</a:t>
              </a: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 rot="21420000">
              <a:off x="5791200" y="1828800"/>
              <a:ext cx="571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Is a</a:t>
              </a: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 rot="19260000">
              <a:off x="3429000" y="2667000"/>
              <a:ext cx="571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Is a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 rot="19020000">
              <a:off x="4876800" y="4038600"/>
              <a:ext cx="571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Is 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Semantic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Contoh-2:</a:t>
            </a:r>
          </a:p>
          <a:p>
            <a:endParaRPr lang="id-ID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506" y="2285992"/>
            <a:ext cx="754527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Semantic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id-ID" dirty="0" smtClean="0"/>
              <a:t>Semantic Net pada contoh-2 dapat dikonversikan ke dalam bentuk predicate-logic sebagai berikut: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ayah(joko,rudi)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ayah(andri,joko)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saudara(ben,andri)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ibu(rini,rudi)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ibu(susi,rini)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saudara(yulia,susi)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ibu(yulia,leni)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Semantic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id-ID" dirty="0" smtClean="0"/>
              <a:t>Semantic Net dapat digunakan untuk menggambarkan sebuah hubungan/</a:t>
            </a:r>
            <a:r>
              <a:rPr lang="id-ID" dirty="0" smtClean="0">
                <a:solidFill>
                  <a:srgbClr val="FF0000"/>
                </a:solidFill>
              </a:rPr>
              <a:t>relasi tunggal </a:t>
            </a:r>
            <a:r>
              <a:rPr lang="id-ID" dirty="0" smtClean="0"/>
              <a:t>dari beberapa konsep. Contoh: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id-ID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id-ID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id-ID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id-ID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id-ID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id-ID" dirty="0" smtClean="0"/>
              <a:t>Gambar tersebut merepresentasikan adanya hubungan saudara di antara Jim, Joko dan Joni.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42159"/>
            <a:ext cx="4857784" cy="210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Semantic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id-ID" dirty="0" smtClean="0"/>
              <a:t>Semantic Networks masih memiliki beberapa kelemahan, antara lain: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id-ID" dirty="0" smtClean="0">
                <a:cs typeface="Courier New" pitchFamily="49" charset="0"/>
              </a:rPr>
              <a:t>memungkinkan terjadinya interpretasi yang berbeda-beda pada semantic networks yang akan membawa pada kesalahan dalam proses pengambilan kesimpulan (inferensi)</a:t>
            </a:r>
            <a:endParaRPr lang="id-ID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Semantic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endParaRPr lang="id-ID" dirty="0">
              <a:cs typeface="Courier New" pitchFamily="49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42976" y="1428661"/>
            <a:ext cx="7024689" cy="5215049"/>
            <a:chOff x="1995" y="2344"/>
            <a:chExt cx="9649" cy="836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867" y="8050"/>
              <a:ext cx="1441" cy="8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/>
                <a:t>MERCEDES</a:t>
              </a:r>
            </a:p>
            <a:p>
              <a:pPr algn="ctr" eaLnBrk="0" hangingPunct="0"/>
              <a:r>
                <a:rPr lang="en-US" sz="1200"/>
                <a:t>BENZ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867" y="9842"/>
              <a:ext cx="1441" cy="8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200"/>
                <a:t>JERMAN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39" y="9714"/>
              <a:ext cx="1153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200"/>
                <a:t>PERAK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011" y="6531"/>
              <a:ext cx="1153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200"/>
                <a:t>MOBIL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315" y="6531"/>
              <a:ext cx="1153" cy="865"/>
            </a:xfrm>
            <a:prstGeom prst="rect">
              <a:avLst/>
            </a:prstGeom>
            <a:solidFill>
              <a:srgbClr val="66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400" b="1">
                  <a:latin typeface="Bookman Old Style" pitchFamily="18" charset="0"/>
                </a:rPr>
                <a:t>SAM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315" y="8050"/>
              <a:ext cx="1153" cy="8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/>
                <a:t/>
              </a:r>
              <a:br>
                <a:rPr lang="en-US" sz="1200"/>
              </a:br>
              <a:r>
                <a:rPr lang="en-US" sz="1200"/>
                <a:t>GOLF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315" y="9714"/>
              <a:ext cx="1153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/>
                <a:t>OLAH-</a:t>
              </a:r>
            </a:p>
            <a:p>
              <a:pPr algn="ctr" eaLnBrk="0" hangingPunct="0"/>
              <a:r>
                <a:rPr lang="en-US" sz="1200"/>
                <a:t>RAGA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475" y="6675"/>
              <a:ext cx="1297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/>
                <a:t>WAKIL</a:t>
              </a:r>
            </a:p>
            <a:p>
              <a:pPr algn="ctr" eaLnBrk="0" hangingPunct="0"/>
              <a:r>
                <a:rPr lang="en-US" sz="1200"/>
                <a:t>PRESDIR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0491" y="6675"/>
              <a:ext cx="1009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/>
                <a:t>ACME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0491" y="8194"/>
              <a:ext cx="1009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/>
                <a:t>AJAX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6171" y="4739"/>
              <a:ext cx="1153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200"/>
                <a:t>KAY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8187" y="4883"/>
              <a:ext cx="1153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/>
                <a:t>LAKI-</a:t>
              </a:r>
            </a:p>
            <a:p>
              <a:pPr algn="ctr" eaLnBrk="0" hangingPunct="0"/>
              <a:r>
                <a:rPr lang="en-US" sz="1200"/>
                <a:t>LAKI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0059" y="2531"/>
              <a:ext cx="1297" cy="10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200"/>
                <a:t>MANUSIA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0203" y="4739"/>
              <a:ext cx="1441" cy="8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200"/>
                <a:t>MAKANAN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8043" y="3219"/>
              <a:ext cx="1009" cy="7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/>
                <a:t>PEREM-</a:t>
              </a:r>
            </a:p>
            <a:p>
              <a:pPr algn="ctr" eaLnBrk="0" hangingPunct="0"/>
              <a:r>
                <a:rPr lang="en-US" sz="1200"/>
                <a:t>PUAN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6459" y="2344"/>
              <a:ext cx="1009" cy="6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1200" dirty="0"/>
                <a:t>ANAK</a:t>
              </a:r>
            </a:p>
            <a:p>
              <a:pPr algn="ctr" eaLnBrk="0" hangingPunct="0"/>
              <a:r>
                <a:rPr lang="en-US" sz="1200" dirty="0" smtClean="0"/>
                <a:t>LAKI-LAKI</a:t>
              </a:r>
              <a:endParaRPr lang="en-US" sz="1200" dirty="0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587" y="3635"/>
              <a:ext cx="1153" cy="8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200"/>
                <a:t>JOE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995" y="3635"/>
              <a:ext cx="1297" cy="8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lang="en-US" sz="1200"/>
            </a:p>
            <a:p>
              <a:pPr algn="ctr" eaLnBrk="0" hangingPunct="0"/>
              <a:r>
                <a:rPr lang="en-US" sz="1200"/>
                <a:t>SEKOLAH</a:t>
              </a: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4587" y="7219"/>
              <a:ext cx="1" cy="8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587" y="8882"/>
              <a:ext cx="1" cy="10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2715" y="6947"/>
              <a:ext cx="1297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5163" y="6947"/>
              <a:ext cx="11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891" y="7363"/>
              <a:ext cx="1" cy="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6891" y="8882"/>
              <a:ext cx="1" cy="8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7467" y="6947"/>
              <a:ext cx="100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9771" y="6947"/>
              <a:ext cx="7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10923" y="7363"/>
              <a:ext cx="1" cy="8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V="1">
              <a:off x="6747" y="5427"/>
              <a:ext cx="1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4011" y="4467"/>
              <a:ext cx="2449" cy="2161"/>
            </a:xfrm>
            <a:custGeom>
              <a:avLst/>
              <a:gdLst>
                <a:gd name="T0" fmla="*/ 19992 w 20000"/>
                <a:gd name="T1" fmla="*/ 19991 h 20000"/>
                <a:gd name="T2" fmla="*/ 0 w 20000"/>
                <a:gd name="T3" fmla="*/ 10662 h 20000"/>
                <a:gd name="T4" fmla="*/ 9408 w 20000"/>
                <a:gd name="T5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00" h="20000">
                  <a:moveTo>
                    <a:pt x="19992" y="19991"/>
                  </a:moveTo>
                  <a:lnTo>
                    <a:pt x="0" y="10662"/>
                  </a:lnTo>
                  <a:lnTo>
                    <a:pt x="9408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V="1">
              <a:off x="5739" y="2947"/>
              <a:ext cx="1153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H="1">
              <a:off x="3291" y="4051"/>
              <a:ext cx="12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V="1">
              <a:off x="6747" y="3491"/>
              <a:ext cx="1297" cy="12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V="1">
              <a:off x="7179" y="5299"/>
              <a:ext cx="1009" cy="12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V="1">
              <a:off x="8619" y="2947"/>
              <a:ext cx="1441" cy="2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 flipV="1">
              <a:off x="8763" y="3091"/>
              <a:ext cx="1297" cy="18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10779" y="3491"/>
              <a:ext cx="1" cy="12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3579" y="3635"/>
              <a:ext cx="72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pergi ke</a:t>
              </a: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5739" y="3091"/>
              <a:ext cx="72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 dirty="0" err="1"/>
                <a:t>adalah</a:t>
              </a:r>
              <a:endParaRPr lang="en-US" sz="1200" dirty="0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6603" y="3907"/>
              <a:ext cx="721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 dirty="0" err="1"/>
                <a:t>adalah</a:t>
              </a:r>
              <a:endParaRPr lang="en-US" sz="1200" dirty="0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8187" y="4195"/>
              <a:ext cx="720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 dirty="0" err="1"/>
                <a:t>adalah</a:t>
              </a:r>
              <a:endParaRPr lang="en-US" sz="1200" dirty="0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10923" y="3907"/>
              <a:ext cx="72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perlu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7899" y="5843"/>
              <a:ext cx="86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adalah</a:t>
              </a: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2859" y="5299"/>
              <a:ext cx="115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 dirty="0" err="1"/>
                <a:t>mempunyai</a:t>
              </a:r>
              <a:endParaRPr lang="en-US" sz="1200" dirty="0"/>
            </a:p>
            <a:p>
              <a:pPr eaLnBrk="0" hangingPunct="0"/>
              <a:r>
                <a:rPr lang="en-US" sz="1200" dirty="0" err="1"/>
                <a:t>anak</a:t>
              </a:r>
              <a:endParaRPr lang="en-US" sz="1200" dirty="0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5739" y="5571"/>
              <a:ext cx="86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 dirty="0" err="1" smtClean="0"/>
                <a:t>menikah</a:t>
              </a:r>
              <a:endParaRPr lang="en-US" sz="1200" dirty="0"/>
            </a:p>
            <a:p>
              <a:pPr eaLnBrk="0" hangingPunct="0"/>
              <a:r>
                <a:rPr lang="en-US" sz="1200" dirty="0" err="1"/>
                <a:t>dengan</a:t>
              </a:r>
              <a:endParaRPr lang="en-US" sz="1200" dirty="0"/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5307" y="6531"/>
              <a:ext cx="72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punya</a:t>
              </a: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7611" y="6531"/>
              <a:ext cx="72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jabatan</a:t>
              </a: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9771" y="6675"/>
              <a:ext cx="86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bekerja</a:t>
              </a:r>
            </a:p>
            <a:p>
              <a:pPr eaLnBrk="0" hangingPunct="0"/>
              <a:r>
                <a:rPr lang="en-US" sz="1200"/>
                <a:t> di</a:t>
              </a: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9771" y="7507"/>
              <a:ext cx="115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 dirty="0" err="1"/>
                <a:t>anak</a:t>
              </a:r>
              <a:endParaRPr lang="en-US" sz="1200" dirty="0"/>
            </a:p>
            <a:p>
              <a:pPr eaLnBrk="0" hangingPunct="0"/>
              <a:r>
                <a:rPr lang="en-US" sz="1200" dirty="0" err="1"/>
                <a:t>perusahaan</a:t>
              </a:r>
              <a:endParaRPr lang="en-US" sz="1200" dirty="0"/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7035" y="7634"/>
              <a:ext cx="86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bermain</a:t>
              </a: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7035" y="9154"/>
              <a:ext cx="86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adalah</a:t>
              </a: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4731" y="7507"/>
              <a:ext cx="86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merk</a:t>
              </a: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4731" y="9154"/>
              <a:ext cx="1009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buatan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2571" y="7778"/>
              <a:ext cx="86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berwarna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8907" y="2675"/>
              <a:ext cx="86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/>
                <a:t>adalah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467600" cy="714380"/>
          </a:xfrm>
        </p:spPr>
        <p:txBody>
          <a:bodyPr>
            <a:normAutofit/>
          </a:bodyPr>
          <a:lstStyle/>
          <a:p>
            <a:r>
              <a:rPr lang="id-ID" dirty="0" smtClean="0"/>
              <a:t>Latihan-1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620688"/>
            <a:ext cx="8363273" cy="6237312"/>
          </a:xfrm>
        </p:spPr>
        <p:txBody>
          <a:bodyPr>
            <a:normAutofit fontScale="85000" lnSpcReduction="10000"/>
          </a:bodyPr>
          <a:lstStyle/>
          <a:p>
            <a:pPr marL="360363" indent="-360363" algn="just">
              <a:lnSpc>
                <a:spcPct val="160000"/>
              </a:lnSpc>
              <a:buFont typeface="Wingdings" pitchFamily="2" charset="2"/>
              <a:buChar char="§"/>
            </a:pPr>
            <a:r>
              <a:rPr lang="id-ID" dirty="0" smtClean="0"/>
              <a:t>Ubahlah fakta-fakta di bawah ini ke dalam bentuk </a:t>
            </a:r>
            <a:r>
              <a:rPr lang="en-US" dirty="0" err="1" smtClean="0">
                <a:solidFill>
                  <a:srgbClr val="FF0000"/>
                </a:solidFill>
              </a:rPr>
              <a:t>logika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predikat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dirty="0" smtClean="0"/>
              <a:t>menggunakan hubungan: meninggal(X), jenis_kelamin(X,Y), mengenal(X,Y), membenci(X,Y), korban(X), pembunuh(X). Lalu dengan menggunakan metoda inferensi tentukan siapa pembunuh dalam kasus ini.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Korban bukan pembunuh.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Korban meninggal.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Korban adalah perempuan.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Jono dan Suryo mengenal korban.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Korban mengenal Toni dan Jono.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Si pembunuh mengenal korban.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Susi adalah korban.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Jono membenci Susi.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Suryo membenci Toni.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Toni membenci Jono.</a:t>
            </a:r>
          </a:p>
          <a:p>
            <a:pPr marL="82296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Korban mengenal seseorang yang membenci pembunuh tersebut.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7467600" cy="1143000"/>
          </a:xfrm>
        </p:spPr>
        <p:txBody>
          <a:bodyPr/>
          <a:lstStyle/>
          <a:p>
            <a:r>
              <a:rPr lang="id-ID" dirty="0" smtClean="0"/>
              <a:t>Latihan-2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579296" cy="630932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70000"/>
              </a:lnSpc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  <a:endParaRPr lang="id-ID" dirty="0"/>
          </a:p>
          <a:p>
            <a:pPr algn="just">
              <a:lnSpc>
                <a:spcPct val="170000"/>
              </a:lnSpc>
            </a:pPr>
            <a:r>
              <a:rPr lang="en-US" i="1" dirty="0" err="1"/>
              <a:t>Teknik</a:t>
            </a:r>
            <a:r>
              <a:rPr lang="en-US" i="1" dirty="0"/>
              <a:t> </a:t>
            </a:r>
            <a:r>
              <a:rPr lang="en-US" i="1" dirty="0" err="1"/>
              <a:t>Elektro</a:t>
            </a:r>
            <a:r>
              <a:rPr lang="en-US" i="1" dirty="0"/>
              <a:t> </a:t>
            </a:r>
            <a:r>
              <a:rPr lang="en-US" i="1" dirty="0" err="1"/>
              <a:t>merupakan</a:t>
            </a:r>
            <a:r>
              <a:rPr lang="en-US" i="1" dirty="0"/>
              <a:t> </a:t>
            </a:r>
            <a:r>
              <a:rPr lang="en-US" i="1" dirty="0" err="1"/>
              <a:t>salah</a:t>
            </a:r>
            <a:r>
              <a:rPr lang="en-US" i="1" dirty="0"/>
              <a:t> </a:t>
            </a:r>
            <a:r>
              <a:rPr lang="en-US" i="1" dirty="0" err="1"/>
              <a:t>satu</a:t>
            </a:r>
            <a:r>
              <a:rPr lang="en-US" i="1" dirty="0"/>
              <a:t> </a:t>
            </a:r>
            <a:r>
              <a:rPr lang="en-US" i="1" dirty="0" err="1"/>
              <a:t>bidang</a:t>
            </a:r>
            <a:r>
              <a:rPr lang="en-US" i="1" dirty="0"/>
              <a:t> engineering (</a:t>
            </a:r>
            <a:r>
              <a:rPr lang="en-US" i="1" dirty="0" err="1"/>
              <a:t>teknik</a:t>
            </a:r>
            <a:r>
              <a:rPr lang="en-US" i="1" dirty="0"/>
              <a:t>). </a:t>
            </a:r>
            <a:r>
              <a:rPr lang="en-US" i="1" dirty="0" err="1"/>
              <a:t>Setiap</a:t>
            </a:r>
            <a:r>
              <a:rPr lang="en-US" i="1" dirty="0"/>
              <a:t> </a:t>
            </a:r>
            <a:r>
              <a:rPr lang="en-US" i="1" dirty="0" err="1"/>
              <a:t>mahasiswa</a:t>
            </a:r>
            <a:r>
              <a:rPr lang="en-US" i="1" dirty="0"/>
              <a:t> </a:t>
            </a:r>
            <a:r>
              <a:rPr lang="en-US" i="1" dirty="0" err="1"/>
              <a:t>Elektro</a:t>
            </a:r>
            <a:r>
              <a:rPr lang="en-US" i="1" dirty="0"/>
              <a:t> </a:t>
            </a:r>
            <a:r>
              <a:rPr lang="en-US" i="1" dirty="0" err="1"/>
              <a:t>pasti</a:t>
            </a:r>
            <a:r>
              <a:rPr lang="en-US" i="1" dirty="0"/>
              <a:t> </a:t>
            </a:r>
            <a:r>
              <a:rPr lang="en-US" i="1" dirty="0" err="1"/>
              <a:t>mahasiswa</a:t>
            </a:r>
            <a:r>
              <a:rPr lang="en-US" i="1" dirty="0"/>
              <a:t> </a:t>
            </a:r>
            <a:r>
              <a:rPr lang="en-US" i="1" dirty="0" err="1"/>
              <a:t>teknik</a:t>
            </a:r>
            <a:r>
              <a:rPr lang="en-US" i="1" dirty="0"/>
              <a:t>. Salah </a:t>
            </a:r>
            <a:r>
              <a:rPr lang="en-US" i="1" dirty="0" err="1"/>
              <a:t>satu</a:t>
            </a:r>
            <a:r>
              <a:rPr lang="en-US" i="1" dirty="0"/>
              <a:t> </a:t>
            </a:r>
            <a:r>
              <a:rPr lang="en-US" i="1" dirty="0" err="1"/>
              <a:t>mata</a:t>
            </a:r>
            <a:r>
              <a:rPr lang="en-US" i="1" dirty="0"/>
              <a:t> </a:t>
            </a:r>
            <a:r>
              <a:rPr lang="en-US" i="1" dirty="0" err="1"/>
              <a:t>kuliah</a:t>
            </a:r>
            <a:r>
              <a:rPr lang="en-US" i="1" dirty="0"/>
              <a:t> yang </a:t>
            </a:r>
            <a:r>
              <a:rPr lang="en-US" i="1" dirty="0" err="1"/>
              <a:t>wajib</a:t>
            </a:r>
            <a:r>
              <a:rPr lang="en-US" i="1" dirty="0"/>
              <a:t> </a:t>
            </a:r>
            <a:r>
              <a:rPr lang="en-US" i="1" dirty="0" err="1"/>
              <a:t>diambil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mahasiswa</a:t>
            </a:r>
            <a:r>
              <a:rPr lang="en-US" i="1" dirty="0"/>
              <a:t> </a:t>
            </a:r>
            <a:r>
              <a:rPr lang="en-US" i="1" dirty="0" err="1"/>
              <a:t>Elektro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Kalkulus</a:t>
            </a:r>
            <a:r>
              <a:rPr lang="en-US" i="1" dirty="0"/>
              <a:t>. </a:t>
            </a:r>
            <a:r>
              <a:rPr lang="en-US" i="1" dirty="0" err="1"/>
              <a:t>Kalkulus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matakuliah</a:t>
            </a:r>
            <a:r>
              <a:rPr lang="en-US" i="1" dirty="0"/>
              <a:t> yang </a:t>
            </a:r>
            <a:r>
              <a:rPr lang="en-US" i="1" dirty="0" err="1"/>
              <a:t>sulit</a:t>
            </a:r>
            <a:r>
              <a:rPr lang="en-US" i="1" dirty="0"/>
              <a:t>. </a:t>
            </a:r>
            <a:r>
              <a:rPr lang="en-US" i="1" dirty="0" err="1"/>
              <a:t>Setiap</a:t>
            </a:r>
            <a:r>
              <a:rPr lang="en-US" i="1" dirty="0"/>
              <a:t> </a:t>
            </a:r>
            <a:r>
              <a:rPr lang="en-US" i="1" dirty="0" err="1"/>
              <a:t>mahasiswa</a:t>
            </a:r>
            <a:r>
              <a:rPr lang="en-US" i="1" dirty="0"/>
              <a:t> </a:t>
            </a:r>
            <a:r>
              <a:rPr lang="en-US" i="1" dirty="0" err="1"/>
              <a:t>teknik</a:t>
            </a:r>
            <a:r>
              <a:rPr lang="en-US" i="1" dirty="0"/>
              <a:t> </a:t>
            </a:r>
            <a:r>
              <a:rPr lang="en-US" i="1" dirty="0" err="1"/>
              <a:t>pasti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suka</a:t>
            </a:r>
            <a:r>
              <a:rPr lang="en-US" i="1" dirty="0"/>
              <a:t> </a:t>
            </a:r>
            <a:r>
              <a:rPr lang="en-US" i="1" dirty="0" err="1"/>
              <a:t>kalkulus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membencinya</a:t>
            </a:r>
            <a:r>
              <a:rPr lang="en-US" i="1" dirty="0"/>
              <a:t>. </a:t>
            </a:r>
            <a:r>
              <a:rPr lang="en-US" i="1" dirty="0" err="1"/>
              <a:t>Secara</a:t>
            </a:r>
            <a:r>
              <a:rPr lang="en-US" i="1" dirty="0"/>
              <a:t> natural, </a:t>
            </a:r>
            <a:r>
              <a:rPr lang="en-US" i="1" dirty="0" err="1"/>
              <a:t>setiap</a:t>
            </a:r>
            <a:r>
              <a:rPr lang="en-US" i="1" dirty="0"/>
              <a:t> </a:t>
            </a:r>
            <a:r>
              <a:rPr lang="en-US" i="1" dirty="0" err="1"/>
              <a:t>mahasiswa</a:t>
            </a:r>
            <a:r>
              <a:rPr lang="en-US" i="1" dirty="0"/>
              <a:t> </a:t>
            </a:r>
            <a:r>
              <a:rPr lang="en-US" i="1" dirty="0" err="1"/>
              <a:t>pasti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suka</a:t>
            </a:r>
            <a:r>
              <a:rPr lang="en-US" i="1" dirty="0"/>
              <a:t> </a:t>
            </a:r>
            <a:r>
              <a:rPr lang="en-US" i="1" dirty="0" err="1"/>
              <a:t>terhadap</a:t>
            </a:r>
            <a:r>
              <a:rPr lang="en-US" i="1" dirty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matakuliah</a:t>
            </a:r>
            <a:r>
              <a:rPr lang="en-US" i="1" dirty="0"/>
              <a:t> </a:t>
            </a:r>
            <a:r>
              <a:rPr lang="en-US" i="1" dirty="0" err="1"/>
              <a:t>tertentu</a:t>
            </a:r>
            <a:r>
              <a:rPr lang="en-US" i="1" dirty="0"/>
              <a:t>. </a:t>
            </a:r>
            <a:r>
              <a:rPr lang="en-US" i="1" dirty="0" err="1"/>
              <a:t>Mahasiswa</a:t>
            </a:r>
            <a:r>
              <a:rPr lang="en-US" i="1" dirty="0"/>
              <a:t> yang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pernah</a:t>
            </a:r>
            <a:r>
              <a:rPr lang="en-US" i="1" dirty="0"/>
              <a:t> </a:t>
            </a:r>
            <a:r>
              <a:rPr lang="en-US" i="1" dirty="0" err="1"/>
              <a:t>hadir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kuliah</a:t>
            </a:r>
            <a:r>
              <a:rPr lang="en-US" i="1" dirty="0"/>
              <a:t> </a:t>
            </a:r>
            <a:r>
              <a:rPr lang="en-US" i="1" dirty="0" err="1"/>
              <a:t>matakuliah</a:t>
            </a:r>
            <a:r>
              <a:rPr lang="en-US" i="1" dirty="0"/>
              <a:t> </a:t>
            </a:r>
            <a:r>
              <a:rPr lang="en-US" i="1" dirty="0" err="1"/>
              <a:t>sulit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mereka</a:t>
            </a:r>
            <a:r>
              <a:rPr lang="en-US" i="1" dirty="0"/>
              <a:t> </a:t>
            </a:r>
            <a:r>
              <a:rPr lang="en-US" i="1" dirty="0" err="1"/>
              <a:t>pasti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suka</a:t>
            </a:r>
            <a:r>
              <a:rPr lang="en-US" i="1" dirty="0"/>
              <a:t> </a:t>
            </a:r>
            <a:r>
              <a:rPr lang="en-US" i="1" dirty="0" err="1"/>
              <a:t>terhadap</a:t>
            </a:r>
            <a:r>
              <a:rPr lang="en-US" i="1" dirty="0"/>
              <a:t> </a:t>
            </a:r>
            <a:r>
              <a:rPr lang="en-US" i="1" dirty="0" err="1"/>
              <a:t>mata</a:t>
            </a:r>
            <a:r>
              <a:rPr lang="en-US" i="1" dirty="0"/>
              <a:t> </a:t>
            </a:r>
            <a:r>
              <a:rPr lang="en-US" i="1" dirty="0" err="1"/>
              <a:t>kuliah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. </a:t>
            </a:r>
            <a:r>
              <a:rPr lang="en-US" i="1" dirty="0" err="1"/>
              <a:t>Andi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seorang</a:t>
            </a:r>
            <a:r>
              <a:rPr lang="en-US" i="1" dirty="0"/>
              <a:t> </a:t>
            </a:r>
            <a:r>
              <a:rPr lang="en-US" i="1" dirty="0" err="1"/>
              <a:t>mahasiswa</a:t>
            </a:r>
            <a:r>
              <a:rPr lang="en-US" i="1" dirty="0"/>
              <a:t>. </a:t>
            </a:r>
            <a:r>
              <a:rPr lang="en-US" i="1" dirty="0" err="1"/>
              <a:t>Andi</a:t>
            </a:r>
            <a:r>
              <a:rPr lang="en-US" i="1" dirty="0"/>
              <a:t> </a:t>
            </a:r>
            <a:r>
              <a:rPr lang="en-US" i="1" dirty="0" err="1"/>
              <a:t>masuk</a:t>
            </a:r>
            <a:r>
              <a:rPr lang="en-US" i="1" dirty="0"/>
              <a:t> </a:t>
            </a:r>
            <a:r>
              <a:rPr lang="en-US" i="1" dirty="0" err="1"/>
              <a:t>Jurusan</a:t>
            </a:r>
            <a:r>
              <a:rPr lang="en-US" i="1" dirty="0"/>
              <a:t> </a:t>
            </a:r>
            <a:r>
              <a:rPr lang="en-US" i="1" dirty="0" err="1"/>
              <a:t>Elektro</a:t>
            </a:r>
            <a:r>
              <a:rPr lang="en-US" i="1" dirty="0"/>
              <a:t>. </a:t>
            </a:r>
            <a:r>
              <a:rPr lang="en-US" i="1" dirty="0" err="1"/>
              <a:t>Andi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pernah</a:t>
            </a:r>
            <a:r>
              <a:rPr lang="en-US" i="1" dirty="0"/>
              <a:t> </a:t>
            </a:r>
            <a:r>
              <a:rPr lang="en-US" i="1" dirty="0" err="1"/>
              <a:t>hadir</a:t>
            </a:r>
            <a:r>
              <a:rPr lang="en-US" i="1" dirty="0"/>
              <a:t> </a:t>
            </a:r>
            <a:r>
              <a:rPr lang="en-US" i="1" dirty="0" err="1"/>
              <a:t>kuliah</a:t>
            </a:r>
            <a:r>
              <a:rPr lang="en-US" i="1" dirty="0"/>
              <a:t> </a:t>
            </a:r>
            <a:r>
              <a:rPr lang="en-US" i="1" dirty="0" err="1"/>
              <a:t>matakuliah</a:t>
            </a:r>
            <a:r>
              <a:rPr lang="en-US" i="1" dirty="0"/>
              <a:t> </a:t>
            </a:r>
            <a:r>
              <a:rPr lang="en-US" i="1" dirty="0" err="1"/>
              <a:t>kalkulus</a:t>
            </a:r>
            <a:r>
              <a:rPr lang="en-US" i="1" dirty="0"/>
              <a:t>.</a:t>
            </a:r>
            <a:r>
              <a:rPr lang="id-ID" i="1" dirty="0"/>
              <a:t> Andi juga tidak pernah hadir di mata kuliah Algoritma.</a:t>
            </a:r>
            <a:endParaRPr lang="id-ID" dirty="0"/>
          </a:p>
          <a:p>
            <a:pPr algn="just">
              <a:lnSpc>
                <a:spcPct val="170000"/>
              </a:lnSpc>
            </a:pPr>
            <a:r>
              <a:rPr lang="en-US" dirty="0" err="1"/>
              <a:t>Susunlah</a:t>
            </a:r>
            <a:r>
              <a:rPr lang="en-US" dirty="0"/>
              <a:t> basis </a:t>
            </a:r>
            <a:r>
              <a:rPr lang="en-US" dirty="0" err="1"/>
              <a:t>pengetahuan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knowledge-base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logika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predikat</a:t>
            </a:r>
            <a:r>
              <a:rPr lang="id-ID" dirty="0"/>
              <a:t>, dan </a:t>
            </a:r>
            <a:r>
              <a:rPr lang="id-ID" dirty="0">
                <a:solidFill>
                  <a:srgbClr val="FF0000"/>
                </a:solidFill>
              </a:rPr>
              <a:t>apa konklusi yang dapat diambil?</a:t>
            </a:r>
          </a:p>
        </p:txBody>
      </p:sp>
    </p:spTree>
    <p:extLst>
      <p:ext uri="{BB962C8B-B14F-4D97-AF65-F5344CB8AC3E}">
        <p14:creationId xmlns:p14="http://schemas.microsoft.com/office/powerpoint/2010/main" val="19426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Latihan-3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id-ID" dirty="0" smtClean="0"/>
              <a:t>Semantic Networks</a:t>
            </a:r>
            <a:endParaRPr lang="en-US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id-ID" dirty="0"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76872"/>
            <a:ext cx="3960440" cy="376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85720" y="161948"/>
            <a:ext cx="8458200" cy="6553200"/>
            <a:chOff x="285720" y="161948"/>
            <a:chExt cx="8458200" cy="655320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733520" y="1228748"/>
              <a:ext cx="1981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id-ID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800320" y="923948"/>
              <a:ext cx="2286000" cy="83185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99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9900"/>
                  </a:solidFill>
                  <a:latin typeface="Bookman Old Style" pitchFamily="18" charset="0"/>
                  <a:cs typeface="Arial" pitchFamily="34" charset="0"/>
                </a:rPr>
                <a:t>Sumber Pengetahuan</a:t>
              </a: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3562320" y="3209948"/>
              <a:ext cx="762000" cy="1295400"/>
            </a:xfrm>
            <a:prstGeom prst="downArrow">
              <a:avLst>
                <a:gd name="adj1" fmla="val 50000"/>
                <a:gd name="adj2" fmla="val 4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38120" y="314348"/>
              <a:ext cx="1447800" cy="25463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Bookman Old Style" pitchFamily="18" charset="0"/>
                  <a:cs typeface="Arial" pitchFamily="34" charset="0"/>
                </a:rPr>
                <a:t>Pakar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Bookman Old Style" pitchFamily="18" charset="0"/>
                  <a:cs typeface="Arial" pitchFamily="34" charset="0"/>
                </a:rPr>
                <a:t>Buku-buku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Bookman Old Style" pitchFamily="18" charset="0"/>
                  <a:cs typeface="Arial" pitchFamily="34" charset="0"/>
                </a:rPr>
                <a:t>Dokumen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Bookman Old Style" pitchFamily="18" charset="0"/>
                  <a:cs typeface="Arial" pitchFamily="34" charset="0"/>
                </a:rPr>
                <a:t>Database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Bookman Old Style" pitchFamily="18" charset="0"/>
                  <a:cs typeface="Arial" pitchFamily="34" charset="0"/>
                </a:rPr>
                <a:t>Peta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Bookman Old Style" pitchFamily="18" charset="0"/>
                  <a:cs typeface="Arial" pitchFamily="34" charset="0"/>
                </a:rPr>
                <a:t>Internet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Bookman Old Style" pitchFamily="18" charset="0"/>
                  <a:cs typeface="Arial" pitchFamily="34" charset="0"/>
                </a:rPr>
                <a:t>dll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038320" y="1076348"/>
              <a:ext cx="609600" cy="457200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5182188" y="1076348"/>
              <a:ext cx="685800" cy="45720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5924520" y="771548"/>
              <a:ext cx="2819400" cy="7794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b="1" dirty="0" err="1">
                  <a:latin typeface="Bookman Old Style" pitchFamily="18" charset="0"/>
                  <a:cs typeface="Arial" pitchFamily="34" charset="0"/>
                </a:rPr>
                <a:t>Didokumentasi</a:t>
              </a:r>
              <a:endParaRPr lang="en-US" b="1" dirty="0">
                <a:latin typeface="Bookman Old Style" pitchFamily="18" charset="0"/>
                <a:cs typeface="Arial" pitchFamily="34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b="1" dirty="0" err="1">
                  <a:latin typeface="Bookman Old Style" pitchFamily="18" charset="0"/>
                  <a:cs typeface="Arial" pitchFamily="34" charset="0"/>
                </a:rPr>
                <a:t>Tidak</a:t>
              </a:r>
              <a:r>
                <a:rPr lang="en-US" b="1" dirty="0"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US" b="1" dirty="0" err="1">
                  <a:latin typeface="Bookman Old Style" pitchFamily="18" charset="0"/>
                  <a:cs typeface="Arial" pitchFamily="34" charset="0"/>
                </a:rPr>
                <a:t>didokumentasi</a:t>
              </a:r>
              <a:endParaRPr lang="en-US" b="1" dirty="0"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324320" y="4645048"/>
              <a:ext cx="2362200" cy="850900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  <a:latin typeface="Bookman Old Style" pitchFamily="18" charset="0"/>
                  <a:cs typeface="Arial" pitchFamily="34" charset="0"/>
                </a:rPr>
                <a:t>Akuisisi Pengetahuan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352520" y="4645048"/>
              <a:ext cx="2286000" cy="850900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rgbClr val="33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336600"/>
                  </a:solidFill>
                  <a:latin typeface="Bookman Old Style" pitchFamily="18" charset="0"/>
                  <a:cs typeface="Arial" pitchFamily="34" charset="0"/>
                </a:rPr>
                <a:t>Rekayasa Pengetahuan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476720" y="3803673"/>
              <a:ext cx="1066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latin typeface="Bookman Old Style" pitchFamily="18" charset="0"/>
                  <a:cs typeface="Arial" pitchFamily="34" charset="0"/>
                </a:rPr>
                <a:t>K E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800320" y="3422673"/>
              <a:ext cx="1066800" cy="854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Bookman Old Style" pitchFamily="18" charset="0"/>
                  <a:cs typeface="Arial" pitchFamily="34" charset="0"/>
                </a:rPr>
                <a:t>K E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Bookman Old Style" pitchFamily="18" charset="0"/>
                  <a:cs typeface="Arial" pitchFamily="34" charset="0"/>
                </a:rPr>
                <a:t>D E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38120" y="5724548"/>
              <a:ext cx="6438136" cy="854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Bookman Old Style" pitchFamily="18" charset="0"/>
                  <a:cs typeface="Arial" pitchFamily="34" charset="0"/>
                </a:rPr>
                <a:t>K E = Knowledge </a:t>
              </a:r>
              <a:r>
                <a:rPr lang="en-US" sz="2000" b="1" dirty="0" smtClean="0">
                  <a:latin typeface="Bookman Old Style" pitchFamily="18" charset="0"/>
                  <a:cs typeface="Arial" pitchFamily="34" charset="0"/>
                </a:rPr>
                <a:t>Engineer </a:t>
              </a:r>
              <a:r>
                <a:rPr lang="en-US" sz="2000" b="1" dirty="0" smtClean="0">
                  <a:solidFill>
                    <a:srgbClr val="FF0000"/>
                  </a:solidFill>
                  <a:latin typeface="Bookman Old Style" pitchFamily="18" charset="0"/>
                  <a:cs typeface="Arial" pitchFamily="34" charset="0"/>
                </a:rPr>
                <a:t>(ex : engineer)</a:t>
              </a:r>
              <a:endParaRPr lang="en-US" sz="20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Bookman Old Style" pitchFamily="18" charset="0"/>
                  <a:cs typeface="Arial" pitchFamily="34" charset="0"/>
                </a:rPr>
                <a:t>D E = Domain </a:t>
              </a:r>
              <a:r>
                <a:rPr lang="en-US" sz="2000" b="1" dirty="0" smtClean="0">
                  <a:latin typeface="Bookman Old Style" pitchFamily="18" charset="0"/>
                  <a:cs typeface="Arial" pitchFamily="34" charset="0"/>
                </a:rPr>
                <a:t>Expert </a:t>
              </a:r>
              <a:r>
                <a:rPr lang="en-US" sz="2000" b="1" dirty="0" smtClean="0">
                  <a:solidFill>
                    <a:srgbClr val="FF0000"/>
                  </a:solidFill>
                  <a:latin typeface="Bookman Old Style" pitchFamily="18" charset="0"/>
                  <a:cs typeface="Arial" pitchFamily="34" charset="0"/>
                </a:rPr>
                <a:t>(ex :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Bookman Old Style" pitchFamily="18" charset="0"/>
                  <a:cs typeface="Arial" pitchFamily="34" charset="0"/>
                </a:rPr>
                <a:t>dokter</a:t>
              </a:r>
              <a:r>
                <a:rPr lang="en-US" sz="2000" b="1" dirty="0" smtClean="0">
                  <a:solidFill>
                    <a:srgbClr val="FF0000"/>
                  </a:solidFill>
                  <a:latin typeface="Bookman Old Style" pitchFamily="18" charset="0"/>
                  <a:cs typeface="Arial" pitchFamily="34" charset="0"/>
                </a:rPr>
                <a:t>)</a:t>
              </a:r>
              <a:endParaRPr lang="en-US" sz="20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800320" y="2571773"/>
              <a:ext cx="2286000" cy="485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Bookman Old Style" pitchFamily="18" charset="0"/>
                  <a:cs typeface="Arial" pitchFamily="34" charset="0"/>
                </a:rPr>
                <a:t>Pengetahuan</a:t>
              </a:r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3638520" y="1838348"/>
              <a:ext cx="457200" cy="609600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85720" y="161948"/>
              <a:ext cx="8458200" cy="6553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017" y="-243408"/>
            <a:ext cx="7467600" cy="1143000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endParaRPr lang="en-GB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340768"/>
            <a:ext cx="7931224" cy="487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knowledge </a:t>
            </a:r>
            <a:r>
              <a:rPr lang="en-US" dirty="0">
                <a:solidFill>
                  <a:srgbClr val="FF0000"/>
                </a:solidFill>
              </a:rPr>
              <a:t>engineer </a:t>
            </a:r>
            <a:r>
              <a:rPr lang="en-US" dirty="0" smtClean="0"/>
              <a:t>: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/>
              <a:t>S/W &amp; H/W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,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Domain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Knowledge base 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Domain Expert</a:t>
            </a:r>
            <a:r>
              <a:rPr lang="en-US" dirty="0" smtClean="0"/>
              <a:t> : </a:t>
            </a:r>
            <a:r>
              <a:rPr lang="en-US" dirty="0" err="1"/>
              <a:t>meyediakan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/>
              <a:t>problem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,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(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 smtClean="0"/>
              <a:t>heuristik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4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Akuisisi Pengetahuan</a:t>
            </a:r>
            <a:r>
              <a:rPr lang="en-US" dirty="0"/>
              <a:t> 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Knowledge acquisition</a:t>
            </a:r>
            <a:r>
              <a:rPr lang="en-US" dirty="0" smtClean="0"/>
              <a:t>) 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/>
              <a:t>Kasus-kasus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/>
              <a:t>Dokumen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/>
              <a:t>Gambar-gambar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/>
              <a:t>Laporan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Data lain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Akuisisi Pengetahuan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b="1" dirty="0" err="1" smtClean="0"/>
              <a:t>Akuisisi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>
                <a:solidFill>
                  <a:srgbClr val="FF0000"/>
                </a:solidFill>
              </a:rPr>
              <a:t>menyarikan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menstrukturkan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mengorganisasikan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trasformasinya ke </a:t>
            </a:r>
            <a:r>
              <a:rPr lang="en-US" dirty="0" err="1" smtClean="0"/>
              <a:t>dalam</a:t>
            </a:r>
            <a:r>
              <a:rPr lang="id-ID" dirty="0" smtClean="0"/>
              <a:t> representasi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basis </a:t>
            </a:r>
            <a:r>
              <a:rPr lang="en-US" dirty="0" err="1" smtClean="0">
                <a:solidFill>
                  <a:srgbClr val="FF0000"/>
                </a:solidFill>
              </a:rPr>
              <a:t>pengetahuan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mesin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inferensi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Akuisisi Pengetahuan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pSp>
        <p:nvGrpSpPr>
          <p:cNvPr id="4" name="Group 11"/>
          <p:cNvGrpSpPr/>
          <p:nvPr/>
        </p:nvGrpSpPr>
        <p:grpSpPr>
          <a:xfrm>
            <a:off x="542924" y="2786058"/>
            <a:ext cx="8101042" cy="1833570"/>
            <a:chOff x="685800" y="2667000"/>
            <a:chExt cx="7772400" cy="153670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685800" y="3200400"/>
              <a:ext cx="1447800" cy="51435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latin typeface="Bookman Old Style" pitchFamily="18" charset="0"/>
                  <a:cs typeface="Arial" pitchFamily="34" charset="0"/>
                </a:rPr>
                <a:t>Expert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477000" y="2971800"/>
              <a:ext cx="1981200" cy="8604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latin typeface="Bookman Old Style" pitchFamily="18" charset="0"/>
                  <a:cs typeface="Arial" pitchFamily="34" charset="0"/>
                </a:rPr>
                <a:t>Knowledge Base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352800" y="2978150"/>
              <a:ext cx="1981200" cy="122555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C000"/>
                  </a:solidFill>
                  <a:latin typeface="Bookman Old Style" pitchFamily="18" charset="0"/>
                  <a:cs typeface="Arial" pitchFamily="34" charset="0"/>
                </a:rPr>
                <a:t>Knowledge Engineer (KE)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438400" y="3276600"/>
              <a:ext cx="609600" cy="38100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638800" y="3276600"/>
              <a:ext cx="609600" cy="38100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1219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ahoma" pitchFamily="34" charset="0"/>
                  <a:cs typeface="Arial" pitchFamily="34" charset="0"/>
                </a:rPr>
                <a:t>Elicitation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257800" y="2681288"/>
              <a:ext cx="12192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ahoma" pitchFamily="34" charset="0"/>
                  <a:cs typeface="Arial" pitchFamily="34" charset="0"/>
                </a:rPr>
                <a:t>  Coding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4497</TotalTime>
  <Words>1580</Words>
  <Application>Microsoft Office PowerPoint</Application>
  <PresentationFormat>On-screen Show (4:3)</PresentationFormat>
  <Paragraphs>419</Paragraphs>
  <Slides>48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Arial</vt:lpstr>
      <vt:lpstr>Bookman Old Style</vt:lpstr>
      <vt:lpstr>Calibri</vt:lpstr>
      <vt:lpstr>Courier New</vt:lpstr>
      <vt:lpstr>Symbol</vt:lpstr>
      <vt:lpstr>Tahoma</vt:lpstr>
      <vt:lpstr>Times New Roman</vt:lpstr>
      <vt:lpstr>Wingdings</vt:lpstr>
      <vt:lpstr>Wingdings 2</vt:lpstr>
      <vt:lpstr>Oriel</vt:lpstr>
      <vt:lpstr>ClipArt</vt:lpstr>
      <vt:lpstr>Visio</vt:lpstr>
      <vt:lpstr>Sistem Pakar</vt:lpstr>
      <vt:lpstr>Sistem Pakar</vt:lpstr>
      <vt:lpstr>Sistem Pakar</vt:lpstr>
      <vt:lpstr>Transferring Expertise </vt:lpstr>
      <vt:lpstr>PowerPoint Presentation</vt:lpstr>
      <vt:lpstr>Sistem Pakar</vt:lpstr>
      <vt:lpstr>Akuisisi Pengetahuan  (Knowledge acquisition)  </vt:lpstr>
      <vt:lpstr>Akuisisi Pengetahuan</vt:lpstr>
      <vt:lpstr>Akuisisi Pengetahuan</vt:lpstr>
      <vt:lpstr>Akuisisi Pengetahuan</vt:lpstr>
      <vt:lpstr>Akuisisi Pengetahuan</vt:lpstr>
      <vt:lpstr>The Knowledge Engineer (KE)</vt:lpstr>
      <vt:lpstr>Metode Akuisisi Pengetahuan</vt:lpstr>
      <vt:lpstr>Proses Rekayasa Pengetahuan  (Knowledge Engineering Process)</vt:lpstr>
      <vt:lpstr>Kategori Akuisisi Pengetahuan</vt:lpstr>
      <vt:lpstr>Representasi Knowledge (Knowledge representation)  </vt:lpstr>
      <vt:lpstr>Jenis Pengetahuan</vt:lpstr>
      <vt:lpstr>Jenis Pengetahuan-lanj.</vt:lpstr>
      <vt:lpstr>Tipe Pengetahuan</vt:lpstr>
      <vt:lpstr>Representasi Pengetahuan</vt:lpstr>
      <vt:lpstr>Logika Komputasi</vt:lpstr>
      <vt:lpstr>Logika Komputasional</vt:lpstr>
      <vt:lpstr>Logika Proposisi</vt:lpstr>
      <vt:lpstr>Logika Proposisi</vt:lpstr>
      <vt:lpstr>Operator Dasar Logika Preposisi</vt:lpstr>
      <vt:lpstr>Review Logika Proposisi</vt:lpstr>
      <vt:lpstr>Logika Predikat (Kalkulus Predikat)</vt:lpstr>
      <vt:lpstr>Logika Predikat</vt:lpstr>
      <vt:lpstr>Logika Predikat</vt:lpstr>
      <vt:lpstr>Logika Predikat</vt:lpstr>
      <vt:lpstr>Logika Predikat</vt:lpstr>
      <vt:lpstr>Logika Predikat</vt:lpstr>
      <vt:lpstr>Logika Predikat</vt:lpstr>
      <vt:lpstr>Logika Predikat</vt:lpstr>
      <vt:lpstr>Logika Predikat</vt:lpstr>
      <vt:lpstr>Penalaran (inferensi)</vt:lpstr>
      <vt:lpstr>Penalaran (inferensi)</vt:lpstr>
      <vt:lpstr>Semantic Network  </vt:lpstr>
      <vt:lpstr>Semantic Network</vt:lpstr>
      <vt:lpstr>Semantic Network</vt:lpstr>
      <vt:lpstr>Semantic Network</vt:lpstr>
      <vt:lpstr>Semantic Network</vt:lpstr>
      <vt:lpstr>Semantic Network</vt:lpstr>
      <vt:lpstr>Semantic Network</vt:lpstr>
      <vt:lpstr>Semantic Network</vt:lpstr>
      <vt:lpstr>Latihan-1</vt:lpstr>
      <vt:lpstr>Latihan-2</vt:lpstr>
      <vt:lpstr>Latihan-3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Pakar</dc:title>
  <dc:creator>Astri</dc:creator>
  <cp:lastModifiedBy>Fairuz Azmi</cp:lastModifiedBy>
  <cp:revision>87</cp:revision>
  <dcterms:created xsi:type="dcterms:W3CDTF">2013-03-17T22:47:35Z</dcterms:created>
  <dcterms:modified xsi:type="dcterms:W3CDTF">2017-02-20T08:45:35Z</dcterms:modified>
</cp:coreProperties>
</file>