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58" r:id="rId3"/>
    <p:sldId id="321" r:id="rId4"/>
    <p:sldId id="297" r:id="rId5"/>
    <p:sldId id="300" r:id="rId6"/>
    <p:sldId id="301" r:id="rId7"/>
    <p:sldId id="302" r:id="rId8"/>
    <p:sldId id="303" r:id="rId9"/>
    <p:sldId id="305" r:id="rId10"/>
    <p:sldId id="306" r:id="rId11"/>
    <p:sldId id="304" r:id="rId12"/>
    <p:sldId id="307" r:id="rId13"/>
    <p:sldId id="309" r:id="rId14"/>
    <p:sldId id="310" r:id="rId15"/>
    <p:sldId id="311" r:id="rId16"/>
    <p:sldId id="314" r:id="rId17"/>
    <p:sldId id="313" r:id="rId18"/>
    <p:sldId id="315" r:id="rId19"/>
    <p:sldId id="334" r:id="rId20"/>
    <p:sldId id="332" r:id="rId21"/>
    <p:sldId id="316" r:id="rId22"/>
    <p:sldId id="333" r:id="rId23"/>
    <p:sldId id="335" r:id="rId24"/>
    <p:sldId id="317" r:id="rId25"/>
    <p:sldId id="318" r:id="rId26"/>
    <p:sldId id="327" r:id="rId27"/>
    <p:sldId id="329" r:id="rId28"/>
    <p:sldId id="319" r:id="rId29"/>
    <p:sldId id="320" r:id="rId30"/>
    <p:sldId id="328" r:id="rId31"/>
    <p:sldId id="331" r:id="rId32"/>
    <p:sldId id="336" r:id="rId33"/>
    <p:sldId id="323" r:id="rId3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73402"/>
  </p:normalViewPr>
  <p:slideViewPr>
    <p:cSldViewPr>
      <p:cViewPr varScale="1">
        <p:scale>
          <a:sx n="41" d="100"/>
          <a:sy n="41" d="100"/>
        </p:scale>
        <p:origin x="158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DF37EA-A95E-4B0F-B00A-F53A28AE7AC5}" type="datetimeFigureOut">
              <a:rPr lang="id-ID" smtClean="0"/>
              <a:pPr/>
              <a:t>25/02/19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342E3-F285-4BD5-A4FC-5D9F084169A7}" type="slidenum">
              <a:rPr lang="id-ID" smtClean="0"/>
              <a:pPr/>
              <a:t>‹#›</a:t>
            </a:fld>
            <a:endParaRPr lang="id-ID"/>
          </a:p>
        </p:txBody>
      </p:sp>
    </p:spTree>
    <p:extLst>
      <p:ext uri="{BB962C8B-B14F-4D97-AF65-F5344CB8AC3E}">
        <p14:creationId xmlns:p14="http://schemas.microsoft.com/office/powerpoint/2010/main" val="300498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Muka</a:t>
            </a:r>
            <a:r>
              <a:rPr lang="en-US" dirty="0"/>
              <a:t> </a:t>
            </a:r>
            <a:r>
              <a:rPr lang="en-US" dirty="0" err="1"/>
              <a:t>pucat</a:t>
            </a:r>
            <a:r>
              <a:rPr lang="en-US" dirty="0"/>
              <a:t> </a:t>
            </a:r>
            <a:r>
              <a:rPr lang="en-US" dirty="0" err="1"/>
              <a:t>panas</a:t>
            </a:r>
            <a:r>
              <a:rPr lang="en-US" dirty="0"/>
              <a:t> 40oC </a:t>
            </a:r>
            <a:r>
              <a:rPr lang="en-US" dirty="0" err="1"/>
              <a:t>datang</a:t>
            </a:r>
            <a:r>
              <a:rPr lang="en-US" dirty="0"/>
              <a:t> </a:t>
            </a:r>
            <a:r>
              <a:rPr lang="en-US" dirty="0" err="1"/>
              <a:t>pada</a:t>
            </a:r>
            <a:r>
              <a:rPr lang="en-US" dirty="0"/>
              <a:t> </a:t>
            </a:r>
            <a:r>
              <a:rPr lang="en-US" dirty="0" err="1"/>
              <a:t>hari</a:t>
            </a:r>
            <a:r>
              <a:rPr lang="en-US" dirty="0"/>
              <a:t> </a:t>
            </a:r>
            <a:r>
              <a:rPr lang="en-US" dirty="0" err="1"/>
              <a:t>rabu</a:t>
            </a:r>
            <a:r>
              <a:rPr lang="en-US" dirty="0"/>
              <a:t> </a:t>
            </a:r>
            <a:r>
              <a:rPr lang="en-US" dirty="0" err="1"/>
              <a:t>pukul</a:t>
            </a:r>
            <a:r>
              <a:rPr lang="en-US" dirty="0"/>
              <a:t> 22.00</a:t>
            </a:r>
          </a:p>
        </p:txBody>
      </p:sp>
      <p:sp>
        <p:nvSpPr>
          <p:cNvPr id="4" name="Slide Number Placeholder 3"/>
          <p:cNvSpPr>
            <a:spLocks noGrp="1"/>
          </p:cNvSpPr>
          <p:nvPr>
            <p:ph type="sldNum" sz="quarter" idx="10"/>
          </p:nvPr>
        </p:nvSpPr>
        <p:spPr/>
        <p:txBody>
          <a:bodyPr/>
          <a:lstStyle/>
          <a:p>
            <a:fld id="{E96342E3-F285-4BD5-A4FC-5D9F084169A7}" type="slidenum">
              <a:rPr lang="id-ID" smtClean="0"/>
              <a:pPr/>
              <a:t>11</a:t>
            </a:fld>
            <a:endParaRPr lang="id-ID"/>
          </a:p>
        </p:txBody>
      </p:sp>
    </p:spTree>
    <p:extLst>
      <p:ext uri="{BB962C8B-B14F-4D97-AF65-F5344CB8AC3E}">
        <p14:creationId xmlns:p14="http://schemas.microsoft.com/office/powerpoint/2010/main" val="2062450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96342E3-F285-4BD5-A4FC-5D9F084169A7}" type="slidenum">
              <a:rPr lang="id-ID" smtClean="0"/>
              <a:pPr/>
              <a:t>12</a:t>
            </a:fld>
            <a:endParaRPr lang="id-ID"/>
          </a:p>
        </p:txBody>
      </p:sp>
    </p:spTree>
    <p:extLst>
      <p:ext uri="{BB962C8B-B14F-4D97-AF65-F5344CB8AC3E}">
        <p14:creationId xmlns:p14="http://schemas.microsoft.com/office/powerpoint/2010/main" val="2065496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dirty="0"/>
              <a:t>Terdapat 10 aturan yang tersimpan dalam basis pengetahuan yaitu :</a:t>
            </a:r>
            <a:br>
              <a:rPr lang="id-ID" dirty="0"/>
            </a:br>
            <a:r>
              <a:rPr lang="id-ID" dirty="0"/>
              <a:t>R1 : </a:t>
            </a:r>
            <a:r>
              <a:rPr lang="id-ID" dirty="0" err="1"/>
              <a:t>if</a:t>
            </a:r>
            <a:r>
              <a:rPr lang="id-ID" dirty="0"/>
              <a:t> </a:t>
            </a:r>
            <a:r>
              <a:rPr lang="id-ID" dirty="0" err="1"/>
              <a:t>A</a:t>
            </a:r>
            <a:r>
              <a:rPr lang="id-ID" dirty="0"/>
              <a:t> </a:t>
            </a:r>
            <a:r>
              <a:rPr lang="id-ID" dirty="0" err="1"/>
              <a:t>and</a:t>
            </a:r>
            <a:r>
              <a:rPr lang="id-ID" dirty="0"/>
              <a:t> </a:t>
            </a:r>
            <a:r>
              <a:rPr lang="id-ID" dirty="0" err="1"/>
              <a:t>B</a:t>
            </a:r>
            <a:r>
              <a:rPr lang="id-ID" dirty="0"/>
              <a:t> </a:t>
            </a:r>
            <a:r>
              <a:rPr lang="id-ID" dirty="0" err="1"/>
              <a:t>then</a:t>
            </a:r>
            <a:r>
              <a:rPr lang="id-ID" dirty="0"/>
              <a:t> C</a:t>
            </a:r>
            <a:br>
              <a:rPr lang="id-ID" dirty="0"/>
            </a:br>
            <a:r>
              <a:rPr lang="id-ID" dirty="0"/>
              <a:t>R2 : </a:t>
            </a:r>
            <a:r>
              <a:rPr lang="id-ID" dirty="0" err="1"/>
              <a:t>if</a:t>
            </a:r>
            <a:r>
              <a:rPr lang="id-ID" dirty="0"/>
              <a:t> C </a:t>
            </a:r>
            <a:r>
              <a:rPr lang="id-ID" dirty="0" err="1"/>
              <a:t>then</a:t>
            </a:r>
            <a:r>
              <a:rPr lang="id-ID" dirty="0"/>
              <a:t> D</a:t>
            </a:r>
            <a:br>
              <a:rPr lang="id-ID" dirty="0"/>
            </a:br>
            <a:r>
              <a:rPr lang="id-ID" dirty="0"/>
              <a:t>R3 : </a:t>
            </a:r>
            <a:r>
              <a:rPr lang="id-ID" dirty="0" err="1"/>
              <a:t>if</a:t>
            </a:r>
            <a:r>
              <a:rPr lang="id-ID" dirty="0"/>
              <a:t> </a:t>
            </a:r>
            <a:r>
              <a:rPr lang="id-ID" dirty="0" err="1"/>
              <a:t>A</a:t>
            </a:r>
            <a:r>
              <a:rPr lang="id-ID" dirty="0"/>
              <a:t> </a:t>
            </a:r>
            <a:r>
              <a:rPr lang="id-ID" dirty="0" err="1"/>
              <a:t>and</a:t>
            </a:r>
            <a:r>
              <a:rPr lang="id-ID" dirty="0"/>
              <a:t> </a:t>
            </a:r>
            <a:r>
              <a:rPr lang="id-ID" dirty="0" err="1"/>
              <a:t>E</a:t>
            </a:r>
            <a:r>
              <a:rPr lang="id-ID" dirty="0"/>
              <a:t> </a:t>
            </a:r>
            <a:r>
              <a:rPr lang="id-ID" dirty="0" err="1"/>
              <a:t>then</a:t>
            </a:r>
            <a:r>
              <a:rPr lang="id-ID" dirty="0"/>
              <a:t> </a:t>
            </a:r>
            <a:r>
              <a:rPr lang="id-ID" dirty="0" err="1"/>
              <a:t>F</a:t>
            </a:r>
            <a:br>
              <a:rPr lang="id-ID" dirty="0"/>
            </a:br>
            <a:r>
              <a:rPr lang="id-ID" dirty="0"/>
              <a:t>R4 : </a:t>
            </a:r>
            <a:r>
              <a:rPr lang="id-ID" dirty="0" err="1"/>
              <a:t>if</a:t>
            </a:r>
            <a:r>
              <a:rPr lang="id-ID" dirty="0"/>
              <a:t> </a:t>
            </a:r>
            <a:r>
              <a:rPr lang="id-ID" dirty="0" err="1"/>
              <a:t>A</a:t>
            </a:r>
            <a:r>
              <a:rPr lang="id-ID" dirty="0"/>
              <a:t> </a:t>
            </a:r>
            <a:r>
              <a:rPr lang="id-ID" dirty="0" err="1"/>
              <a:t>then</a:t>
            </a:r>
            <a:r>
              <a:rPr lang="id-ID" dirty="0"/>
              <a:t> </a:t>
            </a:r>
            <a:r>
              <a:rPr lang="id-ID" dirty="0" err="1"/>
              <a:t>G</a:t>
            </a:r>
            <a:br>
              <a:rPr lang="id-ID" dirty="0"/>
            </a:br>
            <a:r>
              <a:rPr lang="id-ID" dirty="0"/>
              <a:t>R5 : </a:t>
            </a:r>
            <a:r>
              <a:rPr lang="id-ID" dirty="0" err="1"/>
              <a:t>if</a:t>
            </a:r>
            <a:r>
              <a:rPr lang="id-ID" dirty="0"/>
              <a:t> </a:t>
            </a:r>
            <a:r>
              <a:rPr lang="id-ID" dirty="0" err="1"/>
              <a:t>F</a:t>
            </a:r>
            <a:r>
              <a:rPr lang="id-ID" dirty="0"/>
              <a:t> </a:t>
            </a:r>
            <a:r>
              <a:rPr lang="id-ID" dirty="0" err="1"/>
              <a:t>and</a:t>
            </a:r>
            <a:r>
              <a:rPr lang="id-ID" dirty="0"/>
              <a:t> </a:t>
            </a:r>
            <a:r>
              <a:rPr lang="id-ID" dirty="0" err="1"/>
              <a:t>G</a:t>
            </a:r>
            <a:r>
              <a:rPr lang="id-ID" dirty="0"/>
              <a:t> </a:t>
            </a:r>
            <a:r>
              <a:rPr lang="id-ID" dirty="0" err="1"/>
              <a:t>then</a:t>
            </a:r>
            <a:r>
              <a:rPr lang="id-ID" dirty="0"/>
              <a:t> D</a:t>
            </a:r>
            <a:br>
              <a:rPr lang="id-ID" dirty="0"/>
            </a:br>
            <a:r>
              <a:rPr lang="id-ID" dirty="0"/>
              <a:t>R6 : </a:t>
            </a:r>
            <a:r>
              <a:rPr lang="id-ID" dirty="0" err="1"/>
              <a:t>if</a:t>
            </a:r>
            <a:r>
              <a:rPr lang="id-ID" dirty="0"/>
              <a:t> </a:t>
            </a:r>
            <a:r>
              <a:rPr lang="id-ID" dirty="0" err="1"/>
              <a:t>G</a:t>
            </a:r>
            <a:r>
              <a:rPr lang="id-ID" dirty="0"/>
              <a:t> </a:t>
            </a:r>
            <a:r>
              <a:rPr lang="id-ID" dirty="0" err="1"/>
              <a:t>and</a:t>
            </a:r>
            <a:r>
              <a:rPr lang="id-ID" dirty="0"/>
              <a:t> </a:t>
            </a:r>
            <a:r>
              <a:rPr lang="id-ID" dirty="0" err="1"/>
              <a:t>E</a:t>
            </a:r>
            <a:r>
              <a:rPr lang="id-ID" dirty="0"/>
              <a:t> </a:t>
            </a:r>
            <a:r>
              <a:rPr lang="id-ID" dirty="0" err="1"/>
              <a:t>then</a:t>
            </a:r>
            <a:r>
              <a:rPr lang="id-ID" dirty="0"/>
              <a:t> </a:t>
            </a:r>
            <a:r>
              <a:rPr lang="id-ID" dirty="0" err="1"/>
              <a:t>H</a:t>
            </a:r>
            <a:br>
              <a:rPr lang="id-ID" dirty="0"/>
            </a:br>
            <a:r>
              <a:rPr lang="id-ID" dirty="0"/>
              <a:t>R7 : </a:t>
            </a:r>
            <a:r>
              <a:rPr lang="id-ID" dirty="0" err="1"/>
              <a:t>if</a:t>
            </a:r>
            <a:r>
              <a:rPr lang="id-ID" dirty="0"/>
              <a:t> C </a:t>
            </a:r>
            <a:r>
              <a:rPr lang="id-ID" dirty="0" err="1"/>
              <a:t>and</a:t>
            </a:r>
            <a:r>
              <a:rPr lang="id-ID" dirty="0"/>
              <a:t> </a:t>
            </a:r>
            <a:r>
              <a:rPr lang="id-ID" dirty="0" err="1"/>
              <a:t>H</a:t>
            </a:r>
            <a:r>
              <a:rPr lang="id-ID" dirty="0"/>
              <a:t> </a:t>
            </a:r>
            <a:r>
              <a:rPr lang="id-ID" dirty="0" err="1"/>
              <a:t>then</a:t>
            </a:r>
            <a:r>
              <a:rPr lang="id-ID" dirty="0"/>
              <a:t> I</a:t>
            </a:r>
            <a:br>
              <a:rPr lang="id-ID" dirty="0"/>
            </a:br>
            <a:r>
              <a:rPr lang="id-ID" dirty="0"/>
              <a:t>R8 : </a:t>
            </a:r>
            <a:r>
              <a:rPr lang="id-ID" dirty="0" err="1"/>
              <a:t>if</a:t>
            </a:r>
            <a:r>
              <a:rPr lang="id-ID" dirty="0"/>
              <a:t> I </a:t>
            </a:r>
            <a:r>
              <a:rPr lang="id-ID" dirty="0" err="1"/>
              <a:t>and</a:t>
            </a:r>
            <a:r>
              <a:rPr lang="id-ID" dirty="0"/>
              <a:t> </a:t>
            </a:r>
            <a:r>
              <a:rPr lang="id-ID" dirty="0" err="1"/>
              <a:t>A</a:t>
            </a:r>
            <a:r>
              <a:rPr lang="id-ID" dirty="0"/>
              <a:t> </a:t>
            </a:r>
            <a:r>
              <a:rPr lang="id-ID" dirty="0" err="1"/>
              <a:t>then</a:t>
            </a:r>
            <a:r>
              <a:rPr lang="id-ID" dirty="0"/>
              <a:t> </a:t>
            </a:r>
            <a:r>
              <a:rPr lang="id-ID" dirty="0" err="1"/>
              <a:t>J</a:t>
            </a:r>
            <a:br>
              <a:rPr lang="id-ID" dirty="0"/>
            </a:br>
            <a:r>
              <a:rPr lang="id-ID" dirty="0"/>
              <a:t>R9 : </a:t>
            </a:r>
            <a:r>
              <a:rPr lang="id-ID" dirty="0" err="1"/>
              <a:t>if</a:t>
            </a:r>
            <a:r>
              <a:rPr lang="id-ID" dirty="0"/>
              <a:t> </a:t>
            </a:r>
            <a:r>
              <a:rPr lang="id-ID" dirty="0" err="1"/>
              <a:t>G</a:t>
            </a:r>
            <a:r>
              <a:rPr lang="id-ID" dirty="0"/>
              <a:t> </a:t>
            </a:r>
            <a:r>
              <a:rPr lang="id-ID" dirty="0" err="1"/>
              <a:t>then</a:t>
            </a:r>
            <a:r>
              <a:rPr lang="id-ID" dirty="0"/>
              <a:t> </a:t>
            </a:r>
            <a:r>
              <a:rPr lang="id-ID" dirty="0" err="1"/>
              <a:t>J</a:t>
            </a:r>
            <a:br>
              <a:rPr lang="id-ID" dirty="0"/>
            </a:br>
            <a:r>
              <a:rPr lang="id-ID" dirty="0"/>
              <a:t>R10 : </a:t>
            </a:r>
            <a:r>
              <a:rPr lang="id-ID" dirty="0" err="1"/>
              <a:t>if</a:t>
            </a:r>
            <a:r>
              <a:rPr lang="id-ID" dirty="0"/>
              <a:t> </a:t>
            </a:r>
            <a:r>
              <a:rPr lang="id-ID" dirty="0" err="1"/>
              <a:t>J</a:t>
            </a:r>
            <a:r>
              <a:rPr lang="id-ID" dirty="0"/>
              <a:t> </a:t>
            </a:r>
            <a:r>
              <a:rPr lang="id-ID" dirty="0" err="1"/>
              <a:t>then</a:t>
            </a:r>
            <a:r>
              <a:rPr lang="id-ID" dirty="0"/>
              <a:t> </a:t>
            </a:r>
            <a:r>
              <a:rPr lang="id-ID" dirty="0" err="1"/>
              <a:t>K</a:t>
            </a:r>
            <a:br>
              <a:rPr lang="id-ID" dirty="0"/>
            </a:br>
            <a:r>
              <a:rPr lang="id-ID" dirty="0"/>
              <a:t>Fakta awal yang diberikan hanya </a:t>
            </a:r>
            <a:r>
              <a:rPr lang="id-ID" dirty="0" err="1"/>
              <a:t>A</a:t>
            </a:r>
            <a:r>
              <a:rPr lang="id-ID" dirty="0"/>
              <a:t> dan </a:t>
            </a:r>
            <a:r>
              <a:rPr lang="id-ID" dirty="0" err="1"/>
              <a:t>E</a:t>
            </a:r>
            <a:r>
              <a:rPr lang="id-ID" dirty="0"/>
              <a:t>, apakah kesimpulan akhirnya?</a:t>
            </a:r>
          </a:p>
        </p:txBody>
      </p:sp>
      <p:sp>
        <p:nvSpPr>
          <p:cNvPr id="4" name="Slide Number Placeholder 3"/>
          <p:cNvSpPr>
            <a:spLocks noGrp="1"/>
          </p:cNvSpPr>
          <p:nvPr>
            <p:ph type="sldNum" sz="quarter" idx="10"/>
          </p:nvPr>
        </p:nvSpPr>
        <p:spPr/>
        <p:txBody>
          <a:bodyPr/>
          <a:lstStyle/>
          <a:p>
            <a:fld id="{E96342E3-F285-4BD5-A4FC-5D9F084169A7}" type="slidenum">
              <a:rPr lang="id-ID" smtClean="0"/>
              <a:pPr/>
              <a:t>19</a:t>
            </a:fld>
            <a:endParaRPr lang="id-ID"/>
          </a:p>
        </p:txBody>
      </p:sp>
    </p:spTree>
    <p:extLst>
      <p:ext uri="{BB962C8B-B14F-4D97-AF65-F5344CB8AC3E}">
        <p14:creationId xmlns:p14="http://schemas.microsoft.com/office/powerpoint/2010/main" val="3018266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342E3-F285-4BD5-A4FC-5D9F084169A7}" type="slidenum">
              <a:rPr lang="id-ID" smtClean="0"/>
              <a:pPr/>
              <a:t>21</a:t>
            </a:fld>
            <a:endParaRPr lang="id-ID"/>
          </a:p>
        </p:txBody>
      </p:sp>
    </p:spTree>
    <p:extLst>
      <p:ext uri="{BB962C8B-B14F-4D97-AF65-F5344CB8AC3E}">
        <p14:creationId xmlns:p14="http://schemas.microsoft.com/office/powerpoint/2010/main" val="1728752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342E3-F285-4BD5-A4FC-5D9F084169A7}" type="slidenum">
              <a:rPr lang="id-ID" smtClean="0"/>
              <a:pPr/>
              <a:t>22</a:t>
            </a:fld>
            <a:endParaRPr lang="id-ID"/>
          </a:p>
        </p:txBody>
      </p:sp>
    </p:spTree>
    <p:extLst>
      <p:ext uri="{BB962C8B-B14F-4D97-AF65-F5344CB8AC3E}">
        <p14:creationId xmlns:p14="http://schemas.microsoft.com/office/powerpoint/2010/main" val="2508701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dirty="0"/>
              <a:t>Terdapat 10 aturan yang tersimpan dalam basis pengetahuan yaitu :</a:t>
            </a:r>
            <a:br>
              <a:rPr lang="id-ID" dirty="0"/>
            </a:br>
            <a:r>
              <a:rPr lang="id-ID" dirty="0"/>
              <a:t>R1 : </a:t>
            </a:r>
            <a:r>
              <a:rPr lang="id-ID" dirty="0" err="1"/>
              <a:t>if</a:t>
            </a:r>
            <a:r>
              <a:rPr lang="id-ID" dirty="0"/>
              <a:t> </a:t>
            </a:r>
            <a:r>
              <a:rPr lang="id-ID" dirty="0" err="1"/>
              <a:t>A</a:t>
            </a:r>
            <a:r>
              <a:rPr lang="id-ID" dirty="0"/>
              <a:t> </a:t>
            </a:r>
            <a:r>
              <a:rPr lang="id-ID" dirty="0" err="1"/>
              <a:t>and</a:t>
            </a:r>
            <a:r>
              <a:rPr lang="id-ID" dirty="0"/>
              <a:t> </a:t>
            </a:r>
            <a:r>
              <a:rPr lang="id-ID" dirty="0" err="1"/>
              <a:t>B</a:t>
            </a:r>
            <a:r>
              <a:rPr lang="id-ID" dirty="0"/>
              <a:t> </a:t>
            </a:r>
            <a:r>
              <a:rPr lang="id-ID" dirty="0" err="1"/>
              <a:t>then</a:t>
            </a:r>
            <a:r>
              <a:rPr lang="id-ID" dirty="0"/>
              <a:t> C</a:t>
            </a:r>
            <a:br>
              <a:rPr lang="id-ID" dirty="0"/>
            </a:br>
            <a:r>
              <a:rPr lang="id-ID" dirty="0"/>
              <a:t>R2 : </a:t>
            </a:r>
            <a:r>
              <a:rPr lang="id-ID" dirty="0" err="1"/>
              <a:t>if</a:t>
            </a:r>
            <a:r>
              <a:rPr lang="id-ID" dirty="0"/>
              <a:t> C </a:t>
            </a:r>
            <a:r>
              <a:rPr lang="id-ID" dirty="0" err="1"/>
              <a:t>then</a:t>
            </a:r>
            <a:r>
              <a:rPr lang="id-ID" dirty="0"/>
              <a:t> D</a:t>
            </a:r>
            <a:br>
              <a:rPr lang="id-ID" dirty="0"/>
            </a:br>
            <a:r>
              <a:rPr lang="id-ID" dirty="0"/>
              <a:t>R3 : </a:t>
            </a:r>
            <a:r>
              <a:rPr lang="id-ID" dirty="0" err="1"/>
              <a:t>if</a:t>
            </a:r>
            <a:r>
              <a:rPr lang="id-ID" dirty="0"/>
              <a:t> </a:t>
            </a:r>
            <a:r>
              <a:rPr lang="id-ID" dirty="0" err="1"/>
              <a:t>A</a:t>
            </a:r>
            <a:r>
              <a:rPr lang="id-ID" dirty="0"/>
              <a:t> </a:t>
            </a:r>
            <a:r>
              <a:rPr lang="id-ID" dirty="0" err="1"/>
              <a:t>and</a:t>
            </a:r>
            <a:r>
              <a:rPr lang="id-ID" dirty="0"/>
              <a:t> </a:t>
            </a:r>
            <a:r>
              <a:rPr lang="id-ID" dirty="0" err="1"/>
              <a:t>E</a:t>
            </a:r>
            <a:r>
              <a:rPr lang="id-ID" dirty="0"/>
              <a:t> </a:t>
            </a:r>
            <a:r>
              <a:rPr lang="id-ID" dirty="0" err="1"/>
              <a:t>then</a:t>
            </a:r>
            <a:r>
              <a:rPr lang="id-ID" dirty="0"/>
              <a:t> </a:t>
            </a:r>
            <a:r>
              <a:rPr lang="id-ID" dirty="0" err="1"/>
              <a:t>F</a:t>
            </a:r>
            <a:br>
              <a:rPr lang="id-ID" dirty="0"/>
            </a:br>
            <a:r>
              <a:rPr lang="id-ID" dirty="0"/>
              <a:t>R4 : </a:t>
            </a:r>
            <a:r>
              <a:rPr lang="id-ID" dirty="0" err="1"/>
              <a:t>if</a:t>
            </a:r>
            <a:r>
              <a:rPr lang="id-ID" dirty="0"/>
              <a:t> </a:t>
            </a:r>
            <a:r>
              <a:rPr lang="id-ID" dirty="0" err="1"/>
              <a:t>A</a:t>
            </a:r>
            <a:r>
              <a:rPr lang="id-ID" dirty="0"/>
              <a:t> </a:t>
            </a:r>
            <a:r>
              <a:rPr lang="id-ID" dirty="0" err="1"/>
              <a:t>then</a:t>
            </a:r>
            <a:r>
              <a:rPr lang="id-ID" dirty="0"/>
              <a:t> </a:t>
            </a:r>
            <a:r>
              <a:rPr lang="id-ID" dirty="0" err="1"/>
              <a:t>G</a:t>
            </a:r>
            <a:br>
              <a:rPr lang="id-ID" dirty="0"/>
            </a:br>
            <a:r>
              <a:rPr lang="id-ID" dirty="0"/>
              <a:t>R5 : </a:t>
            </a:r>
            <a:r>
              <a:rPr lang="id-ID" dirty="0" err="1"/>
              <a:t>if</a:t>
            </a:r>
            <a:r>
              <a:rPr lang="id-ID" dirty="0"/>
              <a:t> </a:t>
            </a:r>
            <a:r>
              <a:rPr lang="id-ID" dirty="0" err="1"/>
              <a:t>F</a:t>
            </a:r>
            <a:r>
              <a:rPr lang="id-ID" dirty="0"/>
              <a:t> </a:t>
            </a:r>
            <a:r>
              <a:rPr lang="id-ID" dirty="0" err="1"/>
              <a:t>and</a:t>
            </a:r>
            <a:r>
              <a:rPr lang="id-ID" dirty="0"/>
              <a:t> </a:t>
            </a:r>
            <a:r>
              <a:rPr lang="id-ID" dirty="0" err="1"/>
              <a:t>G</a:t>
            </a:r>
            <a:r>
              <a:rPr lang="id-ID" dirty="0"/>
              <a:t> </a:t>
            </a:r>
            <a:r>
              <a:rPr lang="id-ID" dirty="0" err="1"/>
              <a:t>then</a:t>
            </a:r>
            <a:r>
              <a:rPr lang="id-ID" dirty="0"/>
              <a:t> D</a:t>
            </a:r>
            <a:br>
              <a:rPr lang="id-ID" dirty="0"/>
            </a:br>
            <a:r>
              <a:rPr lang="id-ID" dirty="0"/>
              <a:t>R6 : </a:t>
            </a:r>
            <a:r>
              <a:rPr lang="id-ID" dirty="0" err="1"/>
              <a:t>if</a:t>
            </a:r>
            <a:r>
              <a:rPr lang="id-ID" dirty="0"/>
              <a:t> </a:t>
            </a:r>
            <a:r>
              <a:rPr lang="id-ID" dirty="0" err="1"/>
              <a:t>G</a:t>
            </a:r>
            <a:r>
              <a:rPr lang="id-ID" dirty="0"/>
              <a:t> </a:t>
            </a:r>
            <a:r>
              <a:rPr lang="id-ID" dirty="0" err="1"/>
              <a:t>and</a:t>
            </a:r>
            <a:r>
              <a:rPr lang="id-ID" dirty="0"/>
              <a:t> </a:t>
            </a:r>
            <a:r>
              <a:rPr lang="id-ID" dirty="0" err="1"/>
              <a:t>E</a:t>
            </a:r>
            <a:r>
              <a:rPr lang="id-ID" dirty="0"/>
              <a:t> </a:t>
            </a:r>
            <a:r>
              <a:rPr lang="id-ID" dirty="0" err="1"/>
              <a:t>then</a:t>
            </a:r>
            <a:r>
              <a:rPr lang="id-ID" dirty="0"/>
              <a:t> </a:t>
            </a:r>
            <a:r>
              <a:rPr lang="id-ID" dirty="0" err="1"/>
              <a:t>H</a:t>
            </a:r>
            <a:br>
              <a:rPr lang="id-ID" dirty="0"/>
            </a:br>
            <a:r>
              <a:rPr lang="id-ID" dirty="0"/>
              <a:t>R7 : </a:t>
            </a:r>
            <a:r>
              <a:rPr lang="id-ID" dirty="0" err="1"/>
              <a:t>if</a:t>
            </a:r>
            <a:r>
              <a:rPr lang="id-ID" dirty="0"/>
              <a:t> C </a:t>
            </a:r>
            <a:r>
              <a:rPr lang="id-ID" dirty="0" err="1"/>
              <a:t>and</a:t>
            </a:r>
            <a:r>
              <a:rPr lang="id-ID" dirty="0"/>
              <a:t> </a:t>
            </a:r>
            <a:r>
              <a:rPr lang="id-ID" dirty="0" err="1"/>
              <a:t>H</a:t>
            </a:r>
            <a:r>
              <a:rPr lang="id-ID" dirty="0"/>
              <a:t> </a:t>
            </a:r>
            <a:r>
              <a:rPr lang="id-ID" dirty="0" err="1"/>
              <a:t>then</a:t>
            </a:r>
            <a:r>
              <a:rPr lang="id-ID" dirty="0"/>
              <a:t> I</a:t>
            </a:r>
            <a:br>
              <a:rPr lang="id-ID" dirty="0"/>
            </a:br>
            <a:r>
              <a:rPr lang="id-ID" dirty="0"/>
              <a:t>R8 : </a:t>
            </a:r>
            <a:r>
              <a:rPr lang="id-ID" dirty="0" err="1"/>
              <a:t>if</a:t>
            </a:r>
            <a:r>
              <a:rPr lang="id-ID" dirty="0"/>
              <a:t> I </a:t>
            </a:r>
            <a:r>
              <a:rPr lang="id-ID" dirty="0" err="1"/>
              <a:t>and</a:t>
            </a:r>
            <a:r>
              <a:rPr lang="id-ID" dirty="0"/>
              <a:t> </a:t>
            </a:r>
            <a:r>
              <a:rPr lang="id-ID" dirty="0" err="1"/>
              <a:t>A</a:t>
            </a:r>
            <a:r>
              <a:rPr lang="id-ID" dirty="0"/>
              <a:t> </a:t>
            </a:r>
            <a:r>
              <a:rPr lang="id-ID" dirty="0" err="1"/>
              <a:t>then</a:t>
            </a:r>
            <a:r>
              <a:rPr lang="id-ID" dirty="0"/>
              <a:t> </a:t>
            </a:r>
            <a:r>
              <a:rPr lang="id-ID" dirty="0" err="1"/>
              <a:t>J</a:t>
            </a:r>
            <a:br>
              <a:rPr lang="id-ID" dirty="0"/>
            </a:br>
            <a:r>
              <a:rPr lang="id-ID" dirty="0"/>
              <a:t>R9 : </a:t>
            </a:r>
            <a:r>
              <a:rPr lang="id-ID" dirty="0" err="1"/>
              <a:t>if</a:t>
            </a:r>
            <a:r>
              <a:rPr lang="id-ID" dirty="0"/>
              <a:t> </a:t>
            </a:r>
            <a:r>
              <a:rPr lang="id-ID" dirty="0" err="1"/>
              <a:t>G</a:t>
            </a:r>
            <a:r>
              <a:rPr lang="id-ID" dirty="0"/>
              <a:t> </a:t>
            </a:r>
            <a:r>
              <a:rPr lang="id-ID" dirty="0" err="1"/>
              <a:t>then</a:t>
            </a:r>
            <a:r>
              <a:rPr lang="id-ID" dirty="0"/>
              <a:t> </a:t>
            </a:r>
            <a:r>
              <a:rPr lang="id-ID" dirty="0" err="1"/>
              <a:t>J</a:t>
            </a:r>
            <a:br>
              <a:rPr lang="id-ID" dirty="0"/>
            </a:br>
            <a:r>
              <a:rPr lang="id-ID" dirty="0"/>
              <a:t>R10 : </a:t>
            </a:r>
            <a:r>
              <a:rPr lang="id-ID" dirty="0" err="1"/>
              <a:t>if</a:t>
            </a:r>
            <a:r>
              <a:rPr lang="id-ID" dirty="0"/>
              <a:t> </a:t>
            </a:r>
            <a:r>
              <a:rPr lang="id-ID" dirty="0" err="1"/>
              <a:t>J</a:t>
            </a:r>
            <a:r>
              <a:rPr lang="id-ID" dirty="0"/>
              <a:t> </a:t>
            </a:r>
            <a:r>
              <a:rPr lang="id-ID" dirty="0" err="1"/>
              <a:t>then</a:t>
            </a:r>
            <a:r>
              <a:rPr lang="id-ID" dirty="0"/>
              <a:t> </a:t>
            </a:r>
            <a:r>
              <a:rPr lang="id-ID" dirty="0" err="1"/>
              <a:t>K</a:t>
            </a:r>
            <a:br>
              <a:rPr lang="id-ID" dirty="0"/>
            </a:br>
            <a:r>
              <a:rPr lang="id-ID" dirty="0"/>
              <a:t>Fakta awal yang diberikan hanya </a:t>
            </a:r>
            <a:r>
              <a:rPr lang="id-ID" dirty="0" err="1"/>
              <a:t>A</a:t>
            </a:r>
            <a:r>
              <a:rPr lang="id-ID" dirty="0"/>
              <a:t> dan </a:t>
            </a:r>
            <a:r>
              <a:rPr lang="id-ID" dirty="0" err="1"/>
              <a:t>E</a:t>
            </a:r>
            <a:r>
              <a:rPr lang="id-ID" dirty="0"/>
              <a:t>, apakah kesimpulan akhirnya?</a:t>
            </a:r>
          </a:p>
          <a:p>
            <a:endParaRPr lang="en-US" dirty="0"/>
          </a:p>
        </p:txBody>
      </p:sp>
      <p:sp>
        <p:nvSpPr>
          <p:cNvPr id="4" name="Slide Number Placeholder 3"/>
          <p:cNvSpPr>
            <a:spLocks noGrp="1"/>
          </p:cNvSpPr>
          <p:nvPr>
            <p:ph type="sldNum" sz="quarter" idx="10"/>
          </p:nvPr>
        </p:nvSpPr>
        <p:spPr/>
        <p:txBody>
          <a:bodyPr/>
          <a:lstStyle/>
          <a:p>
            <a:fld id="{E96342E3-F285-4BD5-A4FC-5D9F084169A7}" type="slidenum">
              <a:rPr lang="id-ID" smtClean="0"/>
              <a:pPr/>
              <a:t>23</a:t>
            </a:fld>
            <a:endParaRPr lang="id-ID"/>
          </a:p>
        </p:txBody>
      </p:sp>
    </p:spTree>
    <p:extLst>
      <p:ext uri="{BB962C8B-B14F-4D97-AF65-F5344CB8AC3E}">
        <p14:creationId xmlns:p14="http://schemas.microsoft.com/office/powerpoint/2010/main" val="3989366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342E3-F285-4BD5-A4FC-5D9F084169A7}" type="slidenum">
              <a:rPr lang="id-ID" smtClean="0"/>
              <a:pPr/>
              <a:t>29</a:t>
            </a:fld>
            <a:endParaRPr lang="id-ID"/>
          </a:p>
        </p:txBody>
      </p:sp>
    </p:spTree>
    <p:extLst>
      <p:ext uri="{BB962C8B-B14F-4D97-AF65-F5344CB8AC3E}">
        <p14:creationId xmlns:p14="http://schemas.microsoft.com/office/powerpoint/2010/main" val="1451214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R1 = IF A1 THEN P1</a:t>
            </a:r>
          </a:p>
          <a:p>
            <a:r>
              <a:rPr lang="en-US" dirty="0"/>
              <a:t>R2 = IF A2 THEN P2</a:t>
            </a:r>
          </a:p>
          <a:p>
            <a:r>
              <a:rPr lang="en-US" dirty="0"/>
              <a:t>R3 = IF P1 AND (P2 OR A3) THEN P3</a:t>
            </a:r>
          </a:p>
          <a:p>
            <a:r>
              <a:rPr lang="en-US" dirty="0"/>
              <a:t>R4 = IF P3 AND A4 THEN P4</a:t>
            </a:r>
          </a:p>
          <a:p>
            <a:r>
              <a:rPr lang="en-US" dirty="0"/>
              <a:t>R5 = IF P3 And A5 THEN P5</a:t>
            </a:r>
            <a:endParaRPr lang="id-ID" dirty="0"/>
          </a:p>
          <a:p>
            <a:endParaRPr lang="en-US" dirty="0"/>
          </a:p>
          <a:p>
            <a:endParaRPr lang="en-US" dirty="0"/>
          </a:p>
        </p:txBody>
      </p:sp>
      <p:sp>
        <p:nvSpPr>
          <p:cNvPr id="4" name="Slide Number Placeholder 3"/>
          <p:cNvSpPr>
            <a:spLocks noGrp="1"/>
          </p:cNvSpPr>
          <p:nvPr>
            <p:ph type="sldNum" sz="quarter" idx="10"/>
          </p:nvPr>
        </p:nvSpPr>
        <p:spPr/>
        <p:txBody>
          <a:bodyPr/>
          <a:lstStyle/>
          <a:p>
            <a:fld id="{E96342E3-F285-4BD5-A4FC-5D9F084169A7}" type="slidenum">
              <a:rPr lang="id-ID" smtClean="0"/>
              <a:pPr/>
              <a:t>30</a:t>
            </a:fld>
            <a:endParaRPr lang="id-ID"/>
          </a:p>
        </p:txBody>
      </p:sp>
    </p:spTree>
    <p:extLst>
      <p:ext uri="{BB962C8B-B14F-4D97-AF65-F5344CB8AC3E}">
        <p14:creationId xmlns:p14="http://schemas.microsoft.com/office/powerpoint/2010/main" val="3197879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342E3-F285-4BD5-A4FC-5D9F084169A7}" type="slidenum">
              <a:rPr lang="id-ID" smtClean="0"/>
              <a:pPr/>
              <a:t>32</a:t>
            </a:fld>
            <a:endParaRPr lang="id-ID"/>
          </a:p>
        </p:txBody>
      </p:sp>
    </p:spTree>
    <p:extLst>
      <p:ext uri="{BB962C8B-B14F-4D97-AF65-F5344CB8AC3E}">
        <p14:creationId xmlns:p14="http://schemas.microsoft.com/office/powerpoint/2010/main" val="281801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5E34545-D345-4065-A1DA-DE4D7B821FEA}" type="datetimeFigureOut">
              <a:rPr lang="id-ID" smtClean="0"/>
              <a:pPr/>
              <a:t>25/02/19</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557A929-A920-461B-B534-3BB91D2ACC43}"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E34545-D345-4065-A1DA-DE4D7B821FEA}" type="datetimeFigureOut">
              <a:rPr lang="id-ID" smtClean="0"/>
              <a:pPr/>
              <a:t>25/02/19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57A929-A920-461B-B534-3BB91D2ACC4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E34545-D345-4065-A1DA-DE4D7B821FEA}" type="datetimeFigureOut">
              <a:rPr lang="id-ID" smtClean="0"/>
              <a:pPr/>
              <a:t>25/02/19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57A929-A920-461B-B534-3BB91D2ACC4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85E34545-D345-4065-A1DA-DE4D7B821FEA}" type="datetimeFigureOut">
              <a:rPr lang="id-ID" smtClean="0"/>
              <a:pPr/>
              <a:t>25/02/19</a:t>
            </a:fld>
            <a:endParaRPr lang="id-ID"/>
          </a:p>
        </p:txBody>
      </p:sp>
      <p:sp>
        <p:nvSpPr>
          <p:cNvPr id="9" name="Slide Number Placeholder 8"/>
          <p:cNvSpPr>
            <a:spLocks noGrp="1"/>
          </p:cNvSpPr>
          <p:nvPr>
            <p:ph type="sldNum" sz="quarter" idx="15"/>
          </p:nvPr>
        </p:nvSpPr>
        <p:spPr/>
        <p:txBody>
          <a:bodyPr rtlCol="0"/>
          <a:lstStyle/>
          <a:p>
            <a:fld id="{9557A929-A920-461B-B534-3BB91D2ACC43}"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E34545-D345-4065-A1DA-DE4D7B821FEA}" type="datetimeFigureOut">
              <a:rPr lang="id-ID" smtClean="0"/>
              <a:pPr/>
              <a:t>25/02/19</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557A929-A920-461B-B534-3BB91D2ACC4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5E34545-D345-4065-A1DA-DE4D7B821FEA}" type="datetimeFigureOut">
              <a:rPr lang="id-ID" smtClean="0"/>
              <a:pPr/>
              <a:t>25/02/19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57A929-A920-461B-B534-3BB91D2ACC43}"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85E34545-D345-4065-A1DA-DE4D7B821FEA}" type="datetimeFigureOut">
              <a:rPr lang="id-ID" smtClean="0"/>
              <a:pPr/>
              <a:t>25/02/19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557A929-A920-461B-B534-3BB91D2ACC43}"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85E34545-D345-4065-A1DA-DE4D7B821FEA}" type="datetimeFigureOut">
              <a:rPr lang="id-ID" smtClean="0"/>
              <a:pPr/>
              <a:t>25/02/19</a:t>
            </a:fld>
            <a:endParaRPr lang="id-ID"/>
          </a:p>
        </p:txBody>
      </p:sp>
      <p:sp>
        <p:nvSpPr>
          <p:cNvPr id="7" name="Slide Number Placeholder 6"/>
          <p:cNvSpPr>
            <a:spLocks noGrp="1"/>
          </p:cNvSpPr>
          <p:nvPr>
            <p:ph type="sldNum" sz="quarter" idx="11"/>
          </p:nvPr>
        </p:nvSpPr>
        <p:spPr/>
        <p:txBody>
          <a:bodyPr rtlCol="0"/>
          <a:lstStyle/>
          <a:p>
            <a:fld id="{9557A929-A920-461B-B534-3BB91D2ACC43}"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34545-D345-4065-A1DA-DE4D7B821FEA}" type="datetimeFigureOut">
              <a:rPr lang="id-ID" smtClean="0"/>
              <a:pPr/>
              <a:t>25/02/19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557A929-A920-461B-B534-3BB91D2ACC4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85E34545-D345-4065-A1DA-DE4D7B821FEA}" type="datetimeFigureOut">
              <a:rPr lang="id-ID" smtClean="0"/>
              <a:pPr/>
              <a:t>25/02/19</a:t>
            </a:fld>
            <a:endParaRPr lang="id-ID"/>
          </a:p>
        </p:txBody>
      </p:sp>
      <p:sp>
        <p:nvSpPr>
          <p:cNvPr id="22" name="Slide Number Placeholder 21"/>
          <p:cNvSpPr>
            <a:spLocks noGrp="1"/>
          </p:cNvSpPr>
          <p:nvPr>
            <p:ph type="sldNum" sz="quarter" idx="15"/>
          </p:nvPr>
        </p:nvSpPr>
        <p:spPr/>
        <p:txBody>
          <a:bodyPr rtlCol="0"/>
          <a:lstStyle/>
          <a:p>
            <a:fld id="{9557A929-A920-461B-B534-3BB91D2ACC43}"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E34545-D345-4065-A1DA-DE4D7B821FEA}" type="datetimeFigureOut">
              <a:rPr lang="id-ID" smtClean="0"/>
              <a:pPr/>
              <a:t>25/02/19</a:t>
            </a:fld>
            <a:endParaRPr lang="id-ID"/>
          </a:p>
        </p:txBody>
      </p:sp>
      <p:sp>
        <p:nvSpPr>
          <p:cNvPr id="18" name="Slide Number Placeholder 17"/>
          <p:cNvSpPr>
            <a:spLocks noGrp="1"/>
          </p:cNvSpPr>
          <p:nvPr>
            <p:ph type="sldNum" sz="quarter" idx="11"/>
          </p:nvPr>
        </p:nvSpPr>
        <p:spPr/>
        <p:txBody>
          <a:bodyPr rtlCol="0"/>
          <a:lstStyle/>
          <a:p>
            <a:fld id="{9557A929-A920-461B-B534-3BB91D2ACC43}"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E34545-D345-4065-A1DA-DE4D7B821FEA}" type="datetimeFigureOut">
              <a:rPr lang="id-ID" smtClean="0"/>
              <a:pPr/>
              <a:t>25/02/19</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557A929-A920-461B-B534-3BB91D2ACC4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Sistem Pakar</a:t>
            </a:r>
          </a:p>
        </p:txBody>
      </p:sp>
      <p:sp>
        <p:nvSpPr>
          <p:cNvPr id="3" name="Subtitle 2"/>
          <p:cNvSpPr>
            <a:spLocks noGrp="1"/>
          </p:cNvSpPr>
          <p:nvPr>
            <p:ph type="subTitle" idx="1"/>
          </p:nvPr>
        </p:nvSpPr>
        <p:spPr/>
        <p:txBody>
          <a:bodyPr/>
          <a:lstStyle/>
          <a:p>
            <a:r>
              <a:rPr lang="id-ID" dirty="0"/>
              <a:t>Lesson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Production Rules</a:t>
            </a:r>
          </a:p>
        </p:txBody>
      </p:sp>
      <p:sp>
        <p:nvSpPr>
          <p:cNvPr id="3" name="Content Placeholder 2"/>
          <p:cNvSpPr>
            <a:spLocks noGrp="1"/>
          </p:cNvSpPr>
          <p:nvPr>
            <p:ph sz="quarter" idx="1"/>
          </p:nvPr>
        </p:nvSpPr>
        <p:spPr/>
        <p:txBody>
          <a:bodyPr/>
          <a:lstStyle/>
          <a:p>
            <a:pPr>
              <a:lnSpc>
                <a:spcPct val="150000"/>
              </a:lnSpc>
              <a:spcBef>
                <a:spcPts val="0"/>
              </a:spcBef>
            </a:pPr>
            <a:r>
              <a:rPr lang="id-ID" dirty="0"/>
              <a:t>Bentuk Umum Rules:</a:t>
            </a:r>
          </a:p>
          <a:p>
            <a:pPr lvl="1">
              <a:lnSpc>
                <a:spcPct val="150000"/>
              </a:lnSpc>
              <a:spcBef>
                <a:spcPts val="0"/>
              </a:spcBef>
            </a:pPr>
            <a:r>
              <a:rPr lang="en-US" dirty="0"/>
              <a:t>IF premise, THEN conclusion</a:t>
            </a:r>
          </a:p>
          <a:p>
            <a:pPr lvl="2">
              <a:lnSpc>
                <a:spcPct val="150000"/>
              </a:lnSpc>
              <a:spcBef>
                <a:spcPts val="0"/>
              </a:spcBef>
            </a:pPr>
            <a:r>
              <a:rPr lang="en-US" dirty="0"/>
              <a:t>IF your income is high, </a:t>
            </a:r>
            <a:r>
              <a:rPr lang="id-ID" dirty="0"/>
              <a:t> </a:t>
            </a:r>
            <a:r>
              <a:rPr lang="en-US" dirty="0"/>
              <a:t>THEN your chance of being audited by the IRS is high</a:t>
            </a:r>
          </a:p>
          <a:p>
            <a:pPr lvl="1">
              <a:lnSpc>
                <a:spcPct val="150000"/>
              </a:lnSpc>
              <a:spcBef>
                <a:spcPts val="0"/>
              </a:spcBef>
            </a:pPr>
            <a:endParaRPr lang="en-US" dirty="0"/>
          </a:p>
          <a:p>
            <a:pPr lvl="1">
              <a:lnSpc>
                <a:spcPct val="150000"/>
              </a:lnSpc>
              <a:spcBef>
                <a:spcPts val="0"/>
              </a:spcBef>
            </a:pPr>
            <a:r>
              <a:rPr lang="en-US" dirty="0"/>
              <a:t>Conclusion, IF premise</a:t>
            </a:r>
          </a:p>
          <a:p>
            <a:pPr lvl="2">
              <a:lnSpc>
                <a:spcPct val="150000"/>
              </a:lnSpc>
              <a:spcBef>
                <a:spcPts val="0"/>
              </a:spcBef>
            </a:pPr>
            <a:r>
              <a:rPr lang="en-US" dirty="0"/>
              <a:t>Your chance of being audited is high, IF your income is high</a:t>
            </a:r>
          </a:p>
          <a:p>
            <a:pPr lvl="1">
              <a:lnSpc>
                <a:spcPct val="150000"/>
              </a:lnSpc>
              <a:spcBef>
                <a:spcPts val="0"/>
              </a:spcBef>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r>
              <a:rPr lang="id-ID" dirty="0"/>
              <a:t>Contoh: Expert System untuk Kedokteran</a:t>
            </a:r>
          </a:p>
        </p:txBody>
      </p:sp>
      <p:sp>
        <p:nvSpPr>
          <p:cNvPr id="3" name="Content Placeholder 2"/>
          <p:cNvSpPr>
            <a:spLocks noGrp="1"/>
          </p:cNvSpPr>
          <p:nvPr>
            <p:ph sz="quarter" idx="1"/>
          </p:nvPr>
        </p:nvSpPr>
        <p:spPr>
          <a:xfrm>
            <a:off x="457200" y="1142984"/>
            <a:ext cx="7686700" cy="5500726"/>
          </a:xfrm>
        </p:spPr>
        <p:txBody>
          <a:bodyPr>
            <a:normAutofit fontScale="92500" lnSpcReduction="10000"/>
          </a:bodyPr>
          <a:lstStyle/>
          <a:p>
            <a:pPr>
              <a:buNone/>
            </a:pPr>
            <a:r>
              <a:rPr lang="id-ID" dirty="0"/>
              <a:t>Rule 1</a:t>
            </a:r>
          </a:p>
          <a:p>
            <a:pPr lvl="1">
              <a:buNone/>
            </a:pPr>
            <a:r>
              <a:rPr lang="id-ID" dirty="0"/>
              <a:t>Jika	</a:t>
            </a:r>
            <a:r>
              <a:rPr lang="en-US" dirty="0"/>
              <a:t>	</a:t>
            </a:r>
            <a:r>
              <a:rPr lang="id-ID" dirty="0"/>
              <a:t>pasien dalam keadaan sakit</a:t>
            </a:r>
          </a:p>
          <a:p>
            <a:pPr lvl="1">
              <a:buNone/>
            </a:pPr>
            <a:r>
              <a:rPr lang="id-ID" dirty="0"/>
              <a:t>Dan	</a:t>
            </a:r>
            <a:r>
              <a:rPr lang="en-US" dirty="0"/>
              <a:t>	</a:t>
            </a:r>
            <a:r>
              <a:rPr lang="id-ID" dirty="0"/>
              <a:t>waktu datangnya terlambat</a:t>
            </a:r>
          </a:p>
          <a:p>
            <a:pPr lvl="1">
              <a:buNone/>
            </a:pPr>
            <a:r>
              <a:rPr lang="id-ID" dirty="0"/>
              <a:t>Maka	 </a:t>
            </a:r>
            <a:r>
              <a:rPr lang="en-US" dirty="0"/>
              <a:t>	</a:t>
            </a:r>
            <a:r>
              <a:rPr lang="id-ID" dirty="0"/>
              <a:t>aspirin – probabilitas = 10/10</a:t>
            </a:r>
          </a:p>
          <a:p>
            <a:pPr lvl="1">
              <a:buNone/>
            </a:pPr>
            <a:r>
              <a:rPr lang="id-ID" dirty="0"/>
              <a:t>Dan	</a:t>
            </a:r>
            <a:r>
              <a:rPr lang="en-US" dirty="0"/>
              <a:t>	</a:t>
            </a:r>
            <a:r>
              <a:rPr lang="id-ID" dirty="0"/>
              <a:t>dat</a:t>
            </a:r>
            <a:r>
              <a:rPr lang="en-US" dirty="0"/>
              <a:t>a</a:t>
            </a:r>
            <a:r>
              <a:rPr lang="id-ID" dirty="0"/>
              <a:t>ng lagi besok pagi – probabilitas = 10/10</a:t>
            </a:r>
          </a:p>
          <a:p>
            <a:pPr>
              <a:buNone/>
            </a:pPr>
            <a:r>
              <a:rPr lang="id-ID" dirty="0"/>
              <a:t>Rule 2</a:t>
            </a:r>
          </a:p>
          <a:p>
            <a:pPr lvl="1">
              <a:buNone/>
            </a:pPr>
            <a:r>
              <a:rPr lang="id-ID" dirty="0"/>
              <a:t>Jika	</a:t>
            </a:r>
            <a:r>
              <a:rPr lang="en-US" dirty="0"/>
              <a:t>	</a:t>
            </a:r>
            <a:r>
              <a:rPr lang="id-ID" dirty="0"/>
              <a:t>raut mukanya pucat</a:t>
            </a:r>
          </a:p>
          <a:p>
            <a:pPr lvl="1">
              <a:buNone/>
            </a:pPr>
            <a:r>
              <a:rPr lang="id-ID" dirty="0"/>
              <a:t>Maka	</a:t>
            </a:r>
            <a:r>
              <a:rPr lang="en-US" dirty="0"/>
              <a:t>	</a:t>
            </a:r>
            <a:r>
              <a:rPr lang="id-ID" dirty="0"/>
              <a:t>pasien dalam keadaan sakit</a:t>
            </a:r>
          </a:p>
          <a:p>
            <a:pPr>
              <a:buNone/>
            </a:pPr>
            <a:r>
              <a:rPr lang="id-ID" dirty="0"/>
              <a:t>Rule 3</a:t>
            </a:r>
          </a:p>
          <a:p>
            <a:pPr lvl="1">
              <a:buNone/>
            </a:pPr>
            <a:r>
              <a:rPr lang="id-ID" dirty="0"/>
              <a:t>Jika	</a:t>
            </a:r>
            <a:r>
              <a:rPr lang="en-US" dirty="0"/>
              <a:t>	</a:t>
            </a:r>
            <a:r>
              <a:rPr lang="id-ID" dirty="0"/>
              <a:t>temperatur tubuh 37oC</a:t>
            </a:r>
            <a:r>
              <a:rPr lang="en-US" dirty="0"/>
              <a:t> </a:t>
            </a:r>
            <a:r>
              <a:rPr lang="en-US" dirty="0" err="1"/>
              <a:t>atau</a:t>
            </a:r>
            <a:r>
              <a:rPr lang="en-US" dirty="0"/>
              <a:t> </a:t>
            </a:r>
            <a:r>
              <a:rPr lang="en-US" dirty="0" err="1"/>
              <a:t>lebih</a:t>
            </a:r>
            <a:endParaRPr lang="id-ID" dirty="0"/>
          </a:p>
          <a:p>
            <a:pPr lvl="1">
              <a:buNone/>
            </a:pPr>
            <a:r>
              <a:rPr lang="id-ID" dirty="0"/>
              <a:t>Maka</a:t>
            </a:r>
            <a:r>
              <a:rPr lang="en-US" dirty="0"/>
              <a:t>		</a:t>
            </a:r>
            <a:r>
              <a:rPr lang="id-ID" dirty="0"/>
              <a:t>pasien dalam keadaan sakit</a:t>
            </a:r>
          </a:p>
          <a:p>
            <a:pPr>
              <a:buNone/>
            </a:pPr>
            <a:r>
              <a:rPr lang="id-ID" dirty="0"/>
              <a:t>Rule 4</a:t>
            </a:r>
          </a:p>
          <a:p>
            <a:pPr lvl="1">
              <a:buNone/>
            </a:pPr>
            <a:r>
              <a:rPr lang="id-ID" dirty="0"/>
              <a:t>Jika	</a:t>
            </a:r>
            <a:r>
              <a:rPr lang="en-US" dirty="0"/>
              <a:t>	</a:t>
            </a:r>
            <a:r>
              <a:rPr lang="id-ID" dirty="0"/>
              <a:t>raut mukanya tidak pucat</a:t>
            </a:r>
          </a:p>
          <a:p>
            <a:pPr lvl="1">
              <a:buNone/>
            </a:pPr>
            <a:r>
              <a:rPr lang="id-ID" dirty="0"/>
              <a:t>Dan	</a:t>
            </a:r>
            <a:r>
              <a:rPr lang="en-US" dirty="0"/>
              <a:t>	</a:t>
            </a:r>
            <a:r>
              <a:rPr lang="id-ID" dirty="0"/>
              <a:t>temperatur tubuh </a:t>
            </a:r>
            <a:r>
              <a:rPr lang="id-ID" dirty="0" err="1"/>
              <a:t>dibawah</a:t>
            </a:r>
            <a:r>
              <a:rPr lang="id-ID" dirty="0"/>
              <a:t> 37oC</a:t>
            </a:r>
          </a:p>
          <a:p>
            <a:pPr lvl="1">
              <a:buNone/>
            </a:pPr>
            <a:r>
              <a:rPr lang="id-ID" dirty="0"/>
              <a:t>Maka	</a:t>
            </a:r>
            <a:r>
              <a:rPr lang="en-US" dirty="0"/>
              <a:t>	</a:t>
            </a:r>
            <a:r>
              <a:rPr lang="id-ID" dirty="0"/>
              <a:t>pasien dalam keadaan sehat</a:t>
            </a:r>
          </a:p>
          <a:p>
            <a:pPr>
              <a:buNone/>
            </a:pPr>
            <a:r>
              <a:rPr lang="id-ID" dirty="0"/>
              <a:t>Rule 2, 3, 4 menguji apakah pasien sakit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r>
              <a:rPr lang="id-ID" dirty="0"/>
              <a:t>Contoh: Expert System untuk Kedokteran</a:t>
            </a:r>
          </a:p>
        </p:txBody>
      </p:sp>
      <p:sp>
        <p:nvSpPr>
          <p:cNvPr id="3" name="Content Placeholder 2"/>
          <p:cNvSpPr>
            <a:spLocks noGrp="1"/>
          </p:cNvSpPr>
          <p:nvPr>
            <p:ph sz="quarter" idx="1"/>
          </p:nvPr>
        </p:nvSpPr>
        <p:spPr>
          <a:xfrm>
            <a:off x="457200" y="1142984"/>
            <a:ext cx="7686700" cy="5500726"/>
          </a:xfrm>
        </p:spPr>
        <p:txBody>
          <a:bodyPr>
            <a:normAutofit fontScale="85000" lnSpcReduction="20000"/>
          </a:bodyPr>
          <a:lstStyle/>
          <a:p>
            <a:pPr>
              <a:buNone/>
            </a:pPr>
            <a:r>
              <a:rPr lang="id-ID" dirty="0"/>
              <a:t>Rule 5</a:t>
            </a:r>
          </a:p>
          <a:p>
            <a:pPr>
              <a:buNone/>
            </a:pPr>
            <a:r>
              <a:rPr lang="id-ID" dirty="0"/>
              <a:t>	Jika	waktu kedatangan adalah hari Senin atau Selasa atau Rabu atau Kamis</a:t>
            </a:r>
          </a:p>
          <a:p>
            <a:pPr>
              <a:buNone/>
            </a:pPr>
            <a:r>
              <a:rPr lang="id-ID" dirty="0"/>
              <a:t>	Dan	waktunya antara pukul 21.00 – 6.00</a:t>
            </a:r>
          </a:p>
          <a:p>
            <a:pPr>
              <a:buNone/>
            </a:pPr>
            <a:r>
              <a:rPr lang="id-ID" dirty="0"/>
              <a:t>	Maka	waktu datangnya terlambat</a:t>
            </a:r>
          </a:p>
          <a:p>
            <a:pPr>
              <a:buNone/>
            </a:pPr>
            <a:r>
              <a:rPr lang="id-ID" dirty="0"/>
              <a:t>Rule 6</a:t>
            </a:r>
          </a:p>
          <a:p>
            <a:pPr>
              <a:buNone/>
            </a:pPr>
            <a:r>
              <a:rPr lang="id-ID" dirty="0"/>
              <a:t>	Jika	waktu kedatangan adalah hari Sabtu atau Minggu</a:t>
            </a:r>
          </a:p>
          <a:p>
            <a:pPr>
              <a:buNone/>
            </a:pPr>
            <a:r>
              <a:rPr lang="id-ID" dirty="0"/>
              <a:t>	Maka	waktu datangnya terlambat</a:t>
            </a:r>
          </a:p>
          <a:p>
            <a:pPr>
              <a:buNone/>
            </a:pPr>
            <a:r>
              <a:rPr lang="id-ID" dirty="0"/>
              <a:t>Rule 7</a:t>
            </a:r>
          </a:p>
          <a:p>
            <a:pPr>
              <a:buNone/>
            </a:pPr>
            <a:r>
              <a:rPr lang="id-ID" dirty="0"/>
              <a:t>	Jika	waktu kedatangan adalah hari Jumat</a:t>
            </a:r>
          </a:p>
          <a:p>
            <a:pPr>
              <a:buNone/>
            </a:pPr>
            <a:r>
              <a:rPr lang="id-ID" dirty="0"/>
              <a:t>	Dan	waktunya antara pukul 11.00 – 13.00 atau antara pukul 21.00 – 6.00</a:t>
            </a:r>
          </a:p>
          <a:p>
            <a:pPr>
              <a:buNone/>
            </a:pPr>
            <a:r>
              <a:rPr lang="id-ID" dirty="0"/>
              <a:t>	Maka	waktu datangnya terlambat</a:t>
            </a:r>
          </a:p>
          <a:p>
            <a:pPr>
              <a:buNone/>
            </a:pPr>
            <a:r>
              <a:rPr lang="id-ID" dirty="0"/>
              <a:t>Rule 8</a:t>
            </a:r>
          </a:p>
          <a:p>
            <a:pPr>
              <a:buNone/>
            </a:pPr>
            <a:r>
              <a:rPr lang="id-ID" dirty="0"/>
              <a:t>	Jika	waktu kedatangan adalah tidak hari Sabtu dan Minggu</a:t>
            </a:r>
          </a:p>
          <a:p>
            <a:pPr>
              <a:buNone/>
            </a:pPr>
            <a:r>
              <a:rPr lang="id-ID" dirty="0"/>
              <a:t>	Dan	waktunya antara pukul 6.00 – 19.00</a:t>
            </a:r>
          </a:p>
          <a:p>
            <a:pPr>
              <a:buNone/>
            </a:pPr>
            <a:r>
              <a:rPr lang="id-ID" dirty="0"/>
              <a:t>	Maka	waktu datangnya cukup dini/tidak terlambat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219200" y="457200"/>
            <a:ext cx="7772400" cy="838200"/>
          </a:xfrm>
        </p:spPr>
        <p:txBody>
          <a:bodyPr/>
          <a:lstStyle/>
          <a:p>
            <a:r>
              <a:rPr lang="en-US" b="0">
                <a:solidFill>
                  <a:schemeClr val="tx1"/>
                </a:solidFill>
              </a:rPr>
              <a:t> </a:t>
            </a:r>
          </a:p>
        </p:txBody>
      </p:sp>
      <p:sp>
        <p:nvSpPr>
          <p:cNvPr id="115716" name="Oval 4"/>
          <p:cNvSpPr>
            <a:spLocks noChangeArrowheads="1"/>
          </p:cNvSpPr>
          <p:nvPr/>
        </p:nvSpPr>
        <p:spPr bwMode="auto">
          <a:xfrm>
            <a:off x="2438400" y="5099202"/>
            <a:ext cx="457200" cy="5532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5717" name="Oval 5"/>
          <p:cNvSpPr>
            <a:spLocks noChangeArrowheads="1"/>
          </p:cNvSpPr>
          <p:nvPr/>
        </p:nvSpPr>
        <p:spPr bwMode="auto">
          <a:xfrm>
            <a:off x="2438400" y="3727602"/>
            <a:ext cx="457200" cy="5532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5718" name="Oval 6"/>
          <p:cNvSpPr>
            <a:spLocks noChangeArrowheads="1"/>
          </p:cNvSpPr>
          <p:nvPr/>
        </p:nvSpPr>
        <p:spPr bwMode="auto">
          <a:xfrm>
            <a:off x="4572000" y="5099202"/>
            <a:ext cx="457200" cy="5532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5719" name="Oval 7"/>
          <p:cNvSpPr>
            <a:spLocks noChangeArrowheads="1"/>
          </p:cNvSpPr>
          <p:nvPr/>
        </p:nvSpPr>
        <p:spPr bwMode="auto">
          <a:xfrm>
            <a:off x="5486400" y="3956202"/>
            <a:ext cx="457200" cy="5532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5721" name="Oval 9"/>
          <p:cNvSpPr>
            <a:spLocks noChangeArrowheads="1"/>
          </p:cNvSpPr>
          <p:nvPr/>
        </p:nvSpPr>
        <p:spPr bwMode="auto">
          <a:xfrm>
            <a:off x="3733800" y="3727602"/>
            <a:ext cx="457200" cy="5532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5722" name="Line 10"/>
          <p:cNvSpPr>
            <a:spLocks noChangeShapeType="1"/>
          </p:cNvSpPr>
          <p:nvPr/>
        </p:nvSpPr>
        <p:spPr bwMode="auto">
          <a:xfrm>
            <a:off x="2895600" y="4004208"/>
            <a:ext cx="838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5723" name="Line 11"/>
          <p:cNvSpPr>
            <a:spLocks noChangeShapeType="1"/>
          </p:cNvSpPr>
          <p:nvPr/>
        </p:nvSpPr>
        <p:spPr bwMode="auto">
          <a:xfrm>
            <a:off x="5943600" y="4208805"/>
            <a:ext cx="1371600" cy="27660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5724" name="Line 12"/>
          <p:cNvSpPr>
            <a:spLocks noChangeShapeType="1"/>
          </p:cNvSpPr>
          <p:nvPr/>
        </p:nvSpPr>
        <p:spPr bwMode="auto">
          <a:xfrm>
            <a:off x="4191000" y="3988206"/>
            <a:ext cx="1295400" cy="18440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5725" name="Line 13"/>
          <p:cNvSpPr>
            <a:spLocks noChangeShapeType="1"/>
          </p:cNvSpPr>
          <p:nvPr/>
        </p:nvSpPr>
        <p:spPr bwMode="auto">
          <a:xfrm>
            <a:off x="4114800" y="4136796"/>
            <a:ext cx="533400" cy="110642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5726" name="Line 14"/>
          <p:cNvSpPr>
            <a:spLocks noChangeShapeType="1"/>
          </p:cNvSpPr>
          <p:nvPr/>
        </p:nvSpPr>
        <p:spPr bwMode="auto">
          <a:xfrm>
            <a:off x="2895600" y="5375808"/>
            <a:ext cx="1676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5727" name="Line 15"/>
          <p:cNvSpPr>
            <a:spLocks noChangeShapeType="1"/>
          </p:cNvSpPr>
          <p:nvPr/>
        </p:nvSpPr>
        <p:spPr bwMode="auto">
          <a:xfrm flipV="1">
            <a:off x="5029200" y="4617999"/>
            <a:ext cx="2209800" cy="8298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5728" name="Rectangle 16"/>
          <p:cNvSpPr>
            <a:spLocks noGrp="1" noChangeArrowheads="1"/>
          </p:cNvSpPr>
          <p:nvPr>
            <p:ph type="body" idx="1"/>
          </p:nvPr>
        </p:nvSpPr>
        <p:spPr>
          <a:xfrm>
            <a:off x="457200" y="1719263"/>
            <a:ext cx="8078788" cy="1785937"/>
          </a:xfrm>
          <a:noFill/>
          <a:ln/>
          <a:extLst>
            <a:ext uri="{91240B29-F687-4F45-9708-019B960494DF}">
              <a14:hiddenLine xmlns:a14="http://schemas.microsoft.com/office/drawing/2010/main" w="28575" cmpd="sng">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sz="2400" b="1" i="1" dirty="0"/>
              <a:t>Forward Chaining</a:t>
            </a:r>
          </a:p>
          <a:p>
            <a:pPr>
              <a:buFont typeface="Wingdings" pitchFamily="2" charset="2"/>
              <a:buNone/>
            </a:pPr>
            <a:r>
              <a:rPr lang="en-US" sz="2600" b="1" dirty="0">
                <a:latin typeface="Bookman Old Style" pitchFamily="18" charset="0"/>
              </a:rPr>
              <a:t>	</a:t>
            </a:r>
            <a:r>
              <a:rPr lang="en-US" sz="2400" b="1" dirty="0" err="1"/>
              <a:t>Jika</a:t>
            </a:r>
            <a:r>
              <a:rPr lang="en-US" sz="2400" b="1" dirty="0"/>
              <a:t> </a:t>
            </a:r>
            <a:r>
              <a:rPr lang="en-US" sz="2400" b="1" dirty="0">
                <a:solidFill>
                  <a:srgbClr val="FF0000"/>
                </a:solidFill>
              </a:rPr>
              <a:t>premise clause match </a:t>
            </a:r>
            <a:r>
              <a:rPr lang="en-US" sz="2400" b="1" dirty="0" err="1">
                <a:solidFill>
                  <a:srgbClr val="FF0000"/>
                </a:solidFill>
              </a:rPr>
              <a:t>dengan</a:t>
            </a:r>
            <a:r>
              <a:rPr lang="en-US" sz="2400" b="1" dirty="0">
                <a:solidFill>
                  <a:srgbClr val="FF0000"/>
                </a:solidFill>
              </a:rPr>
              <a:t> </a:t>
            </a:r>
            <a:r>
              <a:rPr lang="en-US" sz="2400" b="1" dirty="0" err="1">
                <a:solidFill>
                  <a:srgbClr val="FF0000"/>
                </a:solidFill>
              </a:rPr>
              <a:t>situasi</a:t>
            </a:r>
            <a:r>
              <a:rPr lang="en-US" sz="2400" b="1" dirty="0"/>
              <a:t>, </a:t>
            </a:r>
          </a:p>
          <a:p>
            <a:pPr>
              <a:buFont typeface="Wingdings" pitchFamily="2" charset="2"/>
              <a:buNone/>
            </a:pPr>
            <a:r>
              <a:rPr lang="en-US" sz="2400" b="1" dirty="0"/>
              <a:t>	</a:t>
            </a:r>
            <a:r>
              <a:rPr lang="en-US" sz="2400" b="1" dirty="0" err="1"/>
              <a:t>Maka</a:t>
            </a:r>
            <a:r>
              <a:rPr lang="en-US" sz="2400" b="1" dirty="0"/>
              <a:t> proses </a:t>
            </a:r>
            <a:r>
              <a:rPr lang="en-US" sz="2400" b="1" dirty="0" err="1"/>
              <a:t>mencoba</a:t>
            </a:r>
            <a:r>
              <a:rPr lang="en-US" sz="2400" b="1" dirty="0"/>
              <a:t> </a:t>
            </a:r>
            <a:r>
              <a:rPr lang="en-US" sz="2400" b="1" dirty="0" err="1"/>
              <a:t>untuk</a:t>
            </a:r>
            <a:r>
              <a:rPr lang="en-US" sz="2400" b="1" dirty="0"/>
              <a:t> </a:t>
            </a:r>
            <a:r>
              <a:rPr lang="en-US" sz="2400" b="1" dirty="0" err="1"/>
              <a:t>mengambil</a:t>
            </a:r>
            <a:r>
              <a:rPr lang="en-US" sz="2400" b="1" dirty="0"/>
              <a:t> </a:t>
            </a:r>
            <a:r>
              <a:rPr lang="en-US" sz="2400" b="1" dirty="0" err="1"/>
              <a:t>konklusi</a:t>
            </a:r>
            <a:endParaRPr lang="en-US" sz="2400" b="1" dirty="0"/>
          </a:p>
          <a:p>
            <a:endParaRPr lang="en-US" sz="2400" b="1" dirty="0"/>
          </a:p>
          <a:p>
            <a:pPr>
              <a:buFont typeface="Wingdings" pitchFamily="2" charset="2"/>
              <a:buNone/>
            </a:pPr>
            <a:endParaRPr lang="en-US" sz="2600" dirty="0">
              <a:latin typeface="Bookman Old Style" pitchFamily="18" charset="0"/>
            </a:endParaRPr>
          </a:p>
        </p:txBody>
      </p:sp>
      <p:sp>
        <p:nvSpPr>
          <p:cNvPr id="115729" name="Rectangle 17"/>
          <p:cNvSpPr>
            <a:spLocks noChangeArrowheads="1"/>
          </p:cNvSpPr>
          <p:nvPr/>
        </p:nvSpPr>
        <p:spPr bwMode="auto">
          <a:xfrm>
            <a:off x="685800" y="228600"/>
            <a:ext cx="7620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2800" b="1">
                <a:solidFill>
                  <a:schemeClr val="tx2"/>
                </a:solidFill>
                <a:latin typeface="Bookman Old Style" pitchFamily="18" charset="0"/>
              </a:rPr>
              <a:t>Inferensi dengan Rules  </a:t>
            </a:r>
            <a:br>
              <a:rPr lang="en-US" sz="2800" b="1">
                <a:solidFill>
                  <a:schemeClr val="tx2"/>
                </a:solidFill>
                <a:latin typeface="Bookman Old Style" pitchFamily="18" charset="0"/>
              </a:rPr>
            </a:br>
            <a:r>
              <a:rPr lang="en-US" sz="2800" b="1">
                <a:solidFill>
                  <a:srgbClr val="FFCC00"/>
                </a:solidFill>
                <a:latin typeface="Bookman Old Style" pitchFamily="18" charset="0"/>
              </a:rPr>
              <a:t>Forward and Backward Chaining</a:t>
            </a:r>
          </a:p>
        </p:txBody>
      </p:sp>
      <p:sp>
        <p:nvSpPr>
          <p:cNvPr id="115731" name="Text Box 19"/>
          <p:cNvSpPr txBox="1">
            <a:spLocks noChangeArrowheads="1"/>
          </p:cNvSpPr>
          <p:nvPr/>
        </p:nvSpPr>
        <p:spPr bwMode="auto">
          <a:xfrm>
            <a:off x="533400" y="4164466"/>
            <a:ext cx="1143000" cy="646331"/>
          </a:xfrm>
          <a:prstGeom prst="rect">
            <a:avLst/>
          </a:prstGeom>
          <a:solidFill>
            <a:srgbClr val="CCECFF"/>
          </a:solidFill>
          <a:ln w="9525">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b="1">
                <a:latin typeface="Bookman Old Style" pitchFamily="18" charset="0"/>
              </a:rPr>
              <a:t>Initial State</a:t>
            </a:r>
          </a:p>
        </p:txBody>
      </p:sp>
      <p:sp>
        <p:nvSpPr>
          <p:cNvPr id="115732" name="Oval 20"/>
          <p:cNvSpPr>
            <a:spLocks noChangeArrowheads="1"/>
          </p:cNvSpPr>
          <p:nvPr/>
        </p:nvSpPr>
        <p:spPr bwMode="auto">
          <a:xfrm>
            <a:off x="7315200" y="4076598"/>
            <a:ext cx="1295400" cy="922020"/>
          </a:xfrm>
          <a:prstGeom prst="ellipse">
            <a:avLst/>
          </a:prstGeom>
          <a:solidFill>
            <a:srgbClr val="FFFF99"/>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5733" name="Line 21"/>
          <p:cNvSpPr>
            <a:spLocks noChangeShapeType="1"/>
          </p:cNvSpPr>
          <p:nvPr/>
        </p:nvSpPr>
        <p:spPr bwMode="auto">
          <a:xfrm>
            <a:off x="1752600" y="4954803"/>
            <a:ext cx="609600" cy="46101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5734" name="Line 22"/>
          <p:cNvSpPr>
            <a:spLocks noChangeShapeType="1"/>
          </p:cNvSpPr>
          <p:nvPr/>
        </p:nvSpPr>
        <p:spPr bwMode="auto">
          <a:xfrm flipV="1">
            <a:off x="1752600" y="3972204"/>
            <a:ext cx="609600" cy="36880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5735" name="Text Box 23"/>
          <p:cNvSpPr txBox="1">
            <a:spLocks noChangeArrowheads="1"/>
          </p:cNvSpPr>
          <p:nvPr/>
        </p:nvSpPr>
        <p:spPr bwMode="auto">
          <a:xfrm>
            <a:off x="7543800" y="4270503"/>
            <a:ext cx="91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b="1" dirty="0">
                <a:latin typeface="Bookman Old Style" pitchFamily="18" charset="0"/>
              </a:rPr>
              <a:t>Goal</a:t>
            </a:r>
          </a:p>
        </p:txBody>
      </p:sp>
    </p:spTree>
    <p:extLst>
      <p:ext uri="{BB962C8B-B14F-4D97-AF65-F5344CB8AC3E}">
        <p14:creationId xmlns:p14="http://schemas.microsoft.com/office/powerpoint/2010/main" val="67641132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Oval 4"/>
          <p:cNvSpPr>
            <a:spLocks noChangeArrowheads="1"/>
          </p:cNvSpPr>
          <p:nvPr/>
        </p:nvSpPr>
        <p:spPr bwMode="auto">
          <a:xfrm>
            <a:off x="2482656" y="5058708"/>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4693" name="Oval 5"/>
          <p:cNvSpPr>
            <a:spLocks noChangeArrowheads="1"/>
          </p:cNvSpPr>
          <p:nvPr/>
        </p:nvSpPr>
        <p:spPr bwMode="auto">
          <a:xfrm>
            <a:off x="2482656" y="3687108"/>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4694" name="Oval 6"/>
          <p:cNvSpPr>
            <a:spLocks noChangeArrowheads="1"/>
          </p:cNvSpPr>
          <p:nvPr/>
        </p:nvSpPr>
        <p:spPr bwMode="auto">
          <a:xfrm>
            <a:off x="4540056" y="5134908"/>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4695" name="Oval 7"/>
          <p:cNvSpPr>
            <a:spLocks noChangeArrowheads="1"/>
          </p:cNvSpPr>
          <p:nvPr/>
        </p:nvSpPr>
        <p:spPr bwMode="auto">
          <a:xfrm>
            <a:off x="5530656" y="3915708"/>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4697" name="Oval 9"/>
          <p:cNvSpPr>
            <a:spLocks noChangeArrowheads="1"/>
          </p:cNvSpPr>
          <p:nvPr/>
        </p:nvSpPr>
        <p:spPr bwMode="auto">
          <a:xfrm>
            <a:off x="3778056" y="3687108"/>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4698" name="Line 10"/>
          <p:cNvSpPr>
            <a:spLocks noChangeShapeType="1"/>
          </p:cNvSpPr>
          <p:nvPr/>
        </p:nvSpPr>
        <p:spPr bwMode="auto">
          <a:xfrm>
            <a:off x="2939856" y="3915708"/>
            <a:ext cx="838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4699" name="Line 11"/>
          <p:cNvSpPr>
            <a:spLocks noChangeShapeType="1"/>
          </p:cNvSpPr>
          <p:nvPr/>
        </p:nvSpPr>
        <p:spPr bwMode="auto">
          <a:xfrm>
            <a:off x="5987856" y="4220508"/>
            <a:ext cx="1371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4700" name="Line 12"/>
          <p:cNvSpPr>
            <a:spLocks noChangeShapeType="1"/>
          </p:cNvSpPr>
          <p:nvPr/>
        </p:nvSpPr>
        <p:spPr bwMode="auto">
          <a:xfrm>
            <a:off x="4235256" y="3991908"/>
            <a:ext cx="1295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4701" name="Line 13"/>
          <p:cNvSpPr>
            <a:spLocks noChangeShapeType="1"/>
          </p:cNvSpPr>
          <p:nvPr/>
        </p:nvSpPr>
        <p:spPr bwMode="auto">
          <a:xfrm>
            <a:off x="4159056" y="4068108"/>
            <a:ext cx="6096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4702" name="Line 14"/>
          <p:cNvSpPr>
            <a:spLocks noChangeShapeType="1"/>
          </p:cNvSpPr>
          <p:nvPr/>
        </p:nvSpPr>
        <p:spPr bwMode="auto">
          <a:xfrm>
            <a:off x="2939856" y="5287308"/>
            <a:ext cx="1676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4703" name="Line 15"/>
          <p:cNvSpPr>
            <a:spLocks noChangeShapeType="1"/>
          </p:cNvSpPr>
          <p:nvPr/>
        </p:nvSpPr>
        <p:spPr bwMode="auto">
          <a:xfrm flipV="1">
            <a:off x="5073456" y="4753908"/>
            <a:ext cx="2209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4704" name="Rectangle 16"/>
          <p:cNvSpPr>
            <a:spLocks noGrp="1" noChangeArrowheads="1"/>
          </p:cNvSpPr>
          <p:nvPr>
            <p:ph type="body" idx="1"/>
          </p:nvPr>
        </p:nvSpPr>
        <p:spPr>
          <a:xfrm>
            <a:off x="304800" y="1600200"/>
            <a:ext cx="8610600" cy="1828800"/>
          </a:xfrm>
          <a:noFill/>
          <a:ln/>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pPr>
              <a:lnSpc>
                <a:spcPct val="90000"/>
              </a:lnSpc>
            </a:pPr>
            <a:r>
              <a:rPr lang="en-US" sz="2400" b="1" i="1" dirty="0"/>
              <a:t>Backward Chaining</a:t>
            </a:r>
          </a:p>
          <a:p>
            <a:pPr>
              <a:lnSpc>
                <a:spcPct val="90000"/>
              </a:lnSpc>
              <a:buFont typeface="Wingdings" pitchFamily="2" charset="2"/>
              <a:buNone/>
            </a:pPr>
            <a:r>
              <a:rPr lang="en-US" sz="2400" b="1" dirty="0"/>
              <a:t>	</a:t>
            </a:r>
            <a:r>
              <a:rPr lang="en-US" sz="2400" b="1" dirty="0" err="1"/>
              <a:t>Jika</a:t>
            </a:r>
            <a:r>
              <a:rPr lang="en-US" sz="2400" b="1" dirty="0"/>
              <a:t> </a:t>
            </a:r>
            <a:r>
              <a:rPr lang="en-US" sz="2400" b="1" dirty="0">
                <a:solidFill>
                  <a:srgbClr val="FF0000"/>
                </a:solidFill>
              </a:rPr>
              <a:t>current goal </a:t>
            </a:r>
            <a:r>
              <a:rPr lang="en-US" sz="2400" b="1" dirty="0" err="1"/>
              <a:t>menentukan</a:t>
            </a:r>
            <a:r>
              <a:rPr lang="en-US" sz="2400" b="1" dirty="0"/>
              <a:t> </a:t>
            </a:r>
            <a:r>
              <a:rPr lang="en-US" sz="2400" b="1" dirty="0" err="1"/>
              <a:t>fakta</a:t>
            </a:r>
            <a:r>
              <a:rPr lang="en-US" sz="2400" b="1" dirty="0"/>
              <a:t> </a:t>
            </a:r>
            <a:r>
              <a:rPr lang="en-US" sz="2400" b="1" dirty="0" err="1"/>
              <a:t>dalam</a:t>
            </a:r>
            <a:r>
              <a:rPr lang="en-US" sz="2400" b="1" dirty="0"/>
              <a:t> </a:t>
            </a:r>
            <a:r>
              <a:rPr lang="en-US" sz="2400" b="1" dirty="0" err="1"/>
              <a:t>konklusi</a:t>
            </a:r>
            <a:r>
              <a:rPr lang="en-US" sz="2400" b="1" dirty="0"/>
              <a:t>, </a:t>
            </a:r>
          </a:p>
          <a:p>
            <a:pPr>
              <a:lnSpc>
                <a:spcPct val="90000"/>
              </a:lnSpc>
              <a:buFont typeface="Wingdings" pitchFamily="2" charset="2"/>
              <a:buNone/>
            </a:pPr>
            <a:r>
              <a:rPr lang="en-US" sz="2400" b="1" dirty="0"/>
              <a:t>	</a:t>
            </a:r>
            <a:r>
              <a:rPr lang="en-US" sz="2400" b="1" dirty="0" err="1"/>
              <a:t>Maka</a:t>
            </a:r>
            <a:r>
              <a:rPr lang="en-US" sz="2400" b="1" dirty="0"/>
              <a:t> proses </a:t>
            </a:r>
            <a:r>
              <a:rPr lang="en-US" sz="2400" b="1" dirty="0" err="1"/>
              <a:t>mencoba</a:t>
            </a:r>
            <a:r>
              <a:rPr lang="en-US" sz="2400" b="1" dirty="0"/>
              <a:t> </a:t>
            </a:r>
            <a:r>
              <a:rPr lang="en-US" sz="2400" b="1" dirty="0" err="1"/>
              <a:t>untuk</a:t>
            </a:r>
            <a:r>
              <a:rPr lang="en-US" sz="2400" b="1" dirty="0"/>
              <a:t> </a:t>
            </a:r>
            <a:r>
              <a:rPr lang="en-US" sz="2400" b="1" dirty="0" err="1"/>
              <a:t>menentukan</a:t>
            </a:r>
            <a:r>
              <a:rPr lang="en-US" sz="2400" b="1" dirty="0"/>
              <a:t> </a:t>
            </a:r>
            <a:r>
              <a:rPr lang="en-US" sz="2400" b="1" dirty="0" err="1"/>
              <a:t>apakah</a:t>
            </a:r>
            <a:r>
              <a:rPr lang="en-US" sz="2400" b="1" dirty="0"/>
              <a:t> </a:t>
            </a:r>
            <a:r>
              <a:rPr lang="en-US" sz="2400" b="1" dirty="0">
                <a:solidFill>
                  <a:srgbClr val="FF0000"/>
                </a:solidFill>
              </a:rPr>
              <a:t>premise clause match </a:t>
            </a:r>
            <a:r>
              <a:rPr lang="en-US" sz="2400" b="1" dirty="0" err="1">
                <a:solidFill>
                  <a:srgbClr val="FF0000"/>
                </a:solidFill>
              </a:rPr>
              <a:t>dengan</a:t>
            </a:r>
            <a:r>
              <a:rPr lang="en-US" sz="2400" b="1" dirty="0">
                <a:solidFill>
                  <a:srgbClr val="FF0000"/>
                </a:solidFill>
              </a:rPr>
              <a:t> </a:t>
            </a:r>
            <a:r>
              <a:rPr lang="en-US" sz="2400" b="1" dirty="0" err="1">
                <a:solidFill>
                  <a:srgbClr val="FF0000"/>
                </a:solidFill>
              </a:rPr>
              <a:t>situasi</a:t>
            </a:r>
            <a:endParaRPr lang="en-US" sz="2400" b="1" dirty="0">
              <a:solidFill>
                <a:srgbClr val="FF0000"/>
              </a:solidFill>
            </a:endParaRPr>
          </a:p>
          <a:p>
            <a:pPr>
              <a:lnSpc>
                <a:spcPct val="90000"/>
              </a:lnSpc>
            </a:pPr>
            <a:endParaRPr lang="en-US" sz="2400" b="1" dirty="0"/>
          </a:p>
        </p:txBody>
      </p:sp>
      <p:sp>
        <p:nvSpPr>
          <p:cNvPr id="114705" name="Text Box 17"/>
          <p:cNvSpPr txBox="1">
            <a:spLocks noChangeArrowheads="1"/>
          </p:cNvSpPr>
          <p:nvPr/>
        </p:nvSpPr>
        <p:spPr bwMode="auto">
          <a:xfrm>
            <a:off x="7435656" y="4372908"/>
            <a:ext cx="1143000" cy="650875"/>
          </a:xfrm>
          <a:prstGeom prst="rect">
            <a:avLst/>
          </a:prstGeom>
          <a:solidFill>
            <a:srgbClr val="CCECFF"/>
          </a:solidFill>
          <a:ln w="9525">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b="1" dirty="0">
                <a:latin typeface="Bookman Old Style" pitchFamily="18" charset="0"/>
              </a:rPr>
              <a:t>Initial State</a:t>
            </a:r>
          </a:p>
        </p:txBody>
      </p:sp>
      <p:sp>
        <p:nvSpPr>
          <p:cNvPr id="114706" name="Oval 18"/>
          <p:cNvSpPr>
            <a:spLocks noChangeArrowheads="1"/>
          </p:cNvSpPr>
          <p:nvPr/>
        </p:nvSpPr>
        <p:spPr bwMode="auto">
          <a:xfrm>
            <a:off x="501456" y="4372908"/>
            <a:ext cx="1295400" cy="685800"/>
          </a:xfrm>
          <a:prstGeom prst="ellipse">
            <a:avLst/>
          </a:prstGeom>
          <a:solidFill>
            <a:srgbClr val="FFFF99"/>
          </a:soli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4707" name="Text Box 19"/>
          <p:cNvSpPr txBox="1">
            <a:spLocks noChangeArrowheads="1"/>
          </p:cNvSpPr>
          <p:nvPr/>
        </p:nvSpPr>
        <p:spPr bwMode="auto">
          <a:xfrm>
            <a:off x="730056" y="4463396"/>
            <a:ext cx="762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b="1" dirty="0">
                <a:latin typeface="Bookman Old Style" pitchFamily="18" charset="0"/>
              </a:rPr>
              <a:t>Goal</a:t>
            </a:r>
          </a:p>
        </p:txBody>
      </p:sp>
      <p:sp>
        <p:nvSpPr>
          <p:cNvPr id="114708" name="Line 20"/>
          <p:cNvSpPr>
            <a:spLocks noChangeShapeType="1"/>
          </p:cNvSpPr>
          <p:nvPr/>
        </p:nvSpPr>
        <p:spPr bwMode="auto">
          <a:xfrm flipV="1">
            <a:off x="1796856" y="4068108"/>
            <a:ext cx="609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4709" name="Line 21"/>
          <p:cNvSpPr>
            <a:spLocks noChangeShapeType="1"/>
          </p:cNvSpPr>
          <p:nvPr/>
        </p:nvSpPr>
        <p:spPr bwMode="auto">
          <a:xfrm>
            <a:off x="1796856" y="4906308"/>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14710" name="Rectangle 22"/>
          <p:cNvSpPr>
            <a:spLocks noGrp="1" noChangeArrowheads="1"/>
          </p:cNvSpPr>
          <p:nvPr>
            <p:ph type="title"/>
          </p:nvPr>
        </p:nvSpPr>
        <p:spPr>
          <a:xfrm>
            <a:off x="772918" y="188640"/>
            <a:ext cx="6662738" cy="1125537"/>
          </a:xfrm>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7150" cmpd="thickThin">
                <a:solidFill>
                  <a:schemeClr val="tx1"/>
                </a:solidFill>
                <a:miter lim="800000"/>
                <a:headEnd/>
                <a:tailEnd/>
              </a14:hiddenLine>
            </a:ext>
          </a:extLst>
        </p:spPr>
        <p:txBody>
          <a:bodyPr anchor="ctr" anchorCtr="1"/>
          <a:lstStyle/>
          <a:p>
            <a:pPr algn="ctr"/>
            <a:r>
              <a:rPr lang="en-US" sz="2800" dirty="0" err="1">
                <a:solidFill>
                  <a:srgbClr val="FF9900"/>
                </a:solidFill>
                <a:latin typeface="Bookman Old Style" pitchFamily="18" charset="0"/>
              </a:rPr>
              <a:t>Inferensi</a:t>
            </a:r>
            <a:r>
              <a:rPr lang="en-US" sz="2800" dirty="0">
                <a:solidFill>
                  <a:srgbClr val="FF9900"/>
                </a:solidFill>
                <a:latin typeface="Bookman Old Style" pitchFamily="18" charset="0"/>
              </a:rPr>
              <a:t> </a:t>
            </a:r>
            <a:r>
              <a:rPr lang="en-US" sz="2800" dirty="0" err="1">
                <a:solidFill>
                  <a:srgbClr val="FF9900"/>
                </a:solidFill>
                <a:latin typeface="Bookman Old Style" pitchFamily="18" charset="0"/>
              </a:rPr>
              <a:t>dengan</a:t>
            </a:r>
            <a:r>
              <a:rPr lang="en-US" sz="2800" dirty="0">
                <a:solidFill>
                  <a:srgbClr val="FF9900"/>
                </a:solidFill>
                <a:latin typeface="Bookman Old Style" pitchFamily="18" charset="0"/>
              </a:rPr>
              <a:t> Rules</a:t>
            </a:r>
            <a:r>
              <a:rPr lang="en-US" sz="2800" dirty="0">
                <a:solidFill>
                  <a:schemeClr val="bg2"/>
                </a:solidFill>
                <a:latin typeface="Bookman Old Style" pitchFamily="18" charset="0"/>
              </a:rPr>
              <a:t>  </a:t>
            </a:r>
            <a:br>
              <a:rPr lang="en-US" sz="2800" dirty="0">
                <a:solidFill>
                  <a:schemeClr val="bg2"/>
                </a:solidFill>
                <a:latin typeface="Bookman Old Style" pitchFamily="18" charset="0"/>
              </a:rPr>
            </a:br>
            <a:r>
              <a:rPr lang="en-US" sz="2800" dirty="0">
                <a:solidFill>
                  <a:schemeClr val="tx1"/>
                </a:solidFill>
                <a:latin typeface="Bookman Old Style" pitchFamily="18" charset="0"/>
              </a:rPr>
              <a:t>Forward and Backward Chaining</a:t>
            </a:r>
          </a:p>
        </p:txBody>
      </p:sp>
    </p:spTree>
    <p:extLst>
      <p:ext uri="{BB962C8B-B14F-4D97-AF65-F5344CB8AC3E}">
        <p14:creationId xmlns:p14="http://schemas.microsoft.com/office/powerpoint/2010/main" val="28424068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57313" y="122238"/>
            <a:ext cx="5943600" cy="862012"/>
          </a:xfrm>
          <a:noFill/>
          <a:ln/>
          <a:extLst>
            <a:ext uri="{909E8E84-426E-40DD-AFC4-6F175D3DCCD1}">
              <a14:hiddenFill xmlns:a14="http://schemas.microsoft.com/office/drawing/2010/main">
                <a:gradFill rotWithShape="1">
                  <a:gsLst>
                    <a:gs pos="0">
                      <a:srgbClr val="FFFF99">
                        <a:gamma/>
                        <a:shade val="82353"/>
                        <a:invGamma/>
                      </a:srgbClr>
                    </a:gs>
                    <a:gs pos="50000">
                      <a:srgbClr val="FFFF99"/>
                    </a:gs>
                    <a:gs pos="100000">
                      <a:srgbClr val="FFFF99">
                        <a:gamma/>
                        <a:shade val="82353"/>
                        <a:invGamma/>
                      </a:srgbClr>
                    </a:gs>
                  </a:gsLst>
                  <a:lin ang="5400000" scaled="1"/>
                </a:gradFill>
              </a14:hiddenFill>
            </a:ext>
            <a:ext uri="{91240B29-F687-4F45-9708-019B960494DF}">
              <a14:hiddenLine xmlns:a14="http://schemas.microsoft.com/office/drawing/2010/main" w="57150" cmpd="thickThin">
                <a:solidFill>
                  <a:srgbClr val="FFFF99"/>
                </a:solidFill>
                <a:miter lim="800000"/>
                <a:headEnd/>
                <a:tailEnd/>
              </a14:hiddenLine>
            </a:ext>
          </a:extLst>
        </p:spPr>
        <p:txBody>
          <a:bodyPr/>
          <a:lstStyle/>
          <a:p>
            <a:r>
              <a:rPr lang="en-US" sz="2800" dirty="0">
                <a:solidFill>
                  <a:schemeClr val="tx1"/>
                </a:solidFill>
                <a:latin typeface="Arial Black" pitchFamily="34" charset="0"/>
              </a:rPr>
              <a:t>Backward </a:t>
            </a:r>
            <a:r>
              <a:rPr lang="en-US" sz="2800" dirty="0" err="1">
                <a:solidFill>
                  <a:schemeClr val="tx1"/>
                </a:solidFill>
                <a:latin typeface="Arial Black" pitchFamily="34" charset="0"/>
              </a:rPr>
              <a:t>atau</a:t>
            </a:r>
            <a:r>
              <a:rPr lang="en-US" sz="2800" dirty="0">
                <a:solidFill>
                  <a:schemeClr val="tx1"/>
                </a:solidFill>
                <a:latin typeface="Arial Black" pitchFamily="34" charset="0"/>
              </a:rPr>
              <a:t> Forward ?</a:t>
            </a:r>
          </a:p>
        </p:txBody>
      </p:sp>
      <p:sp>
        <p:nvSpPr>
          <p:cNvPr id="9219" name="Rectangle 3"/>
          <p:cNvSpPr>
            <a:spLocks noGrp="1" noChangeArrowheads="1"/>
          </p:cNvSpPr>
          <p:nvPr>
            <p:ph type="body" idx="1"/>
          </p:nvPr>
        </p:nvSpPr>
        <p:spPr>
          <a:xfrm>
            <a:off x="381000" y="1556792"/>
            <a:ext cx="8079432" cy="4996408"/>
          </a:xfrm>
          <a:ln/>
          <a:extLst>
            <a:ext uri="{91240B29-F687-4F45-9708-019B960494DF}">
              <a14:hiddenLine xmlns:a14="http://schemas.microsoft.com/office/drawing/2010/main" w="19050" cmpd="sng">
                <a:solidFill>
                  <a:srgbClr val="FFFF99"/>
                </a:solidFill>
                <a:miter lim="800000"/>
                <a:headEnd/>
                <a:tailEnd/>
              </a14:hiddenLine>
            </a:ext>
          </a:extLst>
        </p:spPr>
        <p:txBody>
          <a:bodyPr/>
          <a:lstStyle/>
          <a:p>
            <a:r>
              <a:rPr lang="en-US" sz="2600" b="1" dirty="0" err="1">
                <a:solidFill>
                  <a:srgbClr val="FFCC00"/>
                </a:solidFill>
                <a:latin typeface="Bookman Old Style" pitchFamily="18" charset="0"/>
              </a:rPr>
              <a:t>Contoh</a:t>
            </a:r>
            <a:r>
              <a:rPr lang="en-US" sz="2600" b="1" dirty="0">
                <a:solidFill>
                  <a:srgbClr val="FFCC00"/>
                </a:solidFill>
                <a:latin typeface="Bookman Old Style" pitchFamily="18" charset="0"/>
              </a:rPr>
              <a:t> 1.</a:t>
            </a:r>
          </a:p>
          <a:p>
            <a:pPr algn="just">
              <a:buFont typeface="Wingdings" pitchFamily="2" charset="2"/>
              <a:buNone/>
            </a:pPr>
            <a:r>
              <a:rPr lang="en-US" sz="3400" b="1" dirty="0">
                <a:latin typeface="Bookman Old Style" pitchFamily="18" charset="0"/>
              </a:rPr>
              <a:t>	</a:t>
            </a:r>
            <a:r>
              <a:rPr lang="en-US" sz="2100" b="1" dirty="0" err="1"/>
              <a:t>Anda</a:t>
            </a:r>
            <a:r>
              <a:rPr lang="en-US" sz="2100" b="1" dirty="0"/>
              <a:t> </a:t>
            </a:r>
            <a:r>
              <a:rPr lang="en-US" sz="2100" b="1" dirty="0" err="1"/>
              <a:t>ingin</a:t>
            </a:r>
            <a:r>
              <a:rPr lang="en-US" sz="2100" b="1" dirty="0"/>
              <a:t> </a:t>
            </a:r>
            <a:r>
              <a:rPr lang="en-US" sz="2100" b="1" dirty="0" err="1"/>
              <a:t>terbang</a:t>
            </a:r>
            <a:r>
              <a:rPr lang="en-US" sz="2100" b="1" dirty="0"/>
              <a:t> </a:t>
            </a:r>
            <a:r>
              <a:rPr lang="en-US" sz="2100" b="1" dirty="0" err="1"/>
              <a:t>dari</a:t>
            </a:r>
            <a:r>
              <a:rPr lang="en-US" sz="2100" b="1" dirty="0"/>
              <a:t> </a:t>
            </a:r>
            <a:r>
              <a:rPr lang="en-US" sz="2100" b="1" dirty="0">
                <a:solidFill>
                  <a:srgbClr val="FF0000"/>
                </a:solidFill>
              </a:rPr>
              <a:t>Denver </a:t>
            </a:r>
            <a:r>
              <a:rPr lang="en-US" sz="2100" b="1" dirty="0" err="1">
                <a:solidFill>
                  <a:srgbClr val="FF0000"/>
                </a:solidFill>
              </a:rPr>
              <a:t>ke</a:t>
            </a:r>
            <a:r>
              <a:rPr lang="en-US" sz="2100" b="1" dirty="0">
                <a:solidFill>
                  <a:srgbClr val="FF0000"/>
                </a:solidFill>
              </a:rPr>
              <a:t> Tokyo </a:t>
            </a:r>
            <a:r>
              <a:rPr lang="en-US" sz="2100" b="1" dirty="0" err="1"/>
              <a:t>dan</a:t>
            </a:r>
            <a:r>
              <a:rPr lang="en-US" sz="2100" b="1" dirty="0"/>
              <a:t> </a:t>
            </a:r>
            <a:r>
              <a:rPr lang="en-US" sz="2100" b="1" dirty="0" err="1"/>
              <a:t>tidak</a:t>
            </a:r>
            <a:r>
              <a:rPr lang="en-US" sz="2100" b="1" dirty="0"/>
              <a:t> </a:t>
            </a:r>
            <a:r>
              <a:rPr lang="en-US" sz="2100" b="1" dirty="0" err="1"/>
              <a:t>ada</a:t>
            </a:r>
            <a:r>
              <a:rPr lang="en-US" sz="2100" b="1" dirty="0"/>
              <a:t> </a:t>
            </a:r>
            <a:r>
              <a:rPr lang="en-US" sz="2100" b="1" dirty="0" err="1"/>
              <a:t>penerbangan</a:t>
            </a:r>
            <a:r>
              <a:rPr lang="en-US" sz="2100" b="1" dirty="0"/>
              <a:t> </a:t>
            </a:r>
            <a:r>
              <a:rPr lang="en-US" sz="2100" b="1" dirty="0" err="1"/>
              <a:t>langsung</a:t>
            </a:r>
            <a:r>
              <a:rPr lang="en-US" sz="2100" b="1" dirty="0"/>
              <a:t> </a:t>
            </a:r>
            <a:r>
              <a:rPr lang="en-US" sz="2100" b="1" dirty="0" err="1"/>
              <a:t>antara</a:t>
            </a:r>
            <a:r>
              <a:rPr lang="en-US" sz="2100" b="1" dirty="0"/>
              <a:t> </a:t>
            </a:r>
            <a:r>
              <a:rPr lang="en-US" sz="2100" b="1" dirty="0" err="1"/>
              <a:t>kedua</a:t>
            </a:r>
            <a:r>
              <a:rPr lang="en-US" sz="2100" b="1" dirty="0"/>
              <a:t> </a:t>
            </a:r>
            <a:r>
              <a:rPr lang="en-US" sz="2100" b="1" dirty="0" err="1"/>
              <a:t>kota</a:t>
            </a:r>
            <a:r>
              <a:rPr lang="en-US" sz="2100" b="1" dirty="0"/>
              <a:t> </a:t>
            </a:r>
            <a:r>
              <a:rPr lang="en-US" sz="2100" b="1" dirty="0" err="1"/>
              <a:t>tersebut</a:t>
            </a:r>
            <a:r>
              <a:rPr lang="en-US" sz="2100" b="1" dirty="0"/>
              <a:t>. </a:t>
            </a:r>
            <a:r>
              <a:rPr lang="en-US" sz="2100" b="1" dirty="0" err="1"/>
              <a:t>Jadi</a:t>
            </a:r>
            <a:r>
              <a:rPr lang="en-US" sz="2100" b="1" dirty="0"/>
              <a:t>, </a:t>
            </a:r>
            <a:r>
              <a:rPr lang="en-US" sz="2100" b="1" dirty="0" err="1"/>
              <a:t>anda</a:t>
            </a:r>
            <a:r>
              <a:rPr lang="en-US" sz="2100" b="1" dirty="0"/>
              <a:t> </a:t>
            </a:r>
            <a:r>
              <a:rPr lang="en-US" sz="2100" b="1" dirty="0" err="1"/>
              <a:t>harus</a:t>
            </a:r>
            <a:r>
              <a:rPr lang="en-US" sz="2100" b="1" dirty="0"/>
              <a:t> </a:t>
            </a:r>
            <a:r>
              <a:rPr lang="en-US" sz="2100" b="1" dirty="0" err="1"/>
              <a:t>menemukan</a:t>
            </a:r>
            <a:r>
              <a:rPr lang="en-US" sz="2100" b="1" dirty="0"/>
              <a:t> </a:t>
            </a:r>
            <a:r>
              <a:rPr lang="en-US" sz="2100" b="1" dirty="0">
                <a:solidFill>
                  <a:srgbClr val="FF0000"/>
                </a:solidFill>
              </a:rPr>
              <a:t>connecting flight</a:t>
            </a:r>
            <a:r>
              <a:rPr lang="en-US" sz="2100" b="1" dirty="0"/>
              <a:t> </a:t>
            </a:r>
            <a:r>
              <a:rPr lang="en-US" sz="2100" b="1" dirty="0" err="1"/>
              <a:t>dari</a:t>
            </a:r>
            <a:r>
              <a:rPr lang="en-US" sz="2100" b="1" dirty="0"/>
              <a:t> Denver yang </a:t>
            </a:r>
            <a:r>
              <a:rPr lang="en-US" sz="2100" b="1" dirty="0" err="1"/>
              <a:t>berakhir</a:t>
            </a:r>
            <a:r>
              <a:rPr lang="en-US" sz="2100" b="1" dirty="0"/>
              <a:t> di Tokyo.</a:t>
            </a:r>
          </a:p>
          <a:p>
            <a:r>
              <a:rPr lang="en-US" sz="2600" b="1" dirty="0" err="1">
                <a:solidFill>
                  <a:srgbClr val="FFCC00"/>
                </a:solidFill>
                <a:latin typeface="Bookman Old Style" pitchFamily="18" charset="0"/>
              </a:rPr>
              <a:t>Contoh</a:t>
            </a:r>
            <a:r>
              <a:rPr lang="en-US" sz="2600" b="1" dirty="0">
                <a:solidFill>
                  <a:srgbClr val="FFCC00"/>
                </a:solidFill>
                <a:latin typeface="Bookman Old Style" pitchFamily="18" charset="0"/>
              </a:rPr>
              <a:t> 2</a:t>
            </a:r>
            <a:r>
              <a:rPr lang="en-US" sz="3400" b="1" dirty="0">
                <a:latin typeface="Bookman Old Style" pitchFamily="18" charset="0"/>
              </a:rPr>
              <a:t> </a:t>
            </a:r>
          </a:p>
          <a:p>
            <a:pPr>
              <a:buFont typeface="Wingdings" pitchFamily="2" charset="2"/>
              <a:buNone/>
            </a:pPr>
            <a:r>
              <a:rPr lang="en-US" sz="3400" b="1" dirty="0">
                <a:latin typeface="Bookman Old Style" pitchFamily="18" charset="0"/>
              </a:rPr>
              <a:t>	</a:t>
            </a:r>
            <a:r>
              <a:rPr lang="en-US" sz="2100" b="1" dirty="0">
                <a:solidFill>
                  <a:srgbClr val="FF0000"/>
                </a:solidFill>
              </a:rPr>
              <a:t>Mobil </a:t>
            </a:r>
            <a:r>
              <a:rPr lang="en-US" sz="2100" b="1" dirty="0" err="1">
                <a:solidFill>
                  <a:srgbClr val="FF0000"/>
                </a:solidFill>
              </a:rPr>
              <a:t>anda</a:t>
            </a:r>
            <a:r>
              <a:rPr lang="en-US" sz="2100" b="1" dirty="0">
                <a:solidFill>
                  <a:srgbClr val="FF0000"/>
                </a:solidFill>
              </a:rPr>
              <a:t> </a:t>
            </a:r>
            <a:r>
              <a:rPr lang="en-US" sz="2100" b="1" dirty="0" err="1">
                <a:solidFill>
                  <a:srgbClr val="FF0000"/>
                </a:solidFill>
              </a:rPr>
              <a:t>mogok</a:t>
            </a:r>
            <a:r>
              <a:rPr lang="en-US" sz="2100" b="1" dirty="0">
                <a:solidFill>
                  <a:srgbClr val="FF0000"/>
                </a:solidFill>
              </a:rPr>
              <a:t> </a:t>
            </a:r>
            <a:r>
              <a:rPr lang="en-US" sz="2100" b="1" dirty="0" err="1"/>
              <a:t>dan</a:t>
            </a:r>
            <a:r>
              <a:rPr lang="en-US" sz="2100" b="1" dirty="0"/>
              <a:t> </a:t>
            </a:r>
            <a:r>
              <a:rPr lang="en-US" sz="2100" b="1" dirty="0" err="1"/>
              <a:t>anda</a:t>
            </a:r>
            <a:r>
              <a:rPr lang="en-US" sz="2100" b="1" dirty="0"/>
              <a:t> </a:t>
            </a:r>
            <a:r>
              <a:rPr lang="en-US" sz="2100" b="1" dirty="0" err="1"/>
              <a:t>ingin</a:t>
            </a:r>
            <a:r>
              <a:rPr lang="en-US" sz="2100" b="1" dirty="0"/>
              <a:t> </a:t>
            </a:r>
            <a:r>
              <a:rPr lang="en-US" sz="2100" b="1" dirty="0" err="1"/>
              <a:t>mencari</a:t>
            </a:r>
            <a:r>
              <a:rPr lang="en-US" sz="2100" b="1" dirty="0"/>
              <a:t> </a:t>
            </a:r>
            <a:r>
              <a:rPr lang="en-US" sz="2100" b="1" dirty="0" err="1"/>
              <a:t>tahu</a:t>
            </a:r>
            <a:r>
              <a:rPr lang="en-US" sz="2100" b="1" dirty="0"/>
              <a:t> </a:t>
            </a:r>
            <a:r>
              <a:rPr lang="en-US" sz="2100" b="1" dirty="0" err="1"/>
              <a:t>mengapa</a:t>
            </a:r>
            <a:r>
              <a:rPr lang="en-US" sz="2100" b="1" dirty="0"/>
              <a:t> </a:t>
            </a:r>
            <a:r>
              <a:rPr lang="en-US" sz="2100" b="1" dirty="0" err="1"/>
              <a:t>mobil</a:t>
            </a:r>
            <a:r>
              <a:rPr lang="en-US" sz="2100" b="1" dirty="0"/>
              <a:t> </a:t>
            </a:r>
            <a:r>
              <a:rPr lang="en-US" sz="2100" b="1" dirty="0" err="1"/>
              <a:t>tersebut</a:t>
            </a:r>
            <a:r>
              <a:rPr lang="en-US" sz="2100" b="1" dirty="0"/>
              <a:t> </a:t>
            </a:r>
            <a:r>
              <a:rPr lang="en-US" sz="2100" b="1" dirty="0" err="1"/>
              <a:t>mogok</a:t>
            </a:r>
            <a:r>
              <a:rPr lang="en-US" sz="2100" b="1" dirty="0"/>
              <a:t> ?</a:t>
            </a:r>
          </a:p>
        </p:txBody>
      </p:sp>
    </p:spTree>
    <p:extLst>
      <p:ext uri="{BB962C8B-B14F-4D97-AF65-F5344CB8AC3E}">
        <p14:creationId xmlns:p14="http://schemas.microsoft.com/office/powerpoint/2010/main" val="39378761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528638" y="122238"/>
            <a:ext cx="4886325" cy="1069975"/>
          </a:xfrm>
        </p:spPr>
        <p:txBody>
          <a:bodyPr/>
          <a:lstStyle/>
          <a:p>
            <a:r>
              <a:rPr lang="en-US" sz="2800">
                <a:solidFill>
                  <a:schemeClr val="tx1"/>
                </a:solidFill>
                <a:latin typeface="Arial Black" pitchFamily="34" charset="0"/>
              </a:rPr>
              <a:t>Forward-Chaining</a:t>
            </a:r>
          </a:p>
        </p:txBody>
      </p:sp>
      <p:sp>
        <p:nvSpPr>
          <p:cNvPr id="118787" name="Rectangle 3"/>
          <p:cNvSpPr>
            <a:spLocks noGrp="1" noChangeArrowheads="1"/>
          </p:cNvSpPr>
          <p:nvPr>
            <p:ph type="body" idx="1"/>
          </p:nvPr>
        </p:nvSpPr>
        <p:spPr>
          <a:xfrm>
            <a:off x="457200" y="1719263"/>
            <a:ext cx="8229600" cy="4003675"/>
          </a:xfrm>
          <a:ln/>
          <a:extLst>
            <a:ext uri="{91240B29-F687-4F45-9708-019B960494DF}">
              <a14:hiddenLine xmlns:a14="http://schemas.microsoft.com/office/drawing/2010/main" w="9525">
                <a:solidFill>
                  <a:srgbClr val="FFFF99"/>
                </a:solidFill>
                <a:miter lim="800000"/>
                <a:headEnd/>
                <a:tailEnd/>
              </a14:hiddenLine>
            </a:ext>
          </a:extLst>
        </p:spPr>
        <p:txBody>
          <a:bodyPr/>
          <a:lstStyle/>
          <a:p>
            <a:pPr>
              <a:buFont typeface="Wingdings" pitchFamily="2" charset="2"/>
              <a:buNone/>
            </a:pPr>
            <a:endParaRPr lang="en-US" sz="2400" dirty="0"/>
          </a:p>
          <a:p>
            <a:pPr>
              <a:spcAft>
                <a:spcPts val="600"/>
              </a:spcAft>
            </a:pPr>
            <a:r>
              <a:rPr lang="en-US" sz="2400" dirty="0" err="1">
                <a:solidFill>
                  <a:srgbClr val="FF0000"/>
                </a:solidFill>
              </a:rPr>
              <a:t>Maju</a:t>
            </a:r>
            <a:r>
              <a:rPr lang="en-US" sz="2400" dirty="0">
                <a:solidFill>
                  <a:srgbClr val="FF0000"/>
                </a:solidFill>
              </a:rPr>
              <a:t> / </a:t>
            </a:r>
            <a:r>
              <a:rPr lang="en-US" sz="2400" dirty="0" err="1">
                <a:solidFill>
                  <a:srgbClr val="FF0000"/>
                </a:solidFill>
              </a:rPr>
              <a:t>ke</a:t>
            </a:r>
            <a:r>
              <a:rPr lang="en-US" sz="2400" dirty="0">
                <a:solidFill>
                  <a:srgbClr val="FF0000"/>
                </a:solidFill>
              </a:rPr>
              <a:t> </a:t>
            </a:r>
            <a:r>
              <a:rPr lang="en-US" sz="2400" dirty="0" err="1">
                <a:solidFill>
                  <a:srgbClr val="FF0000"/>
                </a:solidFill>
              </a:rPr>
              <a:t>depan</a:t>
            </a:r>
            <a:r>
              <a:rPr lang="en-US" sz="2400" dirty="0"/>
              <a:t>, </a:t>
            </a:r>
            <a:r>
              <a:rPr lang="en-US" sz="2400" dirty="0" err="1"/>
              <a:t>dari</a:t>
            </a:r>
            <a:r>
              <a:rPr lang="en-US" sz="2400" dirty="0"/>
              <a:t> </a:t>
            </a:r>
            <a:r>
              <a:rPr lang="en-US" sz="2400" dirty="0" err="1"/>
              <a:t>keadaan</a:t>
            </a:r>
            <a:r>
              <a:rPr lang="en-US" sz="2400" dirty="0"/>
              <a:t> </a:t>
            </a:r>
            <a:r>
              <a:rPr lang="en-US" sz="2400" dirty="0" err="1"/>
              <a:t>awal</a:t>
            </a:r>
            <a:r>
              <a:rPr lang="en-US" sz="2400" dirty="0"/>
              <a:t> </a:t>
            </a:r>
            <a:r>
              <a:rPr lang="en-US" sz="2400" dirty="0" err="1"/>
              <a:t>menuju</a:t>
            </a:r>
            <a:r>
              <a:rPr lang="en-US" sz="2400" dirty="0"/>
              <a:t> </a:t>
            </a:r>
            <a:r>
              <a:rPr lang="en-US" sz="2400" dirty="0" err="1"/>
              <a:t>ke</a:t>
            </a:r>
            <a:r>
              <a:rPr lang="en-US" sz="2400" dirty="0"/>
              <a:t> </a:t>
            </a:r>
            <a:r>
              <a:rPr lang="en-US" sz="2400" dirty="0" err="1"/>
              <a:t>tujuan</a:t>
            </a:r>
            <a:r>
              <a:rPr lang="en-US" sz="2400" dirty="0"/>
              <a:t> (goal)</a:t>
            </a:r>
            <a:endParaRPr lang="id-ID" sz="2400" dirty="0"/>
          </a:p>
          <a:p>
            <a:pPr>
              <a:spcAft>
                <a:spcPts val="600"/>
              </a:spcAft>
            </a:pPr>
            <a:r>
              <a:rPr lang="id-ID" dirty="0"/>
              <a:t>Forward chaining adalah data-driven karena inferensi dimulai dengan </a:t>
            </a:r>
            <a:r>
              <a:rPr lang="id-ID" dirty="0">
                <a:solidFill>
                  <a:srgbClr val="FF0000"/>
                </a:solidFill>
              </a:rPr>
              <a:t>informasi yang tersedia </a:t>
            </a:r>
            <a:r>
              <a:rPr lang="id-ID" dirty="0"/>
              <a:t>dan </a:t>
            </a:r>
            <a:r>
              <a:rPr lang="id-ID" dirty="0">
                <a:solidFill>
                  <a:srgbClr val="FF0000"/>
                </a:solidFill>
              </a:rPr>
              <a:t>baru konklusi</a:t>
            </a:r>
            <a:r>
              <a:rPr lang="id-ID" dirty="0"/>
              <a:t> diperoleh</a:t>
            </a:r>
            <a:endParaRPr lang="en-US" sz="2400" dirty="0"/>
          </a:p>
          <a:p>
            <a:pPr marL="457200" indent="-457200">
              <a:spcAft>
                <a:spcPts val="600"/>
              </a:spcAft>
              <a:buFont typeface="+mj-lt"/>
              <a:buAutoNum type="arabicPeriod"/>
            </a:pPr>
            <a:r>
              <a:rPr lang="en-US" sz="2400" dirty="0" err="1"/>
              <a:t>Gejala</a:t>
            </a:r>
            <a:r>
              <a:rPr lang="en-US" sz="2400" dirty="0"/>
              <a:t> ?</a:t>
            </a:r>
          </a:p>
          <a:p>
            <a:pPr marL="457200" indent="-457200">
              <a:spcAft>
                <a:spcPts val="600"/>
              </a:spcAft>
              <a:buFont typeface="+mj-lt"/>
              <a:buAutoNum type="arabicPeriod"/>
            </a:pPr>
            <a:r>
              <a:rPr lang="en-US" dirty="0" err="1"/>
              <a:t>Kesimpulan</a:t>
            </a:r>
            <a:r>
              <a:rPr lang="en-US" dirty="0"/>
              <a:t> diagnose ?</a:t>
            </a:r>
            <a:endParaRPr lang="en-US" sz="2400" dirty="0"/>
          </a:p>
          <a:p>
            <a:pPr marL="457200" indent="-457200">
              <a:spcAft>
                <a:spcPts val="600"/>
              </a:spcAft>
              <a:buFont typeface="+mj-lt"/>
              <a:buAutoNum type="arabicPeriod"/>
            </a:pPr>
            <a:r>
              <a:rPr lang="en-US" sz="2400" dirty="0" err="1"/>
              <a:t>Apa</a:t>
            </a:r>
            <a:r>
              <a:rPr lang="en-US" sz="2400" dirty="0"/>
              <a:t> </a:t>
            </a:r>
            <a:r>
              <a:rPr lang="en-US" sz="2400" dirty="0" err="1"/>
              <a:t>akibatnya</a:t>
            </a:r>
            <a:r>
              <a:rPr lang="en-US" sz="2400" dirty="0"/>
              <a:t> ?</a:t>
            </a:r>
          </a:p>
        </p:txBody>
      </p:sp>
    </p:spTree>
    <p:extLst>
      <p:ext uri="{BB962C8B-B14F-4D97-AF65-F5344CB8AC3E}">
        <p14:creationId xmlns:p14="http://schemas.microsoft.com/office/powerpoint/2010/main" val="230576121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122238"/>
            <a:ext cx="4819650" cy="1295400"/>
          </a:xfrm>
        </p:spPr>
        <p:txBody>
          <a:bodyPr/>
          <a:lstStyle/>
          <a:p>
            <a:r>
              <a:rPr lang="en-US" sz="2800">
                <a:solidFill>
                  <a:schemeClr val="tx1"/>
                </a:solidFill>
                <a:latin typeface="Arial Black" pitchFamily="34" charset="0"/>
              </a:rPr>
              <a:t>Backward chaining</a:t>
            </a:r>
          </a:p>
        </p:txBody>
      </p:sp>
      <p:sp>
        <p:nvSpPr>
          <p:cNvPr id="116739" name="Rectangle 3"/>
          <p:cNvSpPr>
            <a:spLocks noGrp="1" noChangeArrowheads="1"/>
          </p:cNvSpPr>
          <p:nvPr>
            <p:ph type="body" idx="1"/>
          </p:nvPr>
        </p:nvSpPr>
        <p:spPr>
          <a:ln/>
          <a:extLst>
            <a:ext uri="{91240B29-F687-4F45-9708-019B960494DF}">
              <a14:hiddenLine xmlns:a14="http://schemas.microsoft.com/office/drawing/2010/main" w="9525">
                <a:solidFill>
                  <a:srgbClr val="FFFF99"/>
                </a:solidFill>
                <a:miter lim="800000"/>
                <a:headEnd/>
                <a:tailEnd/>
              </a14:hiddenLine>
            </a:ext>
          </a:extLst>
        </p:spPr>
        <p:txBody>
          <a:bodyPr/>
          <a:lstStyle/>
          <a:p>
            <a:pPr>
              <a:lnSpc>
                <a:spcPct val="90000"/>
              </a:lnSpc>
            </a:pPr>
            <a:endParaRPr lang="id-ID" sz="2400" dirty="0"/>
          </a:p>
          <a:p>
            <a:pPr>
              <a:lnSpc>
                <a:spcPct val="90000"/>
              </a:lnSpc>
              <a:spcAft>
                <a:spcPts val="600"/>
              </a:spcAft>
            </a:pPr>
            <a:r>
              <a:rPr lang="en-US" sz="2400" dirty="0" err="1">
                <a:solidFill>
                  <a:srgbClr val="FF0000"/>
                </a:solidFill>
              </a:rPr>
              <a:t>Mundur</a:t>
            </a:r>
            <a:r>
              <a:rPr lang="en-US" sz="2400" dirty="0">
                <a:solidFill>
                  <a:srgbClr val="FF0000"/>
                </a:solidFill>
              </a:rPr>
              <a:t> /</a:t>
            </a:r>
            <a:r>
              <a:rPr lang="en-US" sz="2400" dirty="0" err="1">
                <a:solidFill>
                  <a:srgbClr val="FF0000"/>
                </a:solidFill>
              </a:rPr>
              <a:t>ke</a:t>
            </a:r>
            <a:r>
              <a:rPr lang="en-US" sz="2400" dirty="0">
                <a:solidFill>
                  <a:srgbClr val="FF0000"/>
                </a:solidFill>
              </a:rPr>
              <a:t> </a:t>
            </a:r>
            <a:r>
              <a:rPr lang="en-US" sz="2400" dirty="0" err="1">
                <a:solidFill>
                  <a:srgbClr val="FF0000"/>
                </a:solidFill>
              </a:rPr>
              <a:t>belakang</a:t>
            </a:r>
            <a:r>
              <a:rPr lang="en-US" sz="2400" dirty="0"/>
              <a:t>, </a:t>
            </a:r>
            <a:r>
              <a:rPr lang="en-US" sz="2400" dirty="0" err="1"/>
              <a:t>dari</a:t>
            </a:r>
            <a:r>
              <a:rPr lang="en-US" sz="2400" dirty="0"/>
              <a:t> goal (node </a:t>
            </a:r>
            <a:r>
              <a:rPr lang="en-US" sz="2400" dirty="0" err="1"/>
              <a:t>tujuan</a:t>
            </a:r>
            <a:r>
              <a:rPr lang="en-US" sz="2400" dirty="0"/>
              <a:t>) </a:t>
            </a:r>
            <a:r>
              <a:rPr lang="en-US" sz="2400" dirty="0" err="1"/>
              <a:t>bergerak</a:t>
            </a:r>
            <a:r>
              <a:rPr lang="en-US" sz="2400" dirty="0"/>
              <a:t> </a:t>
            </a:r>
            <a:r>
              <a:rPr lang="en-US" sz="2400" dirty="0" err="1"/>
              <a:t>ke</a:t>
            </a:r>
            <a:r>
              <a:rPr lang="en-US" sz="2400" dirty="0"/>
              <a:t> </a:t>
            </a:r>
            <a:r>
              <a:rPr lang="en-US" sz="2400" dirty="0" err="1"/>
              <a:t>keadaan</a:t>
            </a:r>
            <a:r>
              <a:rPr lang="en-US" sz="2400" dirty="0"/>
              <a:t> </a:t>
            </a:r>
            <a:r>
              <a:rPr lang="en-US" sz="2400" dirty="0" err="1"/>
              <a:t>awal</a:t>
            </a:r>
            <a:endParaRPr lang="id-ID" sz="2400" dirty="0"/>
          </a:p>
          <a:p>
            <a:pPr>
              <a:lnSpc>
                <a:spcPct val="90000"/>
              </a:lnSpc>
              <a:spcAft>
                <a:spcPts val="600"/>
              </a:spcAft>
            </a:pPr>
            <a:r>
              <a:rPr lang="id-ID" dirty="0"/>
              <a:t>Menggunakan pendekatan goal-driven, dimulai dari </a:t>
            </a:r>
            <a:r>
              <a:rPr lang="id-ID" dirty="0">
                <a:solidFill>
                  <a:srgbClr val="FF0000"/>
                </a:solidFill>
              </a:rPr>
              <a:t>harapan apa yang akan terjadi </a:t>
            </a:r>
            <a:r>
              <a:rPr lang="id-ID" dirty="0"/>
              <a:t>(</a:t>
            </a:r>
            <a:r>
              <a:rPr lang="id-ID" b="1" dirty="0"/>
              <a:t>hipotesis</a:t>
            </a:r>
            <a:r>
              <a:rPr lang="id-ID" dirty="0"/>
              <a:t>) dan kemudian </a:t>
            </a:r>
            <a:r>
              <a:rPr lang="id-ID" u="sng" dirty="0">
                <a:solidFill>
                  <a:srgbClr val="FF0000"/>
                </a:solidFill>
              </a:rPr>
              <a:t>mencari bukti yang mendukung </a:t>
            </a:r>
            <a:r>
              <a:rPr lang="id-ID" dirty="0"/>
              <a:t>(atau berlawanan) dengan harapan kita.</a:t>
            </a:r>
            <a:endParaRPr lang="en-US" sz="2400" dirty="0"/>
          </a:p>
          <a:p>
            <a:pPr marL="457200" indent="-457200">
              <a:lnSpc>
                <a:spcPct val="90000"/>
              </a:lnSpc>
              <a:spcAft>
                <a:spcPts val="600"/>
              </a:spcAft>
              <a:buFont typeface="+mj-lt"/>
              <a:buAutoNum type="arabicPeriod"/>
            </a:pPr>
            <a:r>
              <a:rPr lang="en-US" sz="2400" dirty="0" err="1"/>
              <a:t>Diagnosa</a:t>
            </a:r>
            <a:endParaRPr lang="en-US" sz="2400" dirty="0"/>
          </a:p>
          <a:p>
            <a:pPr marL="457200" indent="-457200">
              <a:lnSpc>
                <a:spcPct val="90000"/>
              </a:lnSpc>
              <a:spcAft>
                <a:spcPts val="600"/>
              </a:spcAft>
              <a:buFont typeface="+mj-lt"/>
              <a:buAutoNum type="arabicPeriod"/>
            </a:pPr>
            <a:r>
              <a:rPr lang="en-US" sz="2400" dirty="0" err="1"/>
              <a:t>Disebabkan</a:t>
            </a:r>
            <a:r>
              <a:rPr lang="en-US" sz="2400" dirty="0"/>
              <a:t> </a:t>
            </a:r>
            <a:r>
              <a:rPr lang="en-US" sz="2400" dirty="0" err="1"/>
              <a:t>oleh</a:t>
            </a:r>
            <a:r>
              <a:rPr lang="en-US" sz="2400" dirty="0"/>
              <a:t> </a:t>
            </a:r>
            <a:r>
              <a:rPr lang="en-US" sz="2400" dirty="0" err="1"/>
              <a:t>apa</a:t>
            </a:r>
            <a:r>
              <a:rPr lang="en-US" sz="2400" dirty="0"/>
              <a:t> ?</a:t>
            </a:r>
          </a:p>
          <a:p>
            <a:pPr marL="457200" indent="-457200">
              <a:lnSpc>
                <a:spcPct val="90000"/>
              </a:lnSpc>
              <a:spcAft>
                <a:spcPts val="600"/>
              </a:spcAft>
              <a:buFont typeface="+mj-lt"/>
              <a:buAutoNum type="arabicPeriod"/>
            </a:pPr>
            <a:r>
              <a:rPr lang="en-US" dirty="0"/>
              <a:t>Proses </a:t>
            </a:r>
            <a:r>
              <a:rPr lang="en-US" dirty="0" err="1"/>
              <a:t>penanganan</a:t>
            </a:r>
            <a:r>
              <a:rPr lang="en-US" dirty="0"/>
              <a:t> yang </a:t>
            </a:r>
            <a:r>
              <a:rPr lang="en-US" dirty="0" err="1"/>
              <a:t>benar</a:t>
            </a:r>
            <a:r>
              <a:rPr lang="en-US" sz="2400" dirty="0"/>
              <a:t> ?</a:t>
            </a:r>
          </a:p>
        </p:txBody>
      </p:sp>
    </p:spTree>
    <p:extLst>
      <p:ext uri="{BB962C8B-B14F-4D97-AF65-F5344CB8AC3E}">
        <p14:creationId xmlns:p14="http://schemas.microsoft.com/office/powerpoint/2010/main" val="248116050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1– Forward Chaining</a:t>
            </a:r>
          </a:p>
        </p:txBody>
      </p:sp>
      <p:sp>
        <p:nvSpPr>
          <p:cNvPr id="3" name="Content Placeholder 2"/>
          <p:cNvSpPr>
            <a:spLocks noGrp="1"/>
          </p:cNvSpPr>
          <p:nvPr>
            <p:ph sz="quarter" idx="1"/>
          </p:nvPr>
        </p:nvSpPr>
        <p:spPr>
          <a:xfrm>
            <a:off x="457200" y="1600200"/>
            <a:ext cx="7787208" cy="4997152"/>
          </a:xfrm>
        </p:spPr>
        <p:txBody>
          <a:bodyPr>
            <a:normAutofit lnSpcReduction="10000"/>
          </a:bodyPr>
          <a:lstStyle/>
          <a:p>
            <a:r>
              <a:rPr lang="id-ID" dirty="0"/>
              <a:t>Terdapat 10 aturan yang tersimpan dalam basis pengetahuan yaitu :</a:t>
            </a:r>
            <a:br>
              <a:rPr lang="id-ID" dirty="0"/>
            </a:br>
            <a:r>
              <a:rPr lang="id-ID" dirty="0"/>
              <a:t>R1 : if A and B then C</a:t>
            </a:r>
            <a:br>
              <a:rPr lang="id-ID" dirty="0"/>
            </a:br>
            <a:r>
              <a:rPr lang="id-ID" dirty="0"/>
              <a:t>R2 : if C then D</a:t>
            </a:r>
            <a:br>
              <a:rPr lang="id-ID" dirty="0"/>
            </a:br>
            <a:r>
              <a:rPr lang="id-ID" dirty="0"/>
              <a:t>R3 : if A and E then F</a:t>
            </a:r>
            <a:br>
              <a:rPr lang="id-ID" dirty="0"/>
            </a:br>
            <a:r>
              <a:rPr lang="id-ID" dirty="0"/>
              <a:t>R4 : if A then G</a:t>
            </a:r>
            <a:br>
              <a:rPr lang="id-ID" dirty="0"/>
            </a:br>
            <a:r>
              <a:rPr lang="id-ID" dirty="0"/>
              <a:t>R5 : if F and G then D</a:t>
            </a:r>
            <a:br>
              <a:rPr lang="id-ID" dirty="0"/>
            </a:br>
            <a:r>
              <a:rPr lang="id-ID" dirty="0"/>
              <a:t>R6 : if G and E then H</a:t>
            </a:r>
            <a:br>
              <a:rPr lang="id-ID" dirty="0"/>
            </a:br>
            <a:r>
              <a:rPr lang="id-ID" dirty="0"/>
              <a:t>R7 : if C and H then I</a:t>
            </a:r>
            <a:br>
              <a:rPr lang="id-ID" dirty="0"/>
            </a:br>
            <a:r>
              <a:rPr lang="id-ID" dirty="0"/>
              <a:t>R8 : if I and A then J</a:t>
            </a:r>
            <a:br>
              <a:rPr lang="id-ID" dirty="0"/>
            </a:br>
            <a:r>
              <a:rPr lang="id-ID" dirty="0"/>
              <a:t>R9 : if G then J</a:t>
            </a:r>
            <a:br>
              <a:rPr lang="id-ID" dirty="0"/>
            </a:br>
            <a:r>
              <a:rPr lang="id-ID" dirty="0"/>
              <a:t>R10 : if J then K</a:t>
            </a:r>
            <a:br>
              <a:rPr lang="id-ID" dirty="0"/>
            </a:br>
            <a:r>
              <a:rPr lang="id-ID" dirty="0"/>
              <a:t>Fakta awal yang diberikan hanya A dan E, apakah</a:t>
            </a:r>
            <a:r>
              <a:rPr lang="en-US" dirty="0"/>
              <a:t> </a:t>
            </a:r>
            <a:r>
              <a:rPr lang="id-ID" dirty="0"/>
              <a:t>kesimpulan akhirnya?</a:t>
            </a:r>
          </a:p>
        </p:txBody>
      </p:sp>
    </p:spTree>
    <p:extLst>
      <p:ext uri="{BB962C8B-B14F-4D97-AF65-F5344CB8AC3E}">
        <p14:creationId xmlns:p14="http://schemas.microsoft.com/office/powerpoint/2010/main" val="3853235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1806"/>
            <a:ext cx="7467600" cy="580926"/>
          </a:xfrm>
        </p:spPr>
        <p:txBody>
          <a:bodyPr/>
          <a:lstStyle/>
          <a:p>
            <a:r>
              <a:rPr lang="id-ID" dirty="0"/>
              <a:t>Contoh 1– Forward Chaining</a:t>
            </a:r>
          </a:p>
        </p:txBody>
      </p:sp>
      <p:sp>
        <p:nvSpPr>
          <p:cNvPr id="3" name="Content Placeholder 2"/>
          <p:cNvSpPr>
            <a:spLocks noGrp="1"/>
          </p:cNvSpPr>
          <p:nvPr>
            <p:ph sz="quarter" idx="1"/>
          </p:nvPr>
        </p:nvSpPr>
        <p:spPr>
          <a:xfrm>
            <a:off x="8957554" y="116632"/>
            <a:ext cx="4119993" cy="4997152"/>
          </a:xfrm>
        </p:spPr>
        <p:txBody>
          <a:bodyPr>
            <a:normAutofit fontScale="92500" lnSpcReduction="10000"/>
          </a:bodyPr>
          <a:lstStyle/>
          <a:p>
            <a:r>
              <a:rPr lang="id-ID" dirty="0"/>
              <a:t>Terdapat 10 aturan yang tersimpan dalam basis pengetahuan yaitu :</a:t>
            </a:r>
            <a:br>
              <a:rPr lang="id-ID" dirty="0"/>
            </a:br>
            <a:r>
              <a:rPr lang="id-ID" dirty="0"/>
              <a:t>R1 : if A and B then C</a:t>
            </a:r>
            <a:br>
              <a:rPr lang="id-ID" dirty="0"/>
            </a:br>
            <a:r>
              <a:rPr lang="id-ID" dirty="0"/>
              <a:t>R2 : if C then D</a:t>
            </a:r>
            <a:br>
              <a:rPr lang="id-ID" dirty="0"/>
            </a:br>
            <a:r>
              <a:rPr lang="id-ID" dirty="0"/>
              <a:t>R3 : if A and E then F</a:t>
            </a:r>
            <a:br>
              <a:rPr lang="id-ID" dirty="0"/>
            </a:br>
            <a:r>
              <a:rPr lang="id-ID" dirty="0"/>
              <a:t>R4 : if A then G</a:t>
            </a:r>
            <a:br>
              <a:rPr lang="id-ID" dirty="0"/>
            </a:br>
            <a:r>
              <a:rPr lang="id-ID" dirty="0"/>
              <a:t>R5 : if F and G then D</a:t>
            </a:r>
            <a:br>
              <a:rPr lang="id-ID" dirty="0"/>
            </a:br>
            <a:r>
              <a:rPr lang="id-ID" dirty="0"/>
              <a:t>R6 : if G and E then H</a:t>
            </a:r>
            <a:br>
              <a:rPr lang="id-ID" dirty="0"/>
            </a:br>
            <a:r>
              <a:rPr lang="id-ID" dirty="0"/>
              <a:t>R7 : if C and H then I</a:t>
            </a:r>
            <a:br>
              <a:rPr lang="id-ID" dirty="0"/>
            </a:br>
            <a:r>
              <a:rPr lang="id-ID" dirty="0"/>
              <a:t>R8 : if I and A then J</a:t>
            </a:r>
            <a:br>
              <a:rPr lang="id-ID" dirty="0"/>
            </a:br>
            <a:r>
              <a:rPr lang="id-ID" dirty="0"/>
              <a:t>R9 : if G then J</a:t>
            </a:r>
            <a:br>
              <a:rPr lang="id-ID" dirty="0"/>
            </a:br>
            <a:r>
              <a:rPr lang="id-ID" dirty="0"/>
              <a:t>R10 : if J then K</a:t>
            </a:r>
            <a:br>
              <a:rPr lang="id-ID" dirty="0"/>
            </a:br>
            <a:r>
              <a:rPr lang="id-ID" dirty="0"/>
              <a:t>Fakta awal yang diberikan hanya A dan E, apakah kesimpulan akhirnya?</a:t>
            </a:r>
          </a:p>
        </p:txBody>
      </p:sp>
      <p:grpSp>
        <p:nvGrpSpPr>
          <p:cNvPr id="21" name="Group 20"/>
          <p:cNvGrpSpPr/>
          <p:nvPr/>
        </p:nvGrpSpPr>
        <p:grpSpPr>
          <a:xfrm>
            <a:off x="179513" y="446102"/>
            <a:ext cx="8735491" cy="5904701"/>
            <a:chOff x="179513" y="446102"/>
            <a:chExt cx="8735491" cy="5904701"/>
          </a:xfrm>
        </p:grpSpPr>
        <p:sp>
          <p:nvSpPr>
            <p:cNvPr id="5" name="Oval 4"/>
            <p:cNvSpPr/>
            <p:nvPr/>
          </p:nvSpPr>
          <p:spPr>
            <a:xfrm>
              <a:off x="539552" y="3250191"/>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a:t>
              </a:r>
            </a:p>
          </p:txBody>
        </p:sp>
        <p:sp>
          <p:nvSpPr>
            <p:cNvPr id="6" name="Oval 5"/>
            <p:cNvSpPr/>
            <p:nvPr/>
          </p:nvSpPr>
          <p:spPr>
            <a:xfrm>
              <a:off x="2017672" y="5113784"/>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a:t>
              </a:r>
            </a:p>
          </p:txBody>
        </p:sp>
        <p:sp>
          <p:nvSpPr>
            <p:cNvPr id="7" name="Oval 6"/>
            <p:cNvSpPr/>
            <p:nvPr/>
          </p:nvSpPr>
          <p:spPr>
            <a:xfrm>
              <a:off x="539552" y="5846747"/>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B</a:t>
              </a:r>
            </a:p>
          </p:txBody>
        </p:sp>
        <p:sp>
          <p:nvSpPr>
            <p:cNvPr id="8" name="Oval 7"/>
            <p:cNvSpPr/>
            <p:nvPr/>
          </p:nvSpPr>
          <p:spPr>
            <a:xfrm>
              <a:off x="7868961" y="5085184"/>
              <a:ext cx="576064" cy="5040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D</a:t>
              </a:r>
            </a:p>
          </p:txBody>
        </p:sp>
        <p:sp>
          <p:nvSpPr>
            <p:cNvPr id="9" name="Oval 8"/>
            <p:cNvSpPr/>
            <p:nvPr/>
          </p:nvSpPr>
          <p:spPr>
            <a:xfrm>
              <a:off x="548384" y="1124744"/>
              <a:ext cx="576064" cy="504056"/>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1600" dirty="0"/>
                <a:t>E</a:t>
              </a:r>
            </a:p>
          </p:txBody>
        </p:sp>
        <p:sp>
          <p:nvSpPr>
            <p:cNvPr id="10" name="Oval 9"/>
            <p:cNvSpPr/>
            <p:nvPr/>
          </p:nvSpPr>
          <p:spPr>
            <a:xfrm>
              <a:off x="1935160" y="1870817"/>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F</a:t>
              </a:r>
            </a:p>
          </p:txBody>
        </p:sp>
        <p:sp>
          <p:nvSpPr>
            <p:cNvPr id="11" name="Oval 10"/>
            <p:cNvSpPr/>
            <p:nvPr/>
          </p:nvSpPr>
          <p:spPr>
            <a:xfrm>
              <a:off x="1946042" y="2765507"/>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G</a:t>
              </a:r>
            </a:p>
          </p:txBody>
        </p:sp>
        <p:sp>
          <p:nvSpPr>
            <p:cNvPr id="12" name="Oval 11"/>
            <p:cNvSpPr/>
            <p:nvPr/>
          </p:nvSpPr>
          <p:spPr>
            <a:xfrm>
              <a:off x="6957775" y="2999127"/>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J</a:t>
              </a:r>
            </a:p>
          </p:txBody>
        </p:sp>
        <p:sp>
          <p:nvSpPr>
            <p:cNvPr id="14" name="Oval 13"/>
            <p:cNvSpPr/>
            <p:nvPr/>
          </p:nvSpPr>
          <p:spPr>
            <a:xfrm>
              <a:off x="7861359" y="446102"/>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D</a:t>
              </a:r>
            </a:p>
          </p:txBody>
        </p:sp>
        <p:sp>
          <p:nvSpPr>
            <p:cNvPr id="15" name="Oval 14"/>
            <p:cNvSpPr/>
            <p:nvPr/>
          </p:nvSpPr>
          <p:spPr>
            <a:xfrm>
              <a:off x="7872564" y="2998163"/>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K</a:t>
              </a:r>
            </a:p>
          </p:txBody>
        </p:sp>
        <p:sp>
          <p:nvSpPr>
            <p:cNvPr id="16" name="Oval 15"/>
            <p:cNvSpPr/>
            <p:nvPr/>
          </p:nvSpPr>
          <p:spPr>
            <a:xfrm>
              <a:off x="6012676" y="2419079"/>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a:t>
              </a:r>
            </a:p>
          </p:txBody>
        </p:sp>
        <p:sp>
          <p:nvSpPr>
            <p:cNvPr id="17" name="Oval 16"/>
            <p:cNvSpPr/>
            <p:nvPr/>
          </p:nvSpPr>
          <p:spPr>
            <a:xfrm>
              <a:off x="5090641" y="2102758"/>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H</a:t>
              </a:r>
            </a:p>
          </p:txBody>
        </p:sp>
        <p:sp>
          <p:nvSpPr>
            <p:cNvPr id="32" name="TextBox 31"/>
            <p:cNvSpPr txBox="1"/>
            <p:nvPr/>
          </p:nvSpPr>
          <p:spPr>
            <a:xfrm rot="16200000">
              <a:off x="7442294" y="3108418"/>
              <a:ext cx="2576088" cy="369332"/>
            </a:xfrm>
            <a:prstGeom prst="rect">
              <a:avLst/>
            </a:prstGeom>
            <a:noFill/>
          </p:spPr>
          <p:txBody>
            <a:bodyPr wrap="square" rtlCol="0">
              <a:spAutoFit/>
            </a:bodyPr>
            <a:lstStyle/>
            <a:p>
              <a:pPr algn="ctr"/>
              <a:r>
                <a:rPr lang="en-US" b="1" dirty="0">
                  <a:solidFill>
                    <a:srgbClr val="FF0000"/>
                  </a:solidFill>
                </a:rPr>
                <a:t>GOAL</a:t>
              </a:r>
            </a:p>
          </p:txBody>
        </p:sp>
        <p:sp>
          <p:nvSpPr>
            <p:cNvPr id="33" name="TextBox 32"/>
            <p:cNvSpPr txBox="1"/>
            <p:nvPr/>
          </p:nvSpPr>
          <p:spPr>
            <a:xfrm rot="16200000">
              <a:off x="-923865" y="3196088"/>
              <a:ext cx="2576088" cy="369332"/>
            </a:xfrm>
            <a:prstGeom prst="rect">
              <a:avLst/>
            </a:prstGeom>
            <a:noFill/>
          </p:spPr>
          <p:txBody>
            <a:bodyPr wrap="square" rtlCol="0">
              <a:spAutoFit/>
            </a:bodyPr>
            <a:lstStyle/>
            <a:p>
              <a:pPr algn="ctr"/>
              <a:r>
                <a:rPr lang="en-US" b="1" dirty="0">
                  <a:solidFill>
                    <a:srgbClr val="FF0000"/>
                  </a:solidFill>
                </a:rPr>
                <a:t>INISIAL STATE</a:t>
              </a:r>
            </a:p>
          </p:txBody>
        </p:sp>
        <p:cxnSp>
          <p:nvCxnSpPr>
            <p:cNvPr id="37" name="Straight Arrow Connector 36"/>
            <p:cNvCxnSpPr>
              <a:stCxn id="7" idx="6"/>
              <a:endCxn id="6" idx="3"/>
            </p:cNvCxnSpPr>
            <p:nvPr/>
          </p:nvCxnSpPr>
          <p:spPr>
            <a:xfrm flipV="1">
              <a:off x="1115616" y="5544023"/>
              <a:ext cx="986419" cy="554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6" idx="6"/>
              <a:endCxn id="8" idx="2"/>
            </p:cNvCxnSpPr>
            <p:nvPr/>
          </p:nvCxnSpPr>
          <p:spPr>
            <a:xfrm flipV="1">
              <a:off x="2593736" y="5337212"/>
              <a:ext cx="5275225" cy="286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4" name="Straight Arrow Connector 43"/>
            <p:cNvCxnSpPr>
              <a:stCxn id="5" idx="7"/>
              <a:endCxn id="10" idx="3"/>
            </p:cNvCxnSpPr>
            <p:nvPr/>
          </p:nvCxnSpPr>
          <p:spPr>
            <a:xfrm flipV="1">
              <a:off x="1031253" y="2301056"/>
              <a:ext cx="988270" cy="1022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9" idx="6"/>
              <a:endCxn id="10" idx="1"/>
            </p:cNvCxnSpPr>
            <p:nvPr/>
          </p:nvCxnSpPr>
          <p:spPr>
            <a:xfrm>
              <a:off x="1124448" y="1376772"/>
              <a:ext cx="895075" cy="567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5" idx="6"/>
              <a:endCxn id="11" idx="2"/>
            </p:cNvCxnSpPr>
            <p:nvPr/>
          </p:nvCxnSpPr>
          <p:spPr>
            <a:xfrm flipV="1">
              <a:off x="1115616" y="3017535"/>
              <a:ext cx="830426" cy="484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0" idx="7"/>
              <a:endCxn id="14" idx="1"/>
            </p:cNvCxnSpPr>
            <p:nvPr/>
          </p:nvCxnSpPr>
          <p:spPr>
            <a:xfrm flipV="1">
              <a:off x="2426861" y="519919"/>
              <a:ext cx="5518861" cy="1424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1" idx="7"/>
              <a:endCxn id="14" idx="3"/>
            </p:cNvCxnSpPr>
            <p:nvPr/>
          </p:nvCxnSpPr>
          <p:spPr>
            <a:xfrm flipV="1">
              <a:off x="2437743" y="876341"/>
              <a:ext cx="5507979" cy="1962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11" idx="6"/>
              <a:endCxn id="17" idx="3"/>
            </p:cNvCxnSpPr>
            <p:nvPr/>
          </p:nvCxnSpPr>
          <p:spPr>
            <a:xfrm flipV="1">
              <a:off x="2522106" y="2532997"/>
              <a:ext cx="2652898" cy="4845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9" idx="7"/>
              <a:endCxn id="17" idx="1"/>
            </p:cNvCxnSpPr>
            <p:nvPr/>
          </p:nvCxnSpPr>
          <p:spPr>
            <a:xfrm>
              <a:off x="1040085" y="1198561"/>
              <a:ext cx="4134919" cy="978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 idx="7"/>
              <a:endCxn id="16" idx="3"/>
            </p:cNvCxnSpPr>
            <p:nvPr/>
          </p:nvCxnSpPr>
          <p:spPr>
            <a:xfrm flipV="1">
              <a:off x="2509373" y="2849318"/>
              <a:ext cx="3587666" cy="2338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17" idx="6"/>
              <a:endCxn id="16" idx="1"/>
            </p:cNvCxnSpPr>
            <p:nvPr/>
          </p:nvCxnSpPr>
          <p:spPr>
            <a:xfrm>
              <a:off x="5666705" y="2354786"/>
              <a:ext cx="430334" cy="138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5" idx="4"/>
              <a:endCxn id="6" idx="1"/>
            </p:cNvCxnSpPr>
            <p:nvPr/>
          </p:nvCxnSpPr>
          <p:spPr>
            <a:xfrm>
              <a:off x="827584" y="3754247"/>
              <a:ext cx="1274451" cy="1433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16" idx="5"/>
              <a:endCxn id="12" idx="1"/>
            </p:cNvCxnSpPr>
            <p:nvPr/>
          </p:nvCxnSpPr>
          <p:spPr>
            <a:xfrm>
              <a:off x="6504377" y="2849318"/>
              <a:ext cx="537761" cy="223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 idx="5"/>
              <a:endCxn id="12" idx="3"/>
            </p:cNvCxnSpPr>
            <p:nvPr/>
          </p:nvCxnSpPr>
          <p:spPr>
            <a:xfrm flipV="1">
              <a:off x="1031253" y="3429366"/>
              <a:ext cx="6010885" cy="251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2" idx="6"/>
              <a:endCxn id="15" idx="2"/>
            </p:cNvCxnSpPr>
            <p:nvPr/>
          </p:nvCxnSpPr>
          <p:spPr>
            <a:xfrm flipV="1">
              <a:off x="7533839" y="3250191"/>
              <a:ext cx="338725" cy="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1" idx="5"/>
              <a:endCxn id="128" idx="2"/>
            </p:cNvCxnSpPr>
            <p:nvPr/>
          </p:nvCxnSpPr>
          <p:spPr>
            <a:xfrm>
              <a:off x="2437743" y="3195746"/>
              <a:ext cx="4501058" cy="111700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28" name="Oval 127"/>
            <p:cNvSpPr/>
            <p:nvPr/>
          </p:nvSpPr>
          <p:spPr>
            <a:xfrm>
              <a:off x="6938801" y="4060720"/>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J</a:t>
              </a:r>
            </a:p>
          </p:txBody>
        </p:sp>
        <p:sp>
          <p:nvSpPr>
            <p:cNvPr id="135" name="Oval 134"/>
            <p:cNvSpPr/>
            <p:nvPr/>
          </p:nvSpPr>
          <p:spPr>
            <a:xfrm>
              <a:off x="7910358" y="4077072"/>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K</a:t>
              </a:r>
            </a:p>
          </p:txBody>
        </p:sp>
        <p:cxnSp>
          <p:nvCxnSpPr>
            <p:cNvPr id="137" name="Straight Arrow Connector 136"/>
            <p:cNvCxnSpPr>
              <a:stCxn id="128" idx="6"/>
              <a:endCxn id="135" idx="2"/>
            </p:cNvCxnSpPr>
            <p:nvPr/>
          </p:nvCxnSpPr>
          <p:spPr>
            <a:xfrm>
              <a:off x="7514865" y="4312748"/>
              <a:ext cx="395493" cy="1635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38" name="Content Placeholder 2"/>
            <p:cNvSpPr txBox="1">
              <a:spLocks/>
            </p:cNvSpPr>
            <p:nvPr/>
          </p:nvSpPr>
          <p:spPr>
            <a:xfrm>
              <a:off x="425277" y="572140"/>
              <a:ext cx="6480720" cy="48361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err="1"/>
                <a:t>Fakta</a:t>
              </a:r>
              <a:r>
                <a:rPr lang="en-US" dirty="0"/>
                <a:t> : A </a:t>
              </a:r>
              <a:r>
                <a:rPr lang="en-US" dirty="0" err="1"/>
                <a:t>dan</a:t>
              </a:r>
              <a:r>
                <a:rPr lang="en-US" dirty="0"/>
                <a:t> E</a:t>
              </a:r>
            </a:p>
          </p:txBody>
        </p:sp>
      </p:grpSp>
      <p:sp>
        <p:nvSpPr>
          <p:cNvPr id="43" name="Content Placeholder 2"/>
          <p:cNvSpPr txBox="1">
            <a:spLocks/>
          </p:cNvSpPr>
          <p:nvPr/>
        </p:nvSpPr>
        <p:spPr>
          <a:xfrm>
            <a:off x="1571985" y="6213389"/>
            <a:ext cx="6480720" cy="48361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err="1"/>
              <a:t>Kesimpulan</a:t>
            </a:r>
            <a:r>
              <a:rPr lang="en-US" dirty="0"/>
              <a:t> : D </a:t>
            </a:r>
            <a:r>
              <a:rPr lang="en-US" dirty="0" err="1"/>
              <a:t>dan</a:t>
            </a:r>
            <a:r>
              <a:rPr lang="en-US" dirty="0"/>
              <a:t> K</a:t>
            </a:r>
          </a:p>
        </p:txBody>
      </p:sp>
    </p:spTree>
    <p:extLst>
      <p:ext uri="{BB962C8B-B14F-4D97-AF65-F5344CB8AC3E}">
        <p14:creationId xmlns:p14="http://schemas.microsoft.com/office/powerpoint/2010/main" val="119116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dirty="0" err="1"/>
              <a:t>Sistem</a:t>
            </a:r>
            <a:r>
              <a:rPr lang="en-US" dirty="0"/>
              <a:t> </a:t>
            </a:r>
            <a:r>
              <a:rPr lang="en-US" dirty="0" err="1"/>
              <a:t>Pakar</a:t>
            </a:r>
            <a:endParaRPr lang="en-GB" dirty="0"/>
          </a:p>
        </p:txBody>
      </p:sp>
      <p:sp>
        <p:nvSpPr>
          <p:cNvPr id="129027" name="Rectangle 3"/>
          <p:cNvSpPr>
            <a:spLocks noGrp="1" noChangeArrowheads="1"/>
          </p:cNvSpPr>
          <p:nvPr>
            <p:ph sz="quarter" idx="1"/>
          </p:nvPr>
        </p:nvSpPr>
        <p:spPr/>
        <p:txBody>
          <a:bodyPr/>
          <a:lstStyle/>
          <a:p>
            <a:pPr>
              <a:lnSpc>
                <a:spcPct val="150000"/>
              </a:lnSpc>
              <a:spcBef>
                <a:spcPts val="0"/>
              </a:spcBef>
            </a:pPr>
            <a:r>
              <a:rPr lang="en-US" dirty="0" err="1"/>
              <a:t>Sistem</a:t>
            </a:r>
            <a:r>
              <a:rPr lang="en-US" dirty="0"/>
              <a:t> </a:t>
            </a:r>
            <a:r>
              <a:rPr lang="en-US" dirty="0" err="1"/>
              <a:t>perangkat</a:t>
            </a:r>
            <a:r>
              <a:rPr lang="en-US" dirty="0"/>
              <a:t> </a:t>
            </a:r>
            <a:r>
              <a:rPr lang="en-US" dirty="0" err="1"/>
              <a:t>lunak</a:t>
            </a:r>
            <a:r>
              <a:rPr lang="en-US" dirty="0"/>
              <a:t> yang </a:t>
            </a:r>
            <a:r>
              <a:rPr lang="en-US" dirty="0" err="1"/>
              <a:t>dipergunakan</a:t>
            </a:r>
            <a:r>
              <a:rPr lang="en-US" dirty="0"/>
              <a:t> </a:t>
            </a:r>
            <a:r>
              <a:rPr lang="en-US" dirty="0" err="1"/>
              <a:t>untuk</a:t>
            </a:r>
            <a:r>
              <a:rPr lang="en-US" dirty="0"/>
              <a:t> </a:t>
            </a:r>
            <a:r>
              <a:rPr lang="en-US" dirty="0" err="1"/>
              <a:t>memindahkan</a:t>
            </a:r>
            <a:r>
              <a:rPr lang="en-US" dirty="0"/>
              <a:t> </a:t>
            </a:r>
            <a:r>
              <a:rPr lang="en-US" dirty="0" err="1"/>
              <a:t>pengetahuan</a:t>
            </a:r>
            <a:r>
              <a:rPr lang="en-US" dirty="0"/>
              <a:t> </a:t>
            </a:r>
            <a:r>
              <a:rPr lang="en-US" dirty="0" err="1"/>
              <a:t>dan</a:t>
            </a:r>
            <a:r>
              <a:rPr lang="en-US" dirty="0"/>
              <a:t> </a:t>
            </a:r>
            <a:r>
              <a:rPr lang="en-US" dirty="0" err="1"/>
              <a:t>keahlian</a:t>
            </a:r>
            <a:r>
              <a:rPr lang="en-US" dirty="0"/>
              <a:t> </a:t>
            </a:r>
            <a:r>
              <a:rPr lang="en-US" dirty="0" err="1"/>
              <a:t>seorang</a:t>
            </a:r>
            <a:r>
              <a:rPr lang="en-US" dirty="0"/>
              <a:t> </a:t>
            </a:r>
            <a:r>
              <a:rPr lang="en-US" dirty="0" err="1"/>
              <a:t>pakar</a:t>
            </a:r>
            <a:r>
              <a:rPr lang="en-US" dirty="0"/>
              <a:t> </a:t>
            </a:r>
            <a:r>
              <a:rPr lang="en-US" dirty="0" err="1"/>
              <a:t>kedalam</a:t>
            </a:r>
            <a:r>
              <a:rPr lang="en-US" dirty="0"/>
              <a:t> </a:t>
            </a:r>
            <a:r>
              <a:rPr lang="en-US" dirty="0" err="1"/>
              <a:t>komputer</a:t>
            </a:r>
            <a:endParaRPr lang="en-US" dirty="0"/>
          </a:p>
          <a:p>
            <a:pPr>
              <a:lnSpc>
                <a:spcPct val="150000"/>
              </a:lnSpc>
              <a:spcBef>
                <a:spcPts val="0"/>
              </a:spcBef>
            </a:pPr>
            <a:r>
              <a:rPr lang="en-US" dirty="0" err="1"/>
              <a:t>Komponen</a:t>
            </a:r>
            <a:r>
              <a:rPr lang="en-US" dirty="0"/>
              <a:t> </a:t>
            </a:r>
            <a:r>
              <a:rPr lang="id-ID" dirty="0"/>
              <a:t>Utama:</a:t>
            </a:r>
            <a:endParaRPr lang="en-US" dirty="0"/>
          </a:p>
          <a:p>
            <a:pPr lvl="1">
              <a:lnSpc>
                <a:spcPct val="150000"/>
              </a:lnSpc>
              <a:spcBef>
                <a:spcPts val="0"/>
              </a:spcBef>
            </a:pPr>
            <a:r>
              <a:rPr lang="en-US" dirty="0"/>
              <a:t>Basis </a:t>
            </a:r>
            <a:r>
              <a:rPr lang="en-US" dirty="0" err="1"/>
              <a:t>Pengetahuan</a:t>
            </a:r>
            <a:r>
              <a:rPr lang="en-US" dirty="0"/>
              <a:t> (</a:t>
            </a:r>
            <a:r>
              <a:rPr lang="en-US" dirty="0">
                <a:solidFill>
                  <a:srgbClr val="FF0000"/>
                </a:solidFill>
              </a:rPr>
              <a:t>knowledge base</a:t>
            </a:r>
            <a:r>
              <a:rPr lang="en-US" dirty="0"/>
              <a:t>)</a:t>
            </a:r>
          </a:p>
          <a:p>
            <a:pPr lvl="1">
              <a:lnSpc>
                <a:spcPct val="150000"/>
              </a:lnSpc>
              <a:spcBef>
                <a:spcPts val="0"/>
              </a:spcBef>
            </a:pPr>
            <a:r>
              <a:rPr lang="en-US" dirty="0" err="1"/>
              <a:t>Inferensi</a:t>
            </a:r>
            <a:r>
              <a:rPr lang="en-US" dirty="0"/>
              <a:t> (</a:t>
            </a:r>
            <a:r>
              <a:rPr lang="en-US" dirty="0" err="1">
                <a:solidFill>
                  <a:srgbClr val="FF0000"/>
                </a:solidFill>
              </a:rPr>
              <a:t>penalaran</a:t>
            </a:r>
            <a:r>
              <a:rPr lang="en-US" dirty="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box(in)">
                                      <p:cBhvr>
                                        <p:cTn id="7" dur="500"/>
                                        <p:tgtEl>
                                          <p:spTgt spid="129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9027">
                                            <p:txEl>
                                              <p:pRg st="0" end="0"/>
                                            </p:txEl>
                                          </p:spTgt>
                                        </p:tgtEl>
                                        <p:attrNameLst>
                                          <p:attrName>style.visibility</p:attrName>
                                        </p:attrNameLst>
                                      </p:cBhvr>
                                      <p:to>
                                        <p:strVal val="visible"/>
                                      </p:to>
                                    </p:set>
                                    <p:animEffect transition="in" filter="box(in)">
                                      <p:cBhvr>
                                        <p:cTn id="12" dur="500"/>
                                        <p:tgtEl>
                                          <p:spTgt spid="1290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9027">
                                            <p:txEl>
                                              <p:pRg st="1" end="1"/>
                                            </p:txEl>
                                          </p:spTgt>
                                        </p:tgtEl>
                                        <p:attrNameLst>
                                          <p:attrName>style.visibility</p:attrName>
                                        </p:attrNameLst>
                                      </p:cBhvr>
                                      <p:to>
                                        <p:strVal val="visible"/>
                                      </p:to>
                                    </p:set>
                                    <p:animEffect transition="in" filter="box(in)">
                                      <p:cBhvr>
                                        <p:cTn id="17" dur="500"/>
                                        <p:tgtEl>
                                          <p:spTgt spid="1290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9027">
                                            <p:txEl>
                                              <p:pRg st="2" end="2"/>
                                            </p:txEl>
                                          </p:spTgt>
                                        </p:tgtEl>
                                        <p:attrNameLst>
                                          <p:attrName>style.visibility</p:attrName>
                                        </p:attrNameLst>
                                      </p:cBhvr>
                                      <p:to>
                                        <p:strVal val="visible"/>
                                      </p:to>
                                    </p:set>
                                    <p:animEffect transition="in" filter="box(in)">
                                      <p:cBhvr>
                                        <p:cTn id="22" dur="500"/>
                                        <p:tgtEl>
                                          <p:spTgt spid="1290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9027">
                                            <p:txEl>
                                              <p:pRg st="3" end="3"/>
                                            </p:txEl>
                                          </p:spTgt>
                                        </p:tgtEl>
                                        <p:attrNameLst>
                                          <p:attrName>style.visibility</p:attrName>
                                        </p:attrNameLst>
                                      </p:cBhvr>
                                      <p:to>
                                        <p:strVal val="visible"/>
                                      </p:to>
                                    </p:set>
                                    <p:animEffect transition="in" filter="box(in)">
                                      <p:cBhvr>
                                        <p:cTn id="27" dur="500"/>
                                        <p:tgtEl>
                                          <p:spTgt spid="129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P spid="1290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1– Forward Chaining</a:t>
            </a:r>
          </a:p>
        </p:txBody>
      </p:sp>
      <p:sp>
        <p:nvSpPr>
          <p:cNvPr id="3" name="Content Placeholder 2"/>
          <p:cNvSpPr>
            <a:spLocks noGrp="1"/>
          </p:cNvSpPr>
          <p:nvPr>
            <p:ph sz="quarter" idx="1"/>
          </p:nvPr>
        </p:nvSpPr>
        <p:spPr>
          <a:xfrm>
            <a:off x="457200" y="1600200"/>
            <a:ext cx="7787208" cy="4997152"/>
          </a:xfrm>
        </p:spPr>
        <p:txBody>
          <a:bodyPr>
            <a:normAutofit/>
          </a:bodyPr>
          <a:lstStyle/>
          <a:p>
            <a:r>
              <a:rPr lang="id-ID" dirty="0"/>
              <a:t>Fakta awal yang diberikan hanya A dan E, apakah kesimpulan akhirnya?</a:t>
            </a:r>
            <a:endParaRPr lang="en-US" dirty="0"/>
          </a:p>
          <a:p>
            <a:r>
              <a:rPr lang="en-US" dirty="0"/>
              <a:t>K </a:t>
            </a:r>
            <a:r>
              <a:rPr lang="en-US" dirty="0" err="1"/>
              <a:t>adalah</a:t>
            </a:r>
            <a:r>
              <a:rPr lang="en-US" dirty="0"/>
              <a:t> </a:t>
            </a:r>
            <a:r>
              <a:rPr lang="en-US" dirty="0" err="1"/>
              <a:t>salah</a:t>
            </a:r>
            <a:r>
              <a:rPr lang="en-US" dirty="0"/>
              <a:t> </a:t>
            </a:r>
            <a:r>
              <a:rPr lang="en-US" dirty="0" err="1"/>
              <a:t>satu</a:t>
            </a:r>
            <a:r>
              <a:rPr lang="en-US" dirty="0"/>
              <a:t> </a:t>
            </a:r>
            <a:r>
              <a:rPr lang="en-US" dirty="0" err="1"/>
              <a:t>kesimpulan</a:t>
            </a:r>
            <a:r>
              <a:rPr lang="en-US" dirty="0"/>
              <a:t> </a:t>
            </a:r>
            <a:r>
              <a:rPr lang="en-US" dirty="0" err="1"/>
              <a:t>akhir</a:t>
            </a:r>
            <a:r>
              <a:rPr lang="en-US" dirty="0"/>
              <a:t> (</a:t>
            </a:r>
            <a:r>
              <a:rPr lang="en-US" dirty="0" err="1"/>
              <a:t>benar</a:t>
            </a:r>
            <a:r>
              <a:rPr lang="en-US" dirty="0"/>
              <a:t>)</a:t>
            </a:r>
            <a:endParaRPr lang="id-ID" dirty="0"/>
          </a:p>
        </p:txBody>
      </p:sp>
    </p:spTree>
    <p:extLst>
      <p:ext uri="{BB962C8B-B14F-4D97-AF65-F5344CB8AC3E}">
        <p14:creationId xmlns:p14="http://schemas.microsoft.com/office/powerpoint/2010/main" val="68583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1– Backward Chaining</a:t>
            </a:r>
          </a:p>
        </p:txBody>
      </p:sp>
      <p:sp>
        <p:nvSpPr>
          <p:cNvPr id="3" name="Content Placeholder 2"/>
          <p:cNvSpPr>
            <a:spLocks noGrp="1"/>
          </p:cNvSpPr>
          <p:nvPr>
            <p:ph sz="quarter" idx="1"/>
          </p:nvPr>
        </p:nvSpPr>
        <p:spPr>
          <a:xfrm>
            <a:off x="457200" y="1600200"/>
            <a:ext cx="7787208" cy="4997152"/>
          </a:xfrm>
        </p:spPr>
        <p:txBody>
          <a:bodyPr>
            <a:normAutofit lnSpcReduction="10000"/>
          </a:bodyPr>
          <a:lstStyle/>
          <a:p>
            <a:r>
              <a:rPr lang="id-ID" dirty="0"/>
              <a:t>Terdapat 10 aturan yang tersimpan dalam basis pengetahuan yaitu :</a:t>
            </a:r>
            <a:br>
              <a:rPr lang="id-ID" dirty="0"/>
            </a:br>
            <a:r>
              <a:rPr lang="id-ID" dirty="0"/>
              <a:t>R1 : if A and B then C</a:t>
            </a:r>
            <a:br>
              <a:rPr lang="id-ID" dirty="0"/>
            </a:br>
            <a:r>
              <a:rPr lang="id-ID" dirty="0"/>
              <a:t>R2 : if C then D</a:t>
            </a:r>
            <a:br>
              <a:rPr lang="id-ID" dirty="0"/>
            </a:br>
            <a:r>
              <a:rPr lang="id-ID" dirty="0"/>
              <a:t>R3 : if A and E then F</a:t>
            </a:r>
            <a:br>
              <a:rPr lang="id-ID" dirty="0"/>
            </a:br>
            <a:r>
              <a:rPr lang="id-ID" dirty="0"/>
              <a:t>R4 : if A then G</a:t>
            </a:r>
            <a:br>
              <a:rPr lang="id-ID" dirty="0"/>
            </a:br>
            <a:r>
              <a:rPr lang="id-ID" dirty="0"/>
              <a:t>R5 : if F and G then D</a:t>
            </a:r>
            <a:br>
              <a:rPr lang="id-ID" dirty="0"/>
            </a:br>
            <a:r>
              <a:rPr lang="id-ID" dirty="0"/>
              <a:t>R6 : if G and E then H</a:t>
            </a:r>
            <a:br>
              <a:rPr lang="id-ID" dirty="0"/>
            </a:br>
            <a:r>
              <a:rPr lang="id-ID" dirty="0"/>
              <a:t>R7 : if C and H then I</a:t>
            </a:r>
            <a:br>
              <a:rPr lang="id-ID" dirty="0"/>
            </a:br>
            <a:r>
              <a:rPr lang="id-ID" dirty="0"/>
              <a:t>R8 : if I and A then J</a:t>
            </a:r>
            <a:br>
              <a:rPr lang="id-ID" dirty="0"/>
            </a:br>
            <a:r>
              <a:rPr lang="id-ID" dirty="0"/>
              <a:t>R9 : if G then J</a:t>
            </a:r>
            <a:br>
              <a:rPr lang="id-ID" dirty="0"/>
            </a:br>
            <a:r>
              <a:rPr lang="id-ID" dirty="0"/>
              <a:t>R10 : if J then K</a:t>
            </a:r>
            <a:br>
              <a:rPr lang="id-ID" dirty="0"/>
            </a:br>
            <a:r>
              <a:rPr lang="id-ID" dirty="0"/>
              <a:t>Fakta awal yang diberikan hanya A dan E, apakah benar K adalah salah satu kesimpulan akhirnya?</a:t>
            </a:r>
          </a:p>
        </p:txBody>
      </p:sp>
    </p:spTree>
    <p:extLst>
      <p:ext uri="{BB962C8B-B14F-4D97-AF65-F5344CB8AC3E}">
        <p14:creationId xmlns:p14="http://schemas.microsoft.com/office/powerpoint/2010/main" val="154488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1– Backward Chaining</a:t>
            </a:r>
          </a:p>
        </p:txBody>
      </p:sp>
      <p:sp>
        <p:nvSpPr>
          <p:cNvPr id="3" name="Content Placeholder 2"/>
          <p:cNvSpPr>
            <a:spLocks noGrp="1"/>
          </p:cNvSpPr>
          <p:nvPr>
            <p:ph sz="quarter" idx="1"/>
          </p:nvPr>
        </p:nvSpPr>
        <p:spPr>
          <a:xfrm>
            <a:off x="457200" y="1600200"/>
            <a:ext cx="7787208" cy="4997152"/>
          </a:xfrm>
        </p:spPr>
        <p:txBody>
          <a:bodyPr>
            <a:normAutofit/>
          </a:bodyPr>
          <a:lstStyle/>
          <a:p>
            <a:r>
              <a:rPr lang="id-ID" dirty="0"/>
              <a:t>Fakta awal yang diberikan hanya A dan E, apakah benar K adalah salah satu kesimpulan akhirnya?</a:t>
            </a:r>
            <a:endParaRPr lang="en-US" dirty="0"/>
          </a:p>
          <a:p>
            <a:r>
              <a:rPr lang="en-US" dirty="0" err="1"/>
              <a:t>Hipotesa</a:t>
            </a:r>
            <a:r>
              <a:rPr lang="en-US" dirty="0"/>
              <a:t> = K</a:t>
            </a:r>
          </a:p>
        </p:txBody>
      </p:sp>
    </p:spTree>
    <p:extLst>
      <p:ext uri="{BB962C8B-B14F-4D97-AF65-F5344CB8AC3E}">
        <p14:creationId xmlns:p14="http://schemas.microsoft.com/office/powerpoint/2010/main" val="3963575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1806"/>
            <a:ext cx="7467600" cy="580926"/>
          </a:xfrm>
        </p:spPr>
        <p:txBody>
          <a:bodyPr/>
          <a:lstStyle/>
          <a:p>
            <a:r>
              <a:rPr lang="id-ID" dirty="0"/>
              <a:t>Contoh 1– </a:t>
            </a:r>
            <a:r>
              <a:rPr lang="en-US" dirty="0"/>
              <a:t>Backward</a:t>
            </a:r>
            <a:r>
              <a:rPr lang="id-ID" dirty="0"/>
              <a:t> Chaining</a:t>
            </a:r>
          </a:p>
        </p:txBody>
      </p:sp>
      <p:sp>
        <p:nvSpPr>
          <p:cNvPr id="3" name="Content Placeholder 2"/>
          <p:cNvSpPr>
            <a:spLocks noGrp="1"/>
          </p:cNvSpPr>
          <p:nvPr>
            <p:ph sz="quarter" idx="1"/>
          </p:nvPr>
        </p:nvSpPr>
        <p:spPr>
          <a:xfrm>
            <a:off x="8964488" y="116632"/>
            <a:ext cx="4176464" cy="4997152"/>
          </a:xfrm>
        </p:spPr>
        <p:txBody>
          <a:bodyPr>
            <a:normAutofit/>
          </a:bodyPr>
          <a:lstStyle/>
          <a:p>
            <a:endParaRPr lang="id-ID" dirty="0"/>
          </a:p>
        </p:txBody>
      </p:sp>
      <p:grpSp>
        <p:nvGrpSpPr>
          <p:cNvPr id="4" name="Group 3"/>
          <p:cNvGrpSpPr/>
          <p:nvPr/>
        </p:nvGrpSpPr>
        <p:grpSpPr>
          <a:xfrm flipH="1">
            <a:off x="515230" y="620688"/>
            <a:ext cx="7843777" cy="6076317"/>
            <a:chOff x="49992" y="-191821"/>
            <a:chExt cx="8865012" cy="6542624"/>
          </a:xfrm>
        </p:grpSpPr>
        <p:sp>
          <p:nvSpPr>
            <p:cNvPr id="5" name="Oval 4"/>
            <p:cNvSpPr/>
            <p:nvPr/>
          </p:nvSpPr>
          <p:spPr>
            <a:xfrm>
              <a:off x="539552" y="3250191"/>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a:t>
              </a:r>
            </a:p>
          </p:txBody>
        </p:sp>
        <p:sp>
          <p:nvSpPr>
            <p:cNvPr id="6" name="Oval 5"/>
            <p:cNvSpPr/>
            <p:nvPr/>
          </p:nvSpPr>
          <p:spPr>
            <a:xfrm>
              <a:off x="2017672" y="5113784"/>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a:t>
              </a:r>
            </a:p>
          </p:txBody>
        </p:sp>
        <p:sp>
          <p:nvSpPr>
            <p:cNvPr id="7" name="Oval 6"/>
            <p:cNvSpPr/>
            <p:nvPr/>
          </p:nvSpPr>
          <p:spPr>
            <a:xfrm>
              <a:off x="539552" y="5846747"/>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B</a:t>
              </a:r>
            </a:p>
          </p:txBody>
        </p:sp>
        <p:sp>
          <p:nvSpPr>
            <p:cNvPr id="8" name="Oval 7"/>
            <p:cNvSpPr/>
            <p:nvPr/>
          </p:nvSpPr>
          <p:spPr>
            <a:xfrm>
              <a:off x="7868961" y="5085184"/>
              <a:ext cx="576064" cy="5040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D</a:t>
              </a:r>
            </a:p>
          </p:txBody>
        </p:sp>
        <p:sp>
          <p:nvSpPr>
            <p:cNvPr id="9" name="Oval 8"/>
            <p:cNvSpPr/>
            <p:nvPr/>
          </p:nvSpPr>
          <p:spPr>
            <a:xfrm>
              <a:off x="548384" y="1124744"/>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E</a:t>
              </a:r>
            </a:p>
          </p:txBody>
        </p:sp>
        <p:sp>
          <p:nvSpPr>
            <p:cNvPr id="10" name="Oval 9"/>
            <p:cNvSpPr/>
            <p:nvPr/>
          </p:nvSpPr>
          <p:spPr>
            <a:xfrm>
              <a:off x="1935160" y="1870817"/>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F</a:t>
              </a:r>
            </a:p>
          </p:txBody>
        </p:sp>
        <p:sp>
          <p:nvSpPr>
            <p:cNvPr id="11" name="Oval 10"/>
            <p:cNvSpPr/>
            <p:nvPr/>
          </p:nvSpPr>
          <p:spPr>
            <a:xfrm>
              <a:off x="1946042" y="2765507"/>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G</a:t>
              </a:r>
            </a:p>
          </p:txBody>
        </p:sp>
        <p:sp>
          <p:nvSpPr>
            <p:cNvPr id="12" name="Oval 11"/>
            <p:cNvSpPr/>
            <p:nvPr/>
          </p:nvSpPr>
          <p:spPr>
            <a:xfrm>
              <a:off x="6957775" y="2999127"/>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J</a:t>
              </a:r>
            </a:p>
          </p:txBody>
        </p:sp>
        <p:sp>
          <p:nvSpPr>
            <p:cNvPr id="14" name="Oval 13"/>
            <p:cNvSpPr/>
            <p:nvPr/>
          </p:nvSpPr>
          <p:spPr>
            <a:xfrm>
              <a:off x="7861359" y="446102"/>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D</a:t>
              </a:r>
            </a:p>
          </p:txBody>
        </p:sp>
        <p:sp>
          <p:nvSpPr>
            <p:cNvPr id="15" name="Oval 14"/>
            <p:cNvSpPr/>
            <p:nvPr/>
          </p:nvSpPr>
          <p:spPr>
            <a:xfrm>
              <a:off x="7872564" y="2998163"/>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K</a:t>
              </a:r>
            </a:p>
          </p:txBody>
        </p:sp>
        <p:sp>
          <p:nvSpPr>
            <p:cNvPr id="16" name="Oval 15"/>
            <p:cNvSpPr/>
            <p:nvPr/>
          </p:nvSpPr>
          <p:spPr>
            <a:xfrm>
              <a:off x="6012676" y="2419079"/>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a:t>
              </a:r>
            </a:p>
          </p:txBody>
        </p:sp>
        <p:sp>
          <p:nvSpPr>
            <p:cNvPr id="17" name="Oval 16"/>
            <p:cNvSpPr/>
            <p:nvPr/>
          </p:nvSpPr>
          <p:spPr>
            <a:xfrm>
              <a:off x="5090641" y="2102758"/>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H</a:t>
              </a:r>
            </a:p>
          </p:txBody>
        </p:sp>
        <p:sp>
          <p:nvSpPr>
            <p:cNvPr id="32" name="TextBox 31"/>
            <p:cNvSpPr txBox="1"/>
            <p:nvPr/>
          </p:nvSpPr>
          <p:spPr>
            <a:xfrm rot="16200000">
              <a:off x="7442294" y="3108418"/>
              <a:ext cx="2576088" cy="369332"/>
            </a:xfrm>
            <a:prstGeom prst="rect">
              <a:avLst/>
            </a:prstGeom>
            <a:noFill/>
          </p:spPr>
          <p:txBody>
            <a:bodyPr wrap="square" rtlCol="0">
              <a:spAutoFit/>
            </a:bodyPr>
            <a:lstStyle/>
            <a:p>
              <a:pPr algn="ctr"/>
              <a:r>
                <a:rPr lang="en-US" b="1" dirty="0">
                  <a:solidFill>
                    <a:srgbClr val="FF0000"/>
                  </a:solidFill>
                </a:rPr>
                <a:t>GOAL</a:t>
              </a:r>
            </a:p>
          </p:txBody>
        </p:sp>
        <p:sp>
          <p:nvSpPr>
            <p:cNvPr id="33" name="TextBox 32"/>
            <p:cNvSpPr txBox="1"/>
            <p:nvPr/>
          </p:nvSpPr>
          <p:spPr>
            <a:xfrm rot="16200000">
              <a:off x="-1053386" y="3226222"/>
              <a:ext cx="2576088" cy="369332"/>
            </a:xfrm>
            <a:prstGeom prst="rect">
              <a:avLst/>
            </a:prstGeom>
            <a:noFill/>
          </p:spPr>
          <p:txBody>
            <a:bodyPr wrap="square" rtlCol="0">
              <a:spAutoFit/>
            </a:bodyPr>
            <a:lstStyle/>
            <a:p>
              <a:pPr algn="ctr"/>
              <a:r>
                <a:rPr lang="en-US" b="1" dirty="0">
                  <a:solidFill>
                    <a:srgbClr val="FF0000"/>
                  </a:solidFill>
                </a:rPr>
                <a:t>INISIAL STATE</a:t>
              </a:r>
            </a:p>
          </p:txBody>
        </p:sp>
        <p:sp>
          <p:nvSpPr>
            <p:cNvPr id="128" name="Oval 127"/>
            <p:cNvSpPr/>
            <p:nvPr/>
          </p:nvSpPr>
          <p:spPr>
            <a:xfrm>
              <a:off x="6938801" y="4060720"/>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J</a:t>
              </a:r>
            </a:p>
          </p:txBody>
        </p:sp>
        <p:sp>
          <p:nvSpPr>
            <p:cNvPr id="135" name="Oval 134"/>
            <p:cNvSpPr/>
            <p:nvPr/>
          </p:nvSpPr>
          <p:spPr>
            <a:xfrm>
              <a:off x="7910358" y="4077072"/>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K</a:t>
              </a:r>
            </a:p>
          </p:txBody>
        </p:sp>
        <p:sp>
          <p:nvSpPr>
            <p:cNvPr id="38" name="Content Placeholder 2"/>
            <p:cNvSpPr txBox="1">
              <a:spLocks/>
            </p:cNvSpPr>
            <p:nvPr/>
          </p:nvSpPr>
          <p:spPr>
            <a:xfrm>
              <a:off x="2305704" y="-191821"/>
              <a:ext cx="6480720" cy="483616"/>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err="1"/>
                <a:t>Fakta</a:t>
              </a:r>
              <a:r>
                <a:rPr lang="en-US" dirty="0"/>
                <a:t> : A </a:t>
              </a:r>
              <a:r>
                <a:rPr lang="en-US" dirty="0" err="1"/>
                <a:t>dan</a:t>
              </a:r>
              <a:r>
                <a:rPr lang="en-US" dirty="0"/>
                <a:t> E | </a:t>
              </a:r>
              <a:r>
                <a:rPr lang="en-US" dirty="0" err="1"/>
                <a:t>Hipotesa</a:t>
              </a:r>
              <a:r>
                <a:rPr lang="en-US" dirty="0"/>
                <a:t> = K</a:t>
              </a:r>
            </a:p>
          </p:txBody>
        </p:sp>
      </p:grpSp>
      <p:grpSp>
        <p:nvGrpSpPr>
          <p:cNvPr id="85" name="Group 84"/>
          <p:cNvGrpSpPr/>
          <p:nvPr/>
        </p:nvGrpSpPr>
        <p:grpSpPr>
          <a:xfrm>
            <a:off x="499028" y="1447211"/>
            <a:ext cx="7171964" cy="5249970"/>
            <a:chOff x="499028" y="1447211"/>
            <a:chExt cx="7171964" cy="5249970"/>
          </a:xfrm>
        </p:grpSpPr>
        <p:sp>
          <p:nvSpPr>
            <p:cNvPr id="43" name="Content Placeholder 2"/>
            <p:cNvSpPr txBox="1">
              <a:spLocks/>
            </p:cNvSpPr>
            <p:nvPr/>
          </p:nvSpPr>
          <p:spPr>
            <a:xfrm>
              <a:off x="499028" y="6213565"/>
              <a:ext cx="6480720" cy="48361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err="1"/>
                <a:t>Kesimpulan</a:t>
              </a:r>
              <a:r>
                <a:rPr lang="en-US" dirty="0"/>
                <a:t> : K </a:t>
              </a:r>
              <a:r>
                <a:rPr lang="en-US" dirty="0" err="1"/>
                <a:t>adalah</a:t>
              </a:r>
              <a:r>
                <a:rPr lang="en-US" dirty="0"/>
                <a:t> </a:t>
              </a:r>
              <a:r>
                <a:rPr lang="en-US" dirty="0" err="1"/>
                <a:t>salah</a:t>
              </a:r>
              <a:r>
                <a:rPr lang="en-US" dirty="0"/>
                <a:t> </a:t>
              </a:r>
              <a:r>
                <a:rPr lang="en-US" dirty="0" err="1"/>
                <a:t>satu</a:t>
              </a:r>
              <a:r>
                <a:rPr lang="en-US" dirty="0"/>
                <a:t> </a:t>
              </a:r>
              <a:r>
                <a:rPr lang="en-US" dirty="0" err="1"/>
                <a:t>kesimpulan</a:t>
              </a:r>
              <a:endParaRPr lang="en-US" dirty="0"/>
            </a:p>
          </p:txBody>
        </p:sp>
        <p:cxnSp>
          <p:nvCxnSpPr>
            <p:cNvPr id="18" name="Straight Arrow Connector 17"/>
            <p:cNvCxnSpPr>
              <a:stCxn id="135" idx="2"/>
              <a:endCxn id="128" idx="6"/>
            </p:cNvCxnSpPr>
            <p:nvPr/>
          </p:nvCxnSpPr>
          <p:spPr>
            <a:xfrm flipV="1">
              <a:off x="1404142" y="4804207"/>
              <a:ext cx="349933" cy="151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0" name="Straight Arrow Connector 19"/>
            <p:cNvCxnSpPr>
              <a:stCxn id="128" idx="2"/>
              <a:endCxn id="11" idx="5"/>
            </p:cNvCxnSpPr>
            <p:nvPr/>
          </p:nvCxnSpPr>
          <p:spPr>
            <a:xfrm flipV="1">
              <a:off x="2263777" y="3766816"/>
              <a:ext cx="3982544" cy="103739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7" name="Straight Arrow Connector 26"/>
            <p:cNvCxnSpPr>
              <a:stCxn id="11" idx="2"/>
              <a:endCxn id="5" idx="7"/>
            </p:cNvCxnSpPr>
            <p:nvPr/>
          </p:nvCxnSpPr>
          <p:spPr>
            <a:xfrm>
              <a:off x="6681379" y="3601307"/>
              <a:ext cx="809406" cy="284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6" idx="3"/>
              <a:endCxn id="7" idx="6"/>
            </p:cNvCxnSpPr>
            <p:nvPr/>
          </p:nvCxnSpPr>
          <p:spPr>
            <a:xfrm>
              <a:off x="6543356" y="5947726"/>
              <a:ext cx="872785" cy="5152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8" idx="2"/>
              <a:endCxn id="6" idx="6"/>
            </p:cNvCxnSpPr>
            <p:nvPr/>
          </p:nvCxnSpPr>
          <p:spPr>
            <a:xfrm>
              <a:off x="1440770" y="5755655"/>
              <a:ext cx="4667528" cy="2656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0" name="Straight Arrow Connector 39"/>
            <p:cNvCxnSpPr>
              <a:stCxn id="10" idx="3"/>
              <a:endCxn id="5" idx="0"/>
            </p:cNvCxnSpPr>
            <p:nvPr/>
          </p:nvCxnSpPr>
          <p:spPr>
            <a:xfrm>
              <a:off x="6616363" y="2935892"/>
              <a:ext cx="1054629" cy="881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0" idx="1"/>
              <a:endCxn id="9" idx="6"/>
            </p:cNvCxnSpPr>
            <p:nvPr/>
          </p:nvCxnSpPr>
          <p:spPr>
            <a:xfrm flipV="1">
              <a:off x="6616363" y="2077485"/>
              <a:ext cx="791964" cy="527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4" idx="2"/>
              <a:endCxn id="10" idx="7"/>
            </p:cNvCxnSpPr>
            <p:nvPr/>
          </p:nvCxnSpPr>
          <p:spPr>
            <a:xfrm>
              <a:off x="1447496" y="1447211"/>
              <a:ext cx="4808453" cy="1157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4" idx="3"/>
              <a:endCxn id="11" idx="7"/>
            </p:cNvCxnSpPr>
            <p:nvPr/>
          </p:nvCxnSpPr>
          <p:spPr>
            <a:xfrm>
              <a:off x="1372852" y="1612720"/>
              <a:ext cx="4873469" cy="1823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7" idx="3"/>
              <a:endCxn id="11" idx="6"/>
            </p:cNvCxnSpPr>
            <p:nvPr/>
          </p:nvCxnSpPr>
          <p:spPr>
            <a:xfrm>
              <a:off x="3824388" y="3151302"/>
              <a:ext cx="2347289" cy="450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7" idx="1"/>
              <a:endCxn id="9" idx="7"/>
            </p:cNvCxnSpPr>
            <p:nvPr/>
          </p:nvCxnSpPr>
          <p:spPr>
            <a:xfrm flipV="1">
              <a:off x="3824388" y="1911975"/>
              <a:ext cx="3658583" cy="908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16" idx="1"/>
              <a:endCxn id="17" idx="6"/>
            </p:cNvCxnSpPr>
            <p:nvPr/>
          </p:nvCxnSpPr>
          <p:spPr>
            <a:xfrm flipV="1">
              <a:off x="3008570" y="2985793"/>
              <a:ext cx="380760" cy="1282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6" idx="3"/>
              <a:endCxn id="6" idx="7"/>
            </p:cNvCxnSpPr>
            <p:nvPr/>
          </p:nvCxnSpPr>
          <p:spPr>
            <a:xfrm>
              <a:off x="3008570" y="3445078"/>
              <a:ext cx="3174372" cy="217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2" idx="1"/>
              <a:endCxn id="16" idx="6"/>
            </p:cNvCxnSpPr>
            <p:nvPr/>
          </p:nvCxnSpPr>
          <p:spPr>
            <a:xfrm flipV="1">
              <a:off x="2172345" y="3279569"/>
              <a:ext cx="401167" cy="373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12" idx="3"/>
              <a:endCxn id="5" idx="6"/>
            </p:cNvCxnSpPr>
            <p:nvPr/>
          </p:nvCxnSpPr>
          <p:spPr>
            <a:xfrm>
              <a:off x="2172345" y="3983785"/>
              <a:ext cx="5243796" cy="67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6" idx="1"/>
              <a:endCxn id="5" idx="5"/>
            </p:cNvCxnSpPr>
            <p:nvPr/>
          </p:nvCxnSpPr>
          <p:spPr>
            <a:xfrm flipV="1">
              <a:off x="6543356" y="4216955"/>
              <a:ext cx="947429" cy="1399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15" idx="2"/>
              <a:endCxn id="12" idx="6"/>
            </p:cNvCxnSpPr>
            <p:nvPr/>
          </p:nvCxnSpPr>
          <p:spPr>
            <a:xfrm>
              <a:off x="1437582" y="3817381"/>
              <a:ext cx="299705" cy="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49554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2 – Forward Chaining</a:t>
            </a:r>
          </a:p>
        </p:txBody>
      </p:sp>
      <p:sp>
        <p:nvSpPr>
          <p:cNvPr id="3" name="Content Placeholder 2"/>
          <p:cNvSpPr>
            <a:spLocks noGrp="1"/>
          </p:cNvSpPr>
          <p:nvPr>
            <p:ph sz="quarter" idx="1"/>
          </p:nvPr>
        </p:nvSpPr>
        <p:spPr/>
        <p:txBody>
          <a:bodyPr>
            <a:normAutofit fontScale="92500" lnSpcReduction="10000"/>
          </a:bodyPr>
          <a:lstStyle/>
          <a:p>
            <a:r>
              <a:rPr lang="id-ID" dirty="0"/>
              <a:t>Diketahui daftar gejala yang ada di dalam knowledge base adalah sebagai berikut:</a:t>
            </a:r>
          </a:p>
          <a:p>
            <a:pPr marL="271463" indent="0">
              <a:buNone/>
            </a:pPr>
            <a:r>
              <a:rPr lang="id-ID" dirty="0"/>
              <a:t>A1 = suhu tubuh &gt;= 38 0 C</a:t>
            </a:r>
          </a:p>
          <a:p>
            <a:pPr marL="271463" indent="0">
              <a:buNone/>
            </a:pPr>
            <a:r>
              <a:rPr lang="id-ID" dirty="0"/>
              <a:t>A2 = batuk</a:t>
            </a:r>
          </a:p>
          <a:p>
            <a:pPr marL="271463" indent="0">
              <a:buNone/>
            </a:pPr>
            <a:r>
              <a:rPr lang="id-ID" dirty="0"/>
              <a:t>A3 = pilek</a:t>
            </a:r>
          </a:p>
          <a:p>
            <a:pPr marL="271463" indent="0">
              <a:buNone/>
            </a:pPr>
            <a:r>
              <a:rPr lang="id-ID" dirty="0"/>
              <a:t>A4 = batuk yang terus menerus</a:t>
            </a:r>
            <a:r>
              <a:rPr lang="en-US" dirty="0"/>
              <a:t> di </a:t>
            </a:r>
            <a:r>
              <a:rPr lang="en-US" dirty="0" err="1"/>
              <a:t>malam</a:t>
            </a:r>
            <a:r>
              <a:rPr lang="en-US" dirty="0"/>
              <a:t> </a:t>
            </a:r>
            <a:r>
              <a:rPr lang="en-US" dirty="0" err="1"/>
              <a:t>hari</a:t>
            </a:r>
            <a:endParaRPr lang="id-ID" dirty="0"/>
          </a:p>
          <a:p>
            <a:pPr marL="271463" indent="0">
              <a:buNone/>
            </a:pPr>
            <a:r>
              <a:rPr lang="id-ID" dirty="0"/>
              <a:t>A5 = nafas berbunyi</a:t>
            </a:r>
          </a:p>
          <a:p>
            <a:r>
              <a:rPr lang="id-ID" dirty="0"/>
              <a:t>Daftar penyakit yang ada di dalam knowledge base sbb:</a:t>
            </a:r>
          </a:p>
          <a:p>
            <a:pPr marL="271463" indent="0">
              <a:buNone/>
            </a:pPr>
            <a:r>
              <a:rPr lang="pt-BR" dirty="0"/>
              <a:t>P1 = demam biasa</a:t>
            </a:r>
          </a:p>
          <a:p>
            <a:pPr marL="271463" indent="0">
              <a:buNone/>
            </a:pPr>
            <a:r>
              <a:rPr lang="pt-BR" dirty="0"/>
              <a:t>P2 = batuk biasa</a:t>
            </a:r>
          </a:p>
          <a:p>
            <a:pPr marL="271463" indent="0">
              <a:buNone/>
            </a:pPr>
            <a:r>
              <a:rPr lang="pt-BR" dirty="0"/>
              <a:t>P3 = influensa / infeksi virus</a:t>
            </a:r>
          </a:p>
          <a:p>
            <a:pPr marL="271463" indent="0">
              <a:buNone/>
            </a:pPr>
            <a:r>
              <a:rPr lang="pt-BR" dirty="0"/>
              <a:t>P4 = batuk rejan</a:t>
            </a:r>
          </a:p>
          <a:p>
            <a:pPr marL="271463" indent="0">
              <a:buNone/>
            </a:pPr>
            <a:r>
              <a:rPr lang="pt-BR" dirty="0"/>
              <a:t>P5 = infeksi saluran nafas</a:t>
            </a:r>
            <a:endParaRPr lang="id-ID" dirty="0"/>
          </a:p>
        </p:txBody>
      </p:sp>
    </p:spTree>
    <p:extLst>
      <p:ext uri="{BB962C8B-B14F-4D97-AF65-F5344CB8AC3E}">
        <p14:creationId xmlns:p14="http://schemas.microsoft.com/office/powerpoint/2010/main" val="1600139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2 – Forward Chaining (lanjutan)</a:t>
            </a:r>
          </a:p>
        </p:txBody>
      </p:sp>
      <p:sp>
        <p:nvSpPr>
          <p:cNvPr id="3" name="Content Placeholder 2"/>
          <p:cNvSpPr>
            <a:spLocks noGrp="1"/>
          </p:cNvSpPr>
          <p:nvPr>
            <p:ph sz="quarter" idx="1"/>
          </p:nvPr>
        </p:nvSpPr>
        <p:spPr/>
        <p:txBody>
          <a:bodyPr>
            <a:normAutofit/>
          </a:bodyPr>
          <a:lstStyle/>
          <a:p>
            <a:r>
              <a:rPr lang="id-ID" dirty="0"/>
              <a:t>Rules yang ada di dalam knowledge base sbb:</a:t>
            </a:r>
          </a:p>
          <a:p>
            <a:r>
              <a:rPr lang="en-US" dirty="0"/>
              <a:t>R1 = IF A1 THEN P1</a:t>
            </a:r>
          </a:p>
          <a:p>
            <a:r>
              <a:rPr lang="en-US" dirty="0"/>
              <a:t>R2 = IF A2 THEN P2</a:t>
            </a:r>
          </a:p>
          <a:p>
            <a:r>
              <a:rPr lang="en-US" dirty="0"/>
              <a:t>R3 = IF P1 AND (P2 OR A3) THEN P3</a:t>
            </a:r>
          </a:p>
          <a:p>
            <a:r>
              <a:rPr lang="en-US" dirty="0"/>
              <a:t>R4 = IF P3 AND A4 THEN P4</a:t>
            </a:r>
          </a:p>
          <a:p>
            <a:r>
              <a:rPr lang="en-US" dirty="0"/>
              <a:t>R5 = IF P3 And A5 THEN P5</a:t>
            </a:r>
            <a:endParaRPr lang="id-ID" dirty="0"/>
          </a:p>
          <a:p>
            <a:r>
              <a:rPr lang="id-ID" dirty="0"/>
              <a:t>Jika fakta gejala pada seseorang adalah </a:t>
            </a:r>
            <a:r>
              <a:rPr lang="id-ID" u="sng" dirty="0"/>
              <a:t>demam</a:t>
            </a:r>
            <a:r>
              <a:rPr lang="id-ID" dirty="0"/>
              <a:t>, </a:t>
            </a:r>
            <a:r>
              <a:rPr lang="id-ID" u="sng" dirty="0"/>
              <a:t>batuk</a:t>
            </a:r>
            <a:r>
              <a:rPr lang="id-ID" dirty="0"/>
              <a:t>, dan </a:t>
            </a:r>
            <a:r>
              <a:rPr lang="id-ID" u="sng" dirty="0"/>
              <a:t>batuk tersebut lebih sering di malam hari </a:t>
            </a:r>
            <a:br>
              <a:rPr lang="en-US" u="sng" dirty="0"/>
            </a:br>
            <a:r>
              <a:rPr lang="id-ID" dirty="0"/>
              <a:t>(A1, A2,A4), tentukan kesimpulan penyakit yang diderita menurut sistem menggunakan </a:t>
            </a:r>
            <a:r>
              <a:rPr lang="id-ID" dirty="0">
                <a:solidFill>
                  <a:srgbClr val="FF0000"/>
                </a:solidFill>
              </a:rPr>
              <a:t>Forward Chaining</a:t>
            </a:r>
            <a:r>
              <a:rPr lang="id-ID" dirty="0"/>
              <a:t>.</a:t>
            </a:r>
          </a:p>
        </p:txBody>
      </p:sp>
    </p:spTree>
    <p:extLst>
      <p:ext uri="{BB962C8B-B14F-4D97-AF65-F5344CB8AC3E}">
        <p14:creationId xmlns:p14="http://schemas.microsoft.com/office/powerpoint/2010/main" val="1434084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7389"/>
            <a:ext cx="7467600" cy="460352"/>
          </a:xfrm>
        </p:spPr>
        <p:txBody>
          <a:bodyPr>
            <a:normAutofit fontScale="90000"/>
          </a:bodyPr>
          <a:lstStyle/>
          <a:p>
            <a:r>
              <a:rPr lang="en-US" dirty="0" err="1"/>
              <a:t>jawaban</a:t>
            </a:r>
            <a:endParaRPr lang="en-US" dirty="0"/>
          </a:p>
        </p:txBody>
      </p:sp>
      <p:sp>
        <p:nvSpPr>
          <p:cNvPr id="3" name="Content Placeholder 2"/>
          <p:cNvSpPr>
            <a:spLocks noGrp="1"/>
          </p:cNvSpPr>
          <p:nvPr>
            <p:ph sz="quarter" idx="1"/>
          </p:nvPr>
        </p:nvSpPr>
        <p:spPr>
          <a:xfrm>
            <a:off x="561740" y="900780"/>
            <a:ext cx="6480720" cy="1164000"/>
          </a:xfrm>
        </p:spPr>
        <p:txBody>
          <a:bodyPr>
            <a:normAutofit/>
          </a:bodyPr>
          <a:lstStyle/>
          <a:p>
            <a:r>
              <a:rPr lang="en-US" dirty="0" err="1"/>
              <a:t>Gambar</a:t>
            </a:r>
            <a:r>
              <a:rPr lang="en-US" dirty="0"/>
              <a:t> diagram forward </a:t>
            </a:r>
            <a:r>
              <a:rPr lang="en-US" dirty="0" err="1"/>
              <a:t>sesuai</a:t>
            </a:r>
            <a:r>
              <a:rPr lang="en-US" dirty="0"/>
              <a:t> rule</a:t>
            </a:r>
          </a:p>
          <a:p>
            <a:r>
              <a:rPr lang="en-US" dirty="0" err="1"/>
              <a:t>Fakta</a:t>
            </a:r>
            <a:r>
              <a:rPr lang="en-US" dirty="0"/>
              <a:t> : A1, A2, A4</a:t>
            </a:r>
          </a:p>
        </p:txBody>
      </p:sp>
      <p:grpSp>
        <p:nvGrpSpPr>
          <p:cNvPr id="75" name="Group 74"/>
          <p:cNvGrpSpPr/>
          <p:nvPr/>
        </p:nvGrpSpPr>
        <p:grpSpPr>
          <a:xfrm>
            <a:off x="323528" y="1916832"/>
            <a:ext cx="7569547" cy="4401703"/>
            <a:chOff x="239165" y="1613547"/>
            <a:chExt cx="7569547" cy="4401703"/>
          </a:xfrm>
        </p:grpSpPr>
        <p:sp>
          <p:nvSpPr>
            <p:cNvPr id="4" name="Oval 3"/>
            <p:cNvSpPr/>
            <p:nvPr/>
          </p:nvSpPr>
          <p:spPr>
            <a:xfrm>
              <a:off x="949411" y="1927339"/>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A1</a:t>
              </a:r>
            </a:p>
          </p:txBody>
        </p:sp>
        <p:sp>
          <p:nvSpPr>
            <p:cNvPr id="5" name="Oval 4"/>
            <p:cNvSpPr/>
            <p:nvPr/>
          </p:nvSpPr>
          <p:spPr>
            <a:xfrm>
              <a:off x="949411" y="3710994"/>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A3</a:t>
              </a:r>
            </a:p>
          </p:txBody>
        </p:sp>
        <p:sp>
          <p:nvSpPr>
            <p:cNvPr id="6" name="Oval 5"/>
            <p:cNvSpPr/>
            <p:nvPr/>
          </p:nvSpPr>
          <p:spPr>
            <a:xfrm>
              <a:off x="949411" y="2870289"/>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A2</a:t>
              </a:r>
            </a:p>
          </p:txBody>
        </p:sp>
        <p:sp>
          <p:nvSpPr>
            <p:cNvPr id="7" name="Oval 6"/>
            <p:cNvSpPr/>
            <p:nvPr/>
          </p:nvSpPr>
          <p:spPr>
            <a:xfrm>
              <a:off x="949411" y="4613018"/>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A4</a:t>
              </a:r>
            </a:p>
          </p:txBody>
        </p:sp>
        <p:sp>
          <p:nvSpPr>
            <p:cNvPr id="8" name="Oval 7"/>
            <p:cNvSpPr/>
            <p:nvPr/>
          </p:nvSpPr>
          <p:spPr>
            <a:xfrm>
              <a:off x="949411" y="5511194"/>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A5</a:t>
              </a:r>
            </a:p>
          </p:txBody>
        </p:sp>
        <p:sp>
          <p:nvSpPr>
            <p:cNvPr id="9" name="Oval 8"/>
            <p:cNvSpPr/>
            <p:nvPr/>
          </p:nvSpPr>
          <p:spPr>
            <a:xfrm>
              <a:off x="2228750" y="1923507"/>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P1</a:t>
              </a:r>
            </a:p>
          </p:txBody>
        </p:sp>
        <p:sp>
          <p:nvSpPr>
            <p:cNvPr id="10" name="Oval 9"/>
            <p:cNvSpPr/>
            <p:nvPr/>
          </p:nvSpPr>
          <p:spPr>
            <a:xfrm>
              <a:off x="2232235" y="2870289"/>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P2</a:t>
              </a:r>
            </a:p>
          </p:txBody>
        </p:sp>
        <p:sp>
          <p:nvSpPr>
            <p:cNvPr id="11" name="Oval 10"/>
            <p:cNvSpPr/>
            <p:nvPr/>
          </p:nvSpPr>
          <p:spPr>
            <a:xfrm>
              <a:off x="6466396" y="1613547"/>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P4</a:t>
              </a:r>
            </a:p>
          </p:txBody>
        </p:sp>
        <p:sp>
          <p:nvSpPr>
            <p:cNvPr id="13" name="Oval 12"/>
            <p:cNvSpPr/>
            <p:nvPr/>
          </p:nvSpPr>
          <p:spPr>
            <a:xfrm>
              <a:off x="6466396" y="5508581"/>
              <a:ext cx="576064" cy="504056"/>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dirty="0"/>
                <a:t>P5</a:t>
              </a:r>
            </a:p>
          </p:txBody>
        </p:sp>
        <p:sp>
          <p:nvSpPr>
            <p:cNvPr id="14" name="Oval 13"/>
            <p:cNvSpPr/>
            <p:nvPr/>
          </p:nvSpPr>
          <p:spPr>
            <a:xfrm>
              <a:off x="6466396" y="4185732"/>
              <a:ext cx="576064" cy="504056"/>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dirty="0"/>
                <a:t>P4</a:t>
              </a:r>
            </a:p>
          </p:txBody>
        </p:sp>
        <p:sp>
          <p:nvSpPr>
            <p:cNvPr id="15" name="Oval 14"/>
            <p:cNvSpPr/>
            <p:nvPr/>
          </p:nvSpPr>
          <p:spPr>
            <a:xfrm>
              <a:off x="6466396" y="2815431"/>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P5</a:t>
              </a:r>
            </a:p>
          </p:txBody>
        </p:sp>
        <p:sp>
          <p:nvSpPr>
            <p:cNvPr id="16" name="Oval 15"/>
            <p:cNvSpPr/>
            <p:nvPr/>
          </p:nvSpPr>
          <p:spPr>
            <a:xfrm>
              <a:off x="3612019" y="3710994"/>
              <a:ext cx="576064" cy="504056"/>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dirty="0"/>
                <a:t>P3</a:t>
              </a:r>
            </a:p>
          </p:txBody>
        </p:sp>
        <p:sp>
          <p:nvSpPr>
            <p:cNvPr id="17" name="Oval 16"/>
            <p:cNvSpPr/>
            <p:nvPr/>
          </p:nvSpPr>
          <p:spPr>
            <a:xfrm>
              <a:off x="3612019" y="2328195"/>
              <a:ext cx="576064"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P3</a:t>
              </a:r>
            </a:p>
          </p:txBody>
        </p:sp>
        <p:cxnSp>
          <p:nvCxnSpPr>
            <p:cNvPr id="19" name="Straight Arrow Connector 18"/>
            <p:cNvCxnSpPr>
              <a:stCxn id="4" idx="6"/>
              <a:endCxn id="9" idx="2"/>
            </p:cNvCxnSpPr>
            <p:nvPr/>
          </p:nvCxnSpPr>
          <p:spPr>
            <a:xfrm flipV="1">
              <a:off x="1525475" y="2175535"/>
              <a:ext cx="703275" cy="3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6"/>
              <a:endCxn id="10" idx="2"/>
            </p:cNvCxnSpPr>
            <p:nvPr/>
          </p:nvCxnSpPr>
          <p:spPr>
            <a:xfrm>
              <a:off x="1525475" y="3122317"/>
              <a:ext cx="7067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9" idx="6"/>
              <a:endCxn id="17" idx="2"/>
            </p:cNvCxnSpPr>
            <p:nvPr/>
          </p:nvCxnSpPr>
          <p:spPr>
            <a:xfrm>
              <a:off x="2804814" y="2175535"/>
              <a:ext cx="807205" cy="404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 idx="6"/>
              <a:endCxn id="17" idx="2"/>
            </p:cNvCxnSpPr>
            <p:nvPr/>
          </p:nvCxnSpPr>
          <p:spPr>
            <a:xfrm flipV="1">
              <a:off x="2808299" y="2580223"/>
              <a:ext cx="803720" cy="542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6"/>
              <a:endCxn id="16" idx="2"/>
            </p:cNvCxnSpPr>
            <p:nvPr/>
          </p:nvCxnSpPr>
          <p:spPr>
            <a:xfrm>
              <a:off x="2804814" y="2175535"/>
              <a:ext cx="807205" cy="17874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0" name="Straight Arrow Connector 29"/>
            <p:cNvCxnSpPr>
              <a:stCxn id="5" idx="6"/>
              <a:endCxn id="16" idx="2"/>
            </p:cNvCxnSpPr>
            <p:nvPr/>
          </p:nvCxnSpPr>
          <p:spPr>
            <a:xfrm>
              <a:off x="1525475" y="3963022"/>
              <a:ext cx="208654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4" name="Straight Arrow Connector 33"/>
            <p:cNvCxnSpPr>
              <a:stCxn id="17" idx="6"/>
              <a:endCxn id="11" idx="2"/>
            </p:cNvCxnSpPr>
            <p:nvPr/>
          </p:nvCxnSpPr>
          <p:spPr>
            <a:xfrm flipV="1">
              <a:off x="4188083" y="1865575"/>
              <a:ext cx="2278313" cy="714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7" idx="6"/>
              <a:endCxn id="11" idx="2"/>
            </p:cNvCxnSpPr>
            <p:nvPr/>
          </p:nvCxnSpPr>
          <p:spPr>
            <a:xfrm flipV="1">
              <a:off x="1525475" y="1865575"/>
              <a:ext cx="4940921" cy="2999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7" idx="6"/>
              <a:endCxn id="15" idx="2"/>
            </p:cNvCxnSpPr>
            <p:nvPr/>
          </p:nvCxnSpPr>
          <p:spPr>
            <a:xfrm>
              <a:off x="4188083" y="2580223"/>
              <a:ext cx="2278313" cy="487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8" idx="6"/>
              <a:endCxn id="15" idx="2"/>
            </p:cNvCxnSpPr>
            <p:nvPr/>
          </p:nvCxnSpPr>
          <p:spPr>
            <a:xfrm flipV="1">
              <a:off x="1525475" y="3067459"/>
              <a:ext cx="4940921" cy="2695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8" idx="6"/>
              <a:endCxn id="13" idx="2"/>
            </p:cNvCxnSpPr>
            <p:nvPr/>
          </p:nvCxnSpPr>
          <p:spPr>
            <a:xfrm flipV="1">
              <a:off x="1525475" y="5760609"/>
              <a:ext cx="4940921" cy="261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p:cNvCxnSpPr>
              <a:stCxn id="7" idx="6"/>
              <a:endCxn id="14" idx="2"/>
            </p:cNvCxnSpPr>
            <p:nvPr/>
          </p:nvCxnSpPr>
          <p:spPr>
            <a:xfrm flipV="1">
              <a:off x="1525475" y="4437760"/>
              <a:ext cx="4940921" cy="42728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6" name="Straight Arrow Connector 55"/>
            <p:cNvCxnSpPr>
              <a:stCxn id="16" idx="6"/>
              <a:endCxn id="13" idx="2"/>
            </p:cNvCxnSpPr>
            <p:nvPr/>
          </p:nvCxnSpPr>
          <p:spPr>
            <a:xfrm>
              <a:off x="4188083" y="3963022"/>
              <a:ext cx="2278313" cy="17975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3" name="Straight Arrow Connector 62"/>
            <p:cNvCxnSpPr>
              <a:stCxn id="16" idx="6"/>
              <a:endCxn id="14" idx="2"/>
            </p:cNvCxnSpPr>
            <p:nvPr/>
          </p:nvCxnSpPr>
          <p:spPr>
            <a:xfrm>
              <a:off x="4188083" y="3963022"/>
              <a:ext cx="2278313" cy="47473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73" name="TextBox 72"/>
            <p:cNvSpPr txBox="1"/>
            <p:nvPr/>
          </p:nvSpPr>
          <p:spPr>
            <a:xfrm>
              <a:off x="7037856" y="1667601"/>
              <a:ext cx="770856" cy="369332"/>
            </a:xfrm>
            <a:prstGeom prst="rect">
              <a:avLst/>
            </a:prstGeom>
            <a:noFill/>
          </p:spPr>
          <p:txBody>
            <a:bodyPr wrap="square" rtlCol="0">
              <a:spAutoFit/>
            </a:bodyPr>
            <a:lstStyle/>
            <a:p>
              <a:r>
                <a:rPr lang="en-US" b="1" dirty="0">
                  <a:solidFill>
                    <a:srgbClr val="FF0000"/>
                  </a:solidFill>
                </a:rPr>
                <a:t>GOAL</a:t>
              </a:r>
            </a:p>
          </p:txBody>
        </p:sp>
        <p:sp>
          <p:nvSpPr>
            <p:cNvPr id="74" name="TextBox 73"/>
            <p:cNvSpPr txBox="1"/>
            <p:nvPr/>
          </p:nvSpPr>
          <p:spPr>
            <a:xfrm rot="16200000">
              <a:off x="-864213" y="3540875"/>
              <a:ext cx="2576088" cy="369332"/>
            </a:xfrm>
            <a:prstGeom prst="rect">
              <a:avLst/>
            </a:prstGeom>
            <a:noFill/>
          </p:spPr>
          <p:txBody>
            <a:bodyPr wrap="square" rtlCol="0">
              <a:spAutoFit/>
            </a:bodyPr>
            <a:lstStyle/>
            <a:p>
              <a:pPr algn="ctr"/>
              <a:r>
                <a:rPr lang="en-US" b="1" dirty="0">
                  <a:solidFill>
                    <a:srgbClr val="FF0000"/>
                  </a:solidFill>
                </a:rPr>
                <a:t>INISIAL STATE</a:t>
              </a:r>
            </a:p>
          </p:txBody>
        </p:sp>
      </p:grpSp>
    </p:spTree>
    <p:extLst>
      <p:ext uri="{BB962C8B-B14F-4D97-AF65-F5344CB8AC3E}">
        <p14:creationId xmlns:p14="http://schemas.microsoft.com/office/powerpoint/2010/main" val="3689607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7389"/>
            <a:ext cx="7467600" cy="460352"/>
          </a:xfrm>
        </p:spPr>
        <p:txBody>
          <a:bodyPr>
            <a:normAutofit fontScale="90000"/>
          </a:bodyPr>
          <a:lstStyle/>
          <a:p>
            <a:r>
              <a:rPr lang="en-US" dirty="0" err="1"/>
              <a:t>jawaban</a:t>
            </a:r>
            <a:endParaRPr lang="en-US" dirty="0"/>
          </a:p>
        </p:txBody>
      </p:sp>
      <p:sp>
        <p:nvSpPr>
          <p:cNvPr id="3" name="Content Placeholder 2"/>
          <p:cNvSpPr>
            <a:spLocks noGrp="1"/>
          </p:cNvSpPr>
          <p:nvPr>
            <p:ph sz="quarter" idx="1"/>
          </p:nvPr>
        </p:nvSpPr>
        <p:spPr>
          <a:xfrm>
            <a:off x="561740" y="900780"/>
            <a:ext cx="7898692" cy="4760468"/>
          </a:xfrm>
        </p:spPr>
        <p:txBody>
          <a:bodyPr>
            <a:normAutofit/>
          </a:bodyPr>
          <a:lstStyle/>
          <a:p>
            <a:r>
              <a:rPr lang="en-US" dirty="0" err="1"/>
              <a:t>Dengan</a:t>
            </a:r>
            <a:r>
              <a:rPr lang="en-US" dirty="0"/>
              <a:t> </a:t>
            </a:r>
            <a:r>
              <a:rPr lang="en-US" dirty="0" err="1"/>
              <a:t>Fakta</a:t>
            </a:r>
            <a:r>
              <a:rPr lang="en-US" dirty="0"/>
              <a:t> : A1, A2, A4 (</a:t>
            </a:r>
            <a:r>
              <a:rPr lang="id-ID" dirty="0"/>
              <a:t>demam, batuk, dan batuk tersebut lebih sering di malam hari </a:t>
            </a:r>
            <a:r>
              <a:rPr lang="en-US" dirty="0"/>
              <a:t>) </a:t>
            </a:r>
          </a:p>
          <a:p>
            <a:r>
              <a:rPr lang="en-US" dirty="0" err="1"/>
              <a:t>Berdasarkan</a:t>
            </a:r>
            <a:r>
              <a:rPr lang="en-US" dirty="0"/>
              <a:t> </a:t>
            </a:r>
            <a:r>
              <a:rPr lang="en-US" dirty="0" err="1"/>
              <a:t>gambar</a:t>
            </a:r>
            <a:r>
              <a:rPr lang="en-US" dirty="0"/>
              <a:t> diagram </a:t>
            </a:r>
            <a:r>
              <a:rPr lang="en-US" b="1" u="sng" dirty="0"/>
              <a:t>forward</a:t>
            </a:r>
            <a:r>
              <a:rPr lang="en-US" dirty="0"/>
              <a:t> </a:t>
            </a:r>
            <a:r>
              <a:rPr lang="en-US" dirty="0" err="1"/>
              <a:t>diatas</a:t>
            </a:r>
            <a:r>
              <a:rPr lang="en-US" dirty="0"/>
              <a:t> </a:t>
            </a:r>
            <a:r>
              <a:rPr lang="en-US" dirty="0" err="1"/>
              <a:t>didapat</a:t>
            </a:r>
            <a:r>
              <a:rPr lang="en-US" dirty="0"/>
              <a:t> </a:t>
            </a:r>
            <a:r>
              <a:rPr lang="en-US" dirty="0" err="1"/>
              <a:t>kesimpulan</a:t>
            </a:r>
            <a:r>
              <a:rPr lang="en-US" dirty="0"/>
              <a:t> : P4 = </a:t>
            </a:r>
            <a:r>
              <a:rPr lang="en-US" dirty="0" err="1">
                <a:solidFill>
                  <a:srgbClr val="FF0000"/>
                </a:solidFill>
              </a:rPr>
              <a:t>Penyakit</a:t>
            </a:r>
            <a:r>
              <a:rPr lang="en-US" dirty="0">
                <a:solidFill>
                  <a:srgbClr val="FF0000"/>
                </a:solidFill>
              </a:rPr>
              <a:t> </a:t>
            </a:r>
            <a:r>
              <a:rPr lang="en-US" dirty="0" err="1">
                <a:solidFill>
                  <a:srgbClr val="FF0000"/>
                </a:solidFill>
              </a:rPr>
              <a:t>Batuk</a:t>
            </a:r>
            <a:r>
              <a:rPr lang="en-US" dirty="0">
                <a:solidFill>
                  <a:srgbClr val="FF0000"/>
                </a:solidFill>
              </a:rPr>
              <a:t> </a:t>
            </a:r>
            <a:r>
              <a:rPr lang="en-US" dirty="0" err="1">
                <a:solidFill>
                  <a:srgbClr val="FF0000"/>
                </a:solidFill>
              </a:rPr>
              <a:t>Rejan</a:t>
            </a:r>
            <a:endParaRPr lang="en-US" dirty="0">
              <a:solidFill>
                <a:srgbClr val="FF0000"/>
              </a:solidFill>
            </a:endParaRPr>
          </a:p>
        </p:txBody>
      </p:sp>
    </p:spTree>
    <p:extLst>
      <p:ext uri="{BB962C8B-B14F-4D97-AF65-F5344CB8AC3E}">
        <p14:creationId xmlns:p14="http://schemas.microsoft.com/office/powerpoint/2010/main" val="3652994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2 – Backward Chaining</a:t>
            </a:r>
          </a:p>
        </p:txBody>
      </p:sp>
      <p:sp>
        <p:nvSpPr>
          <p:cNvPr id="3" name="Content Placeholder 2"/>
          <p:cNvSpPr>
            <a:spLocks noGrp="1"/>
          </p:cNvSpPr>
          <p:nvPr>
            <p:ph sz="quarter" idx="1"/>
          </p:nvPr>
        </p:nvSpPr>
        <p:spPr/>
        <p:txBody>
          <a:bodyPr>
            <a:normAutofit fontScale="92500" lnSpcReduction="10000"/>
          </a:bodyPr>
          <a:lstStyle/>
          <a:p>
            <a:r>
              <a:rPr lang="id-ID" dirty="0"/>
              <a:t>Diketahui daftar gejala yang ada di dalam knowledge base adalah sebagai berikut:</a:t>
            </a:r>
          </a:p>
          <a:p>
            <a:pPr marL="271463" indent="0">
              <a:buNone/>
            </a:pPr>
            <a:r>
              <a:rPr lang="id-ID" dirty="0"/>
              <a:t>A1 = suhu tubuh &gt;= 38 0 C</a:t>
            </a:r>
          </a:p>
          <a:p>
            <a:pPr marL="271463" indent="0">
              <a:buNone/>
            </a:pPr>
            <a:r>
              <a:rPr lang="id-ID" dirty="0"/>
              <a:t>A2 = batuk</a:t>
            </a:r>
          </a:p>
          <a:p>
            <a:pPr marL="271463" indent="0">
              <a:buNone/>
            </a:pPr>
            <a:r>
              <a:rPr lang="id-ID" dirty="0"/>
              <a:t>A3 = pilek</a:t>
            </a:r>
          </a:p>
          <a:p>
            <a:pPr marL="271463" indent="0">
              <a:buNone/>
            </a:pPr>
            <a:r>
              <a:rPr lang="id-ID" dirty="0"/>
              <a:t>A4 = batuk yang terus menerus</a:t>
            </a:r>
            <a:r>
              <a:rPr lang="en-US" dirty="0"/>
              <a:t> di </a:t>
            </a:r>
            <a:r>
              <a:rPr lang="en-US" dirty="0" err="1"/>
              <a:t>malam</a:t>
            </a:r>
            <a:r>
              <a:rPr lang="en-US" dirty="0"/>
              <a:t> </a:t>
            </a:r>
            <a:r>
              <a:rPr lang="en-US" dirty="0" err="1"/>
              <a:t>hari</a:t>
            </a:r>
            <a:endParaRPr lang="id-ID" dirty="0"/>
          </a:p>
          <a:p>
            <a:pPr marL="271463" indent="0">
              <a:buNone/>
            </a:pPr>
            <a:r>
              <a:rPr lang="id-ID" dirty="0"/>
              <a:t>A5 = nafas berbunyi</a:t>
            </a:r>
          </a:p>
          <a:p>
            <a:r>
              <a:rPr lang="id-ID" dirty="0"/>
              <a:t>Daftar penyakit yang ada di dalam knowledge base sbb:</a:t>
            </a:r>
          </a:p>
          <a:p>
            <a:pPr marL="271463" indent="0">
              <a:buNone/>
            </a:pPr>
            <a:r>
              <a:rPr lang="pt-BR" dirty="0"/>
              <a:t>P1 = demam biasa</a:t>
            </a:r>
          </a:p>
          <a:p>
            <a:pPr marL="271463" indent="0">
              <a:buNone/>
            </a:pPr>
            <a:r>
              <a:rPr lang="pt-BR" dirty="0"/>
              <a:t>P2 = batuk biasa</a:t>
            </a:r>
          </a:p>
          <a:p>
            <a:pPr marL="271463" indent="0">
              <a:buNone/>
            </a:pPr>
            <a:r>
              <a:rPr lang="pt-BR" dirty="0"/>
              <a:t>P3 = influensa / infeksi virus</a:t>
            </a:r>
          </a:p>
          <a:p>
            <a:pPr marL="271463" indent="0">
              <a:buNone/>
            </a:pPr>
            <a:r>
              <a:rPr lang="pt-BR" dirty="0"/>
              <a:t>P4 = batuk rejan</a:t>
            </a:r>
          </a:p>
          <a:p>
            <a:pPr marL="271463" indent="0">
              <a:buNone/>
            </a:pPr>
            <a:r>
              <a:rPr lang="pt-BR" dirty="0"/>
              <a:t>P5 = infeksi saluran nafas</a:t>
            </a:r>
            <a:endParaRPr lang="id-ID" dirty="0"/>
          </a:p>
        </p:txBody>
      </p:sp>
    </p:spTree>
    <p:extLst>
      <p:ext uri="{BB962C8B-B14F-4D97-AF65-F5344CB8AC3E}">
        <p14:creationId xmlns:p14="http://schemas.microsoft.com/office/powerpoint/2010/main" val="3292950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2 – Backward Chaining (lanjutan)</a:t>
            </a:r>
          </a:p>
        </p:txBody>
      </p:sp>
      <p:sp>
        <p:nvSpPr>
          <p:cNvPr id="3" name="Content Placeholder 2"/>
          <p:cNvSpPr>
            <a:spLocks noGrp="1"/>
          </p:cNvSpPr>
          <p:nvPr>
            <p:ph sz="quarter" idx="1"/>
          </p:nvPr>
        </p:nvSpPr>
        <p:spPr/>
        <p:txBody>
          <a:bodyPr>
            <a:normAutofit/>
          </a:bodyPr>
          <a:lstStyle/>
          <a:p>
            <a:r>
              <a:rPr lang="id-ID" dirty="0"/>
              <a:t>Rules yang ada di dalam knowledge base sbb:</a:t>
            </a:r>
          </a:p>
          <a:p>
            <a:r>
              <a:rPr lang="en-US" dirty="0"/>
              <a:t>R1 = IF A1 THEN P1</a:t>
            </a:r>
          </a:p>
          <a:p>
            <a:r>
              <a:rPr lang="en-US" dirty="0"/>
              <a:t>R2 = IF A2 THEN P2</a:t>
            </a:r>
          </a:p>
          <a:p>
            <a:r>
              <a:rPr lang="en-US" dirty="0"/>
              <a:t>R3 = IF P1 AND (P2 OR A3) THEN P3</a:t>
            </a:r>
          </a:p>
          <a:p>
            <a:r>
              <a:rPr lang="en-US" dirty="0"/>
              <a:t>R4 = IF P3 AND A4 THEN P4</a:t>
            </a:r>
          </a:p>
          <a:p>
            <a:r>
              <a:rPr lang="en-US" dirty="0"/>
              <a:t>R5 = IF P3 And A5 THEN P5</a:t>
            </a:r>
            <a:endParaRPr lang="id-ID" dirty="0"/>
          </a:p>
          <a:p>
            <a:r>
              <a:rPr lang="id-ID" dirty="0"/>
              <a:t>Jika fakta gejala pada seseorang adalah demam, batuk, dan batuk tersebut lebih sering di malam hari (A1, A2,A4), dan hipotesa penyakit adalah Infeksi Saluran Nafas (P5) atau Batuk Rejan (P4). Tentukan hiptesa mana yaang benar berdasarkan Backward Chaining.</a:t>
            </a:r>
          </a:p>
        </p:txBody>
      </p:sp>
    </p:spTree>
    <p:extLst>
      <p:ext uri="{BB962C8B-B14F-4D97-AF65-F5344CB8AC3E}">
        <p14:creationId xmlns:p14="http://schemas.microsoft.com/office/powerpoint/2010/main" val="4188404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6017" y="-243408"/>
            <a:ext cx="7467600" cy="1143000"/>
          </a:xfrm>
        </p:spPr>
        <p:txBody>
          <a:bodyPr/>
          <a:lstStyle/>
          <a:p>
            <a:r>
              <a:rPr lang="en-US" dirty="0" err="1"/>
              <a:t>Sistem</a:t>
            </a:r>
            <a:r>
              <a:rPr lang="en-US" dirty="0"/>
              <a:t> </a:t>
            </a:r>
            <a:r>
              <a:rPr lang="en-US" dirty="0" err="1"/>
              <a:t>Pakar</a:t>
            </a:r>
            <a:endParaRPr lang="en-GB" dirty="0"/>
          </a:p>
        </p:txBody>
      </p:sp>
      <p:sp>
        <p:nvSpPr>
          <p:cNvPr id="129027" name="Rectangle 3"/>
          <p:cNvSpPr>
            <a:spLocks noGrp="1" noChangeArrowheads="1"/>
          </p:cNvSpPr>
          <p:nvPr>
            <p:ph sz="quarter" idx="1"/>
          </p:nvPr>
        </p:nvSpPr>
        <p:spPr/>
        <p:txBody>
          <a:bodyPr>
            <a:normAutofit fontScale="92500" lnSpcReduction="20000"/>
          </a:bodyPr>
          <a:lstStyle/>
          <a:p>
            <a:endParaRPr lang="en-US" dirty="0"/>
          </a:p>
          <a:p>
            <a:endParaRPr lang="en-US" dirty="0"/>
          </a:p>
          <a:p>
            <a:endParaRPr lang="en-US" dirty="0"/>
          </a:p>
          <a:p>
            <a:endParaRPr lang="en-US" dirty="0"/>
          </a:p>
          <a:p>
            <a:endParaRPr lang="en-US" dirty="0"/>
          </a:p>
          <a:p>
            <a:endParaRPr lang="en-US" dirty="0"/>
          </a:p>
          <a:p>
            <a:pPr algn="just">
              <a:lnSpc>
                <a:spcPct val="160000"/>
              </a:lnSpc>
            </a:pPr>
            <a:r>
              <a:rPr lang="en-US" dirty="0">
                <a:solidFill>
                  <a:srgbClr val="FF0000"/>
                </a:solidFill>
              </a:rPr>
              <a:t>Knowledge base </a:t>
            </a:r>
            <a:r>
              <a:rPr lang="en-US" dirty="0" err="1"/>
              <a:t>berisi</a:t>
            </a:r>
            <a:r>
              <a:rPr lang="en-US" dirty="0"/>
              <a:t> </a:t>
            </a:r>
            <a:r>
              <a:rPr lang="en-US" dirty="0" err="1"/>
              <a:t>semua</a:t>
            </a:r>
            <a:r>
              <a:rPr lang="en-US" dirty="0"/>
              <a:t> </a:t>
            </a:r>
            <a:r>
              <a:rPr lang="en-US" dirty="0" err="1"/>
              <a:t>fakta</a:t>
            </a:r>
            <a:r>
              <a:rPr lang="en-US" dirty="0"/>
              <a:t>, ide, </a:t>
            </a:r>
            <a:r>
              <a:rPr lang="en-US" dirty="0" err="1"/>
              <a:t>hubungan</a:t>
            </a:r>
            <a:endParaRPr lang="en-US" dirty="0"/>
          </a:p>
          <a:p>
            <a:pPr algn="just">
              <a:lnSpc>
                <a:spcPct val="160000"/>
              </a:lnSpc>
            </a:pPr>
            <a:r>
              <a:rPr lang="en-US" dirty="0">
                <a:solidFill>
                  <a:srgbClr val="FF0000"/>
                </a:solidFill>
              </a:rPr>
              <a:t>Motor </a:t>
            </a:r>
            <a:r>
              <a:rPr lang="en-US" dirty="0" err="1">
                <a:solidFill>
                  <a:srgbClr val="FF0000"/>
                </a:solidFill>
              </a:rPr>
              <a:t>inferensi</a:t>
            </a:r>
            <a:r>
              <a:rPr lang="en-US" dirty="0">
                <a:solidFill>
                  <a:srgbClr val="FF0000"/>
                </a:solidFill>
              </a:rPr>
              <a:t> </a:t>
            </a:r>
            <a:r>
              <a:rPr lang="en-US" dirty="0" err="1"/>
              <a:t>bertugas</a:t>
            </a:r>
            <a:r>
              <a:rPr lang="en-US" dirty="0"/>
              <a:t> u/ </a:t>
            </a:r>
            <a:r>
              <a:rPr lang="en-US" dirty="0" err="1"/>
              <a:t>menganalisis</a:t>
            </a:r>
            <a:r>
              <a:rPr lang="en-US" dirty="0"/>
              <a:t> </a:t>
            </a:r>
            <a:r>
              <a:rPr lang="en-US" dirty="0" err="1"/>
              <a:t>pengetahuan</a:t>
            </a:r>
            <a:r>
              <a:rPr lang="en-US" dirty="0"/>
              <a:t> </a:t>
            </a:r>
            <a:r>
              <a:rPr lang="en-US" dirty="0" err="1"/>
              <a:t>dan</a:t>
            </a:r>
            <a:r>
              <a:rPr lang="en-US" dirty="0"/>
              <a:t> </a:t>
            </a:r>
            <a:r>
              <a:rPr lang="en-US" dirty="0" err="1"/>
              <a:t>menarik</a:t>
            </a:r>
            <a:r>
              <a:rPr lang="en-US" dirty="0"/>
              <a:t> </a:t>
            </a:r>
            <a:r>
              <a:rPr lang="en-US" dirty="0" err="1"/>
              <a:t>kesimpulan</a:t>
            </a:r>
            <a:r>
              <a:rPr lang="en-US" dirty="0"/>
              <a:t> </a:t>
            </a:r>
            <a:r>
              <a:rPr lang="en-US" dirty="0" err="1"/>
              <a:t>berdasarkan</a:t>
            </a:r>
            <a:r>
              <a:rPr lang="en-US" dirty="0"/>
              <a:t> knowledge base.</a:t>
            </a:r>
          </a:p>
          <a:p>
            <a:pPr algn="just">
              <a:lnSpc>
                <a:spcPct val="160000"/>
              </a:lnSpc>
            </a:pPr>
            <a:r>
              <a:rPr lang="en-US" dirty="0">
                <a:solidFill>
                  <a:srgbClr val="FF0000"/>
                </a:solidFill>
              </a:rPr>
              <a:t>user interface </a:t>
            </a:r>
            <a:r>
              <a:rPr lang="en-US" dirty="0"/>
              <a:t>software </a:t>
            </a:r>
            <a:r>
              <a:rPr lang="en-US" dirty="0" err="1"/>
              <a:t>berfungsi</a:t>
            </a:r>
            <a:r>
              <a:rPr lang="en-US" dirty="0"/>
              <a:t> </a:t>
            </a:r>
            <a:r>
              <a:rPr lang="en-US" dirty="0" err="1"/>
              <a:t>sbg</a:t>
            </a:r>
            <a:r>
              <a:rPr lang="en-US" dirty="0"/>
              <a:t> media </a:t>
            </a:r>
            <a:r>
              <a:rPr lang="en-US" dirty="0" err="1"/>
              <a:t>pemasukan</a:t>
            </a:r>
            <a:r>
              <a:rPr lang="en-US" dirty="0"/>
              <a:t> </a:t>
            </a:r>
            <a:r>
              <a:rPr lang="en-US" dirty="0" err="1"/>
              <a:t>pengetahuan</a:t>
            </a:r>
            <a:r>
              <a:rPr lang="en-US" dirty="0"/>
              <a:t> </a:t>
            </a:r>
            <a:r>
              <a:rPr lang="en-US" dirty="0" err="1"/>
              <a:t>ke</a:t>
            </a:r>
            <a:r>
              <a:rPr lang="en-US" dirty="0"/>
              <a:t> </a:t>
            </a:r>
            <a:r>
              <a:rPr lang="en-US" dirty="0" err="1"/>
              <a:t>dalam</a:t>
            </a:r>
            <a:r>
              <a:rPr lang="en-US" dirty="0"/>
              <a:t> </a:t>
            </a:r>
            <a:r>
              <a:rPr lang="en-US" dirty="0">
                <a:solidFill>
                  <a:srgbClr val="FF0000"/>
                </a:solidFill>
              </a:rPr>
              <a:t>Knowledge base </a:t>
            </a:r>
            <a:endParaRPr lang="en-US" dirty="0"/>
          </a:p>
          <a:p>
            <a:pPr marL="0" indent="0">
              <a:lnSpc>
                <a:spcPct val="150000"/>
              </a:lnSpc>
              <a:spcBef>
                <a:spcPts val="0"/>
              </a:spcBef>
              <a:buNone/>
            </a:pP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13" y="1124744"/>
            <a:ext cx="7083809" cy="2510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765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box(in)">
                                      <p:cBhvr>
                                        <p:cTn id="7" dur="500"/>
                                        <p:tgtEl>
                                          <p:spTgt spid="129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9027">
                                            <p:txEl>
                                              <p:pRg st="6" end="6"/>
                                            </p:txEl>
                                          </p:spTgt>
                                        </p:tgtEl>
                                        <p:attrNameLst>
                                          <p:attrName>style.visibility</p:attrName>
                                        </p:attrNameLst>
                                      </p:cBhvr>
                                      <p:to>
                                        <p:strVal val="visible"/>
                                      </p:to>
                                    </p:set>
                                    <p:animEffect transition="in" filter="box(in)">
                                      <p:cBhvr>
                                        <p:cTn id="12" dur="500"/>
                                        <p:tgtEl>
                                          <p:spTgt spid="129027">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9027">
                                            <p:txEl>
                                              <p:pRg st="7" end="7"/>
                                            </p:txEl>
                                          </p:spTgt>
                                        </p:tgtEl>
                                        <p:attrNameLst>
                                          <p:attrName>style.visibility</p:attrName>
                                        </p:attrNameLst>
                                      </p:cBhvr>
                                      <p:to>
                                        <p:strVal val="visible"/>
                                      </p:to>
                                    </p:set>
                                    <p:animEffect transition="in" filter="box(in)">
                                      <p:cBhvr>
                                        <p:cTn id="17" dur="500"/>
                                        <p:tgtEl>
                                          <p:spTgt spid="129027">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9027">
                                            <p:txEl>
                                              <p:pRg st="8" end="8"/>
                                            </p:txEl>
                                          </p:spTgt>
                                        </p:tgtEl>
                                        <p:attrNameLst>
                                          <p:attrName>style.visibility</p:attrName>
                                        </p:attrNameLst>
                                      </p:cBhvr>
                                      <p:to>
                                        <p:strVal val="visible"/>
                                      </p:to>
                                    </p:set>
                                    <p:animEffect transition="in" filter="box(in)">
                                      <p:cBhvr>
                                        <p:cTn id="22" dur="500"/>
                                        <p:tgtEl>
                                          <p:spTgt spid="1290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P spid="12902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7389"/>
            <a:ext cx="7467600" cy="460352"/>
          </a:xfrm>
        </p:spPr>
        <p:txBody>
          <a:bodyPr>
            <a:normAutofit fontScale="90000"/>
          </a:bodyPr>
          <a:lstStyle/>
          <a:p>
            <a:r>
              <a:rPr lang="en-US" dirty="0" err="1"/>
              <a:t>jawaban</a:t>
            </a:r>
            <a:endParaRPr lang="en-US" dirty="0"/>
          </a:p>
        </p:txBody>
      </p:sp>
      <p:sp>
        <p:nvSpPr>
          <p:cNvPr id="3" name="Content Placeholder 2"/>
          <p:cNvSpPr>
            <a:spLocks noGrp="1"/>
          </p:cNvSpPr>
          <p:nvPr>
            <p:ph sz="quarter" idx="1"/>
          </p:nvPr>
        </p:nvSpPr>
        <p:spPr>
          <a:xfrm>
            <a:off x="561740" y="900780"/>
            <a:ext cx="6480720" cy="1164000"/>
          </a:xfrm>
        </p:spPr>
        <p:txBody>
          <a:bodyPr>
            <a:normAutofit fontScale="92500" lnSpcReduction="10000"/>
          </a:bodyPr>
          <a:lstStyle/>
          <a:p>
            <a:r>
              <a:rPr lang="en-US" dirty="0" err="1"/>
              <a:t>Gambar</a:t>
            </a:r>
            <a:r>
              <a:rPr lang="en-US" dirty="0"/>
              <a:t> diagram backward </a:t>
            </a:r>
            <a:r>
              <a:rPr lang="en-US" dirty="0" err="1"/>
              <a:t>sesuai</a:t>
            </a:r>
            <a:r>
              <a:rPr lang="en-US" dirty="0"/>
              <a:t> rule</a:t>
            </a:r>
          </a:p>
          <a:p>
            <a:r>
              <a:rPr lang="en-US" dirty="0" err="1"/>
              <a:t>Fakta</a:t>
            </a:r>
            <a:r>
              <a:rPr lang="en-US" dirty="0"/>
              <a:t> : A1, A2, A4</a:t>
            </a:r>
          </a:p>
          <a:p>
            <a:r>
              <a:rPr lang="en-US" dirty="0" err="1"/>
              <a:t>Hipotesa</a:t>
            </a:r>
            <a:r>
              <a:rPr lang="en-US" dirty="0"/>
              <a:t> </a:t>
            </a:r>
            <a:r>
              <a:rPr lang="en-US" dirty="0" err="1"/>
              <a:t>penyakit</a:t>
            </a:r>
            <a:r>
              <a:rPr lang="en-US" dirty="0"/>
              <a:t> : P4, P5</a:t>
            </a:r>
          </a:p>
        </p:txBody>
      </p:sp>
      <p:grpSp>
        <p:nvGrpSpPr>
          <p:cNvPr id="62" name="Group 61"/>
          <p:cNvGrpSpPr/>
          <p:nvPr/>
        </p:nvGrpSpPr>
        <p:grpSpPr>
          <a:xfrm>
            <a:off x="392860" y="2195649"/>
            <a:ext cx="7635524" cy="4401703"/>
            <a:chOff x="392860" y="2064780"/>
            <a:chExt cx="7635524" cy="4401703"/>
          </a:xfrm>
        </p:grpSpPr>
        <p:cxnSp>
          <p:nvCxnSpPr>
            <p:cNvPr id="23" name="Straight Arrow Connector 22"/>
            <p:cNvCxnSpPr>
              <a:stCxn id="11" idx="2"/>
              <a:endCxn id="17" idx="6"/>
            </p:cNvCxnSpPr>
            <p:nvPr/>
          </p:nvCxnSpPr>
          <p:spPr>
            <a:xfrm>
              <a:off x="1749077" y="2316808"/>
              <a:ext cx="2297366" cy="714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flipH="1">
              <a:off x="6731317" y="2378572"/>
              <a:ext cx="580881"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A1</a:t>
              </a:r>
            </a:p>
          </p:txBody>
        </p:sp>
        <p:sp>
          <p:nvSpPr>
            <p:cNvPr id="5" name="Oval 4"/>
            <p:cNvSpPr/>
            <p:nvPr/>
          </p:nvSpPr>
          <p:spPr>
            <a:xfrm flipH="1">
              <a:off x="6731317" y="4162227"/>
              <a:ext cx="580881"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A3</a:t>
              </a:r>
            </a:p>
          </p:txBody>
        </p:sp>
        <p:sp>
          <p:nvSpPr>
            <p:cNvPr id="6" name="Oval 5"/>
            <p:cNvSpPr/>
            <p:nvPr/>
          </p:nvSpPr>
          <p:spPr>
            <a:xfrm flipH="1">
              <a:off x="6731317" y="3321522"/>
              <a:ext cx="580881"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A2</a:t>
              </a:r>
            </a:p>
          </p:txBody>
        </p:sp>
        <p:sp>
          <p:nvSpPr>
            <p:cNvPr id="7" name="Oval 6"/>
            <p:cNvSpPr/>
            <p:nvPr/>
          </p:nvSpPr>
          <p:spPr>
            <a:xfrm flipH="1">
              <a:off x="6731317" y="5064251"/>
              <a:ext cx="580881"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A4</a:t>
              </a:r>
            </a:p>
          </p:txBody>
        </p:sp>
        <p:sp>
          <p:nvSpPr>
            <p:cNvPr id="8" name="Oval 7"/>
            <p:cNvSpPr/>
            <p:nvPr/>
          </p:nvSpPr>
          <p:spPr>
            <a:xfrm flipH="1">
              <a:off x="6731317" y="5962427"/>
              <a:ext cx="580881"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A5</a:t>
              </a:r>
            </a:p>
          </p:txBody>
        </p:sp>
        <p:sp>
          <p:nvSpPr>
            <p:cNvPr id="9" name="Oval 8"/>
            <p:cNvSpPr/>
            <p:nvPr/>
          </p:nvSpPr>
          <p:spPr>
            <a:xfrm flipH="1">
              <a:off x="5441280" y="2374740"/>
              <a:ext cx="580881"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P1</a:t>
              </a:r>
            </a:p>
          </p:txBody>
        </p:sp>
        <p:sp>
          <p:nvSpPr>
            <p:cNvPr id="10" name="Oval 9"/>
            <p:cNvSpPr/>
            <p:nvPr/>
          </p:nvSpPr>
          <p:spPr>
            <a:xfrm flipH="1">
              <a:off x="5437765" y="3321522"/>
              <a:ext cx="580881"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P2</a:t>
              </a:r>
            </a:p>
          </p:txBody>
        </p:sp>
        <p:sp>
          <p:nvSpPr>
            <p:cNvPr id="11" name="Oval 10"/>
            <p:cNvSpPr/>
            <p:nvPr/>
          </p:nvSpPr>
          <p:spPr>
            <a:xfrm flipH="1">
              <a:off x="1168196" y="2064780"/>
              <a:ext cx="580881"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P4</a:t>
              </a:r>
            </a:p>
          </p:txBody>
        </p:sp>
        <p:sp>
          <p:nvSpPr>
            <p:cNvPr id="13" name="Oval 12"/>
            <p:cNvSpPr/>
            <p:nvPr/>
          </p:nvSpPr>
          <p:spPr>
            <a:xfrm flipH="1">
              <a:off x="1168196" y="5959814"/>
              <a:ext cx="580881" cy="504056"/>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dirty="0"/>
                <a:t>P5</a:t>
              </a:r>
            </a:p>
          </p:txBody>
        </p:sp>
        <p:sp>
          <p:nvSpPr>
            <p:cNvPr id="14" name="Oval 13"/>
            <p:cNvSpPr/>
            <p:nvPr/>
          </p:nvSpPr>
          <p:spPr>
            <a:xfrm flipH="1">
              <a:off x="1168196" y="4636965"/>
              <a:ext cx="580881" cy="504056"/>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dirty="0"/>
                <a:t>P4</a:t>
              </a:r>
            </a:p>
          </p:txBody>
        </p:sp>
        <p:sp>
          <p:nvSpPr>
            <p:cNvPr id="15" name="Oval 14"/>
            <p:cNvSpPr/>
            <p:nvPr/>
          </p:nvSpPr>
          <p:spPr>
            <a:xfrm flipH="1">
              <a:off x="1168196" y="3266664"/>
              <a:ext cx="580881"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P5</a:t>
              </a:r>
            </a:p>
          </p:txBody>
        </p:sp>
        <p:sp>
          <p:nvSpPr>
            <p:cNvPr id="16" name="Oval 15"/>
            <p:cNvSpPr/>
            <p:nvPr/>
          </p:nvSpPr>
          <p:spPr>
            <a:xfrm flipH="1">
              <a:off x="4046443" y="4162227"/>
              <a:ext cx="580881" cy="504056"/>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dirty="0"/>
                <a:t>P3</a:t>
              </a:r>
            </a:p>
          </p:txBody>
        </p:sp>
        <p:sp>
          <p:nvSpPr>
            <p:cNvPr id="17" name="Oval 16"/>
            <p:cNvSpPr/>
            <p:nvPr/>
          </p:nvSpPr>
          <p:spPr>
            <a:xfrm flipH="1">
              <a:off x="4046443" y="2779428"/>
              <a:ext cx="580881"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P3</a:t>
              </a:r>
            </a:p>
          </p:txBody>
        </p:sp>
        <p:sp>
          <p:nvSpPr>
            <p:cNvPr id="73" name="TextBox 72"/>
            <p:cNvSpPr txBox="1"/>
            <p:nvPr/>
          </p:nvSpPr>
          <p:spPr>
            <a:xfrm rot="16200000" flipH="1">
              <a:off x="-422640" y="3827631"/>
              <a:ext cx="2000331" cy="369332"/>
            </a:xfrm>
            <a:prstGeom prst="rect">
              <a:avLst/>
            </a:prstGeom>
            <a:noFill/>
          </p:spPr>
          <p:txBody>
            <a:bodyPr wrap="square" rtlCol="0">
              <a:spAutoFit/>
            </a:bodyPr>
            <a:lstStyle/>
            <a:p>
              <a:r>
                <a:rPr lang="en-US" b="1" dirty="0">
                  <a:solidFill>
                    <a:srgbClr val="FF0000"/>
                  </a:solidFill>
                </a:rPr>
                <a:t>HIPOTESA GOAL</a:t>
              </a:r>
            </a:p>
          </p:txBody>
        </p:sp>
        <p:sp>
          <p:nvSpPr>
            <p:cNvPr id="74" name="TextBox 73"/>
            <p:cNvSpPr txBox="1"/>
            <p:nvPr/>
          </p:nvSpPr>
          <p:spPr>
            <a:xfrm rot="5400000" flipH="1">
              <a:off x="6554130" y="3990564"/>
              <a:ext cx="2576088" cy="372421"/>
            </a:xfrm>
            <a:prstGeom prst="rect">
              <a:avLst/>
            </a:prstGeom>
            <a:noFill/>
          </p:spPr>
          <p:txBody>
            <a:bodyPr wrap="square" rtlCol="0">
              <a:spAutoFit/>
            </a:bodyPr>
            <a:lstStyle/>
            <a:p>
              <a:pPr algn="ctr"/>
              <a:r>
                <a:rPr lang="en-US" b="1" dirty="0">
                  <a:solidFill>
                    <a:srgbClr val="FF0000"/>
                  </a:solidFill>
                </a:rPr>
                <a:t>INISIAL STATE</a:t>
              </a:r>
            </a:p>
          </p:txBody>
        </p:sp>
        <p:cxnSp>
          <p:nvCxnSpPr>
            <p:cNvPr id="27" name="Straight Arrow Connector 26"/>
            <p:cNvCxnSpPr>
              <a:stCxn id="11" idx="2"/>
              <a:endCxn id="7" idx="6"/>
            </p:cNvCxnSpPr>
            <p:nvPr/>
          </p:nvCxnSpPr>
          <p:spPr>
            <a:xfrm>
              <a:off x="1749077" y="2316808"/>
              <a:ext cx="4982240" cy="2999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7" idx="2"/>
              <a:endCxn id="9" idx="6"/>
            </p:cNvCxnSpPr>
            <p:nvPr/>
          </p:nvCxnSpPr>
          <p:spPr>
            <a:xfrm flipV="1">
              <a:off x="4627324" y="2626768"/>
              <a:ext cx="813956" cy="404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2"/>
              <a:endCxn id="10" idx="6"/>
            </p:cNvCxnSpPr>
            <p:nvPr/>
          </p:nvCxnSpPr>
          <p:spPr>
            <a:xfrm>
              <a:off x="4627324" y="3031456"/>
              <a:ext cx="810441" cy="542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9" idx="2"/>
              <a:endCxn id="4" idx="6"/>
            </p:cNvCxnSpPr>
            <p:nvPr/>
          </p:nvCxnSpPr>
          <p:spPr>
            <a:xfrm>
              <a:off x="6022161" y="2626768"/>
              <a:ext cx="709156" cy="3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0" idx="2"/>
              <a:endCxn id="6" idx="6"/>
            </p:cNvCxnSpPr>
            <p:nvPr/>
          </p:nvCxnSpPr>
          <p:spPr>
            <a:xfrm>
              <a:off x="6018646" y="3573550"/>
              <a:ext cx="7126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5" idx="2"/>
              <a:endCxn id="17" idx="6"/>
            </p:cNvCxnSpPr>
            <p:nvPr/>
          </p:nvCxnSpPr>
          <p:spPr>
            <a:xfrm flipV="1">
              <a:off x="1749077" y="3031456"/>
              <a:ext cx="2297366" cy="487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5" idx="2"/>
              <a:endCxn id="8" idx="6"/>
            </p:cNvCxnSpPr>
            <p:nvPr/>
          </p:nvCxnSpPr>
          <p:spPr>
            <a:xfrm>
              <a:off x="1749077" y="3518692"/>
              <a:ext cx="4982240" cy="2695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4" idx="2"/>
              <a:endCxn id="16" idx="6"/>
            </p:cNvCxnSpPr>
            <p:nvPr/>
          </p:nvCxnSpPr>
          <p:spPr>
            <a:xfrm flipV="1">
              <a:off x="1749077" y="4414255"/>
              <a:ext cx="2297366" cy="47473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1" name="Straight Arrow Connector 50"/>
            <p:cNvCxnSpPr>
              <a:stCxn id="14" idx="2"/>
              <a:endCxn id="7" idx="6"/>
            </p:cNvCxnSpPr>
            <p:nvPr/>
          </p:nvCxnSpPr>
          <p:spPr>
            <a:xfrm>
              <a:off x="1749077" y="4888993"/>
              <a:ext cx="4982240" cy="42728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3" name="Straight Arrow Connector 52"/>
            <p:cNvCxnSpPr>
              <a:stCxn id="13" idx="2"/>
              <a:endCxn id="16" idx="6"/>
            </p:cNvCxnSpPr>
            <p:nvPr/>
          </p:nvCxnSpPr>
          <p:spPr>
            <a:xfrm flipV="1">
              <a:off x="1749077" y="4414255"/>
              <a:ext cx="2297366" cy="17975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p:cNvCxnSpPr>
              <a:stCxn id="13" idx="2"/>
              <a:endCxn id="8" idx="6"/>
            </p:cNvCxnSpPr>
            <p:nvPr/>
          </p:nvCxnSpPr>
          <p:spPr>
            <a:xfrm>
              <a:off x="1749077" y="6211842"/>
              <a:ext cx="4982240" cy="261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8" name="Straight Arrow Connector 57"/>
            <p:cNvCxnSpPr>
              <a:stCxn id="16" idx="2"/>
              <a:endCxn id="9" idx="6"/>
            </p:cNvCxnSpPr>
            <p:nvPr/>
          </p:nvCxnSpPr>
          <p:spPr>
            <a:xfrm flipV="1">
              <a:off x="4627324" y="2626768"/>
              <a:ext cx="813956" cy="17874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0" name="Straight Arrow Connector 59"/>
            <p:cNvCxnSpPr>
              <a:stCxn id="16" idx="2"/>
              <a:endCxn id="5" idx="6"/>
            </p:cNvCxnSpPr>
            <p:nvPr/>
          </p:nvCxnSpPr>
          <p:spPr>
            <a:xfrm>
              <a:off x="4627324" y="4414255"/>
              <a:ext cx="210399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461105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7389"/>
            <a:ext cx="7467600" cy="460352"/>
          </a:xfrm>
        </p:spPr>
        <p:txBody>
          <a:bodyPr>
            <a:normAutofit fontScale="90000"/>
          </a:bodyPr>
          <a:lstStyle/>
          <a:p>
            <a:r>
              <a:rPr lang="en-US" dirty="0" err="1"/>
              <a:t>jawaban</a:t>
            </a:r>
            <a:endParaRPr lang="en-US" dirty="0"/>
          </a:p>
        </p:txBody>
      </p:sp>
      <p:sp>
        <p:nvSpPr>
          <p:cNvPr id="3" name="Content Placeholder 2"/>
          <p:cNvSpPr>
            <a:spLocks noGrp="1"/>
          </p:cNvSpPr>
          <p:nvPr>
            <p:ph sz="quarter" idx="1"/>
          </p:nvPr>
        </p:nvSpPr>
        <p:spPr>
          <a:xfrm>
            <a:off x="561740" y="900780"/>
            <a:ext cx="7898692" cy="4760468"/>
          </a:xfrm>
        </p:spPr>
        <p:txBody>
          <a:bodyPr>
            <a:normAutofit/>
          </a:bodyPr>
          <a:lstStyle/>
          <a:p>
            <a:r>
              <a:rPr lang="en-US" dirty="0" err="1"/>
              <a:t>Dengan</a:t>
            </a:r>
            <a:r>
              <a:rPr lang="en-US" dirty="0"/>
              <a:t> </a:t>
            </a:r>
            <a:r>
              <a:rPr lang="en-US" dirty="0" err="1"/>
              <a:t>Fakta</a:t>
            </a:r>
            <a:r>
              <a:rPr lang="en-US" dirty="0"/>
              <a:t> : A1, A2, A4 (</a:t>
            </a:r>
            <a:r>
              <a:rPr lang="id-ID" dirty="0"/>
              <a:t>demam, batuk, dan batuk tersebut lebih sering di malam hari </a:t>
            </a:r>
            <a:r>
              <a:rPr lang="en-US" dirty="0"/>
              <a:t>) </a:t>
            </a:r>
          </a:p>
          <a:p>
            <a:r>
              <a:rPr lang="en-US" dirty="0" err="1"/>
              <a:t>Hipotesa</a:t>
            </a:r>
            <a:r>
              <a:rPr lang="en-US" dirty="0"/>
              <a:t> goal : P4 </a:t>
            </a:r>
            <a:r>
              <a:rPr lang="en-US" dirty="0" err="1"/>
              <a:t>dan</a:t>
            </a:r>
            <a:r>
              <a:rPr lang="en-US" dirty="0"/>
              <a:t> P5</a:t>
            </a:r>
          </a:p>
          <a:p>
            <a:r>
              <a:rPr lang="en-US" dirty="0" err="1"/>
              <a:t>Berdasarkan</a:t>
            </a:r>
            <a:r>
              <a:rPr lang="en-US" dirty="0"/>
              <a:t> </a:t>
            </a:r>
            <a:r>
              <a:rPr lang="en-US" dirty="0" err="1"/>
              <a:t>gambar</a:t>
            </a:r>
            <a:r>
              <a:rPr lang="en-US" dirty="0"/>
              <a:t> diagram </a:t>
            </a:r>
            <a:r>
              <a:rPr lang="en-US" b="1" u="sng" dirty="0"/>
              <a:t>backward</a:t>
            </a:r>
            <a:r>
              <a:rPr lang="en-US" dirty="0"/>
              <a:t> </a:t>
            </a:r>
            <a:r>
              <a:rPr lang="en-US" dirty="0" err="1"/>
              <a:t>diatas</a:t>
            </a:r>
            <a:r>
              <a:rPr lang="en-US" dirty="0"/>
              <a:t> </a:t>
            </a:r>
            <a:r>
              <a:rPr lang="en-US" dirty="0" err="1"/>
              <a:t>setelah</a:t>
            </a:r>
            <a:r>
              <a:rPr lang="en-US" dirty="0"/>
              <a:t> </a:t>
            </a:r>
            <a:r>
              <a:rPr lang="en-US" dirty="0" err="1"/>
              <a:t>dilakukan</a:t>
            </a:r>
            <a:r>
              <a:rPr lang="en-US" dirty="0"/>
              <a:t> </a:t>
            </a:r>
            <a:r>
              <a:rPr lang="en-US" dirty="0" err="1"/>
              <a:t>penelusuran</a:t>
            </a:r>
            <a:r>
              <a:rPr lang="en-US" dirty="0"/>
              <a:t> backtrack yang valid </a:t>
            </a:r>
            <a:r>
              <a:rPr lang="en-US" dirty="0" err="1"/>
              <a:t>sebagai</a:t>
            </a:r>
            <a:r>
              <a:rPr lang="en-US" dirty="0"/>
              <a:t> goal (</a:t>
            </a:r>
            <a:r>
              <a:rPr lang="en-US" dirty="0" err="1"/>
              <a:t>karena</a:t>
            </a:r>
            <a:r>
              <a:rPr lang="en-US" dirty="0"/>
              <a:t> </a:t>
            </a:r>
            <a:r>
              <a:rPr lang="en-US" dirty="0" err="1"/>
              <a:t>semua</a:t>
            </a:r>
            <a:r>
              <a:rPr lang="en-US" dirty="0"/>
              <a:t> </a:t>
            </a:r>
            <a:r>
              <a:rPr lang="en-US" dirty="0" err="1"/>
              <a:t>syarat</a:t>
            </a:r>
            <a:r>
              <a:rPr lang="en-US" dirty="0"/>
              <a:t> node </a:t>
            </a:r>
            <a:r>
              <a:rPr lang="en-US" dirty="0" err="1"/>
              <a:t>terpenuhi</a:t>
            </a:r>
            <a:r>
              <a:rPr lang="en-US" dirty="0"/>
              <a:t>) : P4 = </a:t>
            </a:r>
            <a:r>
              <a:rPr lang="en-US" dirty="0" err="1">
                <a:solidFill>
                  <a:srgbClr val="FF0000"/>
                </a:solidFill>
              </a:rPr>
              <a:t>Penyakit</a:t>
            </a:r>
            <a:r>
              <a:rPr lang="en-US" dirty="0">
                <a:solidFill>
                  <a:srgbClr val="FF0000"/>
                </a:solidFill>
              </a:rPr>
              <a:t> </a:t>
            </a:r>
            <a:r>
              <a:rPr lang="en-US" dirty="0" err="1">
                <a:solidFill>
                  <a:srgbClr val="FF0000"/>
                </a:solidFill>
              </a:rPr>
              <a:t>Batuk</a:t>
            </a:r>
            <a:r>
              <a:rPr lang="en-US" dirty="0">
                <a:solidFill>
                  <a:srgbClr val="FF0000"/>
                </a:solidFill>
              </a:rPr>
              <a:t> </a:t>
            </a:r>
            <a:r>
              <a:rPr lang="en-US" dirty="0" err="1">
                <a:solidFill>
                  <a:srgbClr val="FF0000"/>
                </a:solidFill>
              </a:rPr>
              <a:t>Rejan</a:t>
            </a:r>
            <a:endParaRPr lang="en-US" dirty="0">
              <a:solidFill>
                <a:srgbClr val="FF0000"/>
              </a:solidFill>
            </a:endParaRPr>
          </a:p>
        </p:txBody>
      </p:sp>
    </p:spTree>
    <p:extLst>
      <p:ext uri="{BB962C8B-B14F-4D97-AF65-F5344CB8AC3E}">
        <p14:creationId xmlns:p14="http://schemas.microsoft.com/office/powerpoint/2010/main" val="1283686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7389"/>
            <a:ext cx="7467600" cy="460352"/>
          </a:xfrm>
        </p:spPr>
        <p:txBody>
          <a:bodyPr>
            <a:normAutofit fontScale="90000"/>
          </a:bodyPr>
          <a:lstStyle/>
          <a:p>
            <a:pPr algn="ctr"/>
            <a:r>
              <a:rPr lang="en-US" b="1" dirty="0"/>
              <a:t>QUIZ</a:t>
            </a:r>
          </a:p>
        </p:txBody>
      </p:sp>
      <p:sp>
        <p:nvSpPr>
          <p:cNvPr id="3" name="Content Placeholder 2"/>
          <p:cNvSpPr>
            <a:spLocks noGrp="1"/>
          </p:cNvSpPr>
          <p:nvPr>
            <p:ph sz="quarter" idx="1"/>
          </p:nvPr>
        </p:nvSpPr>
        <p:spPr>
          <a:xfrm>
            <a:off x="561740" y="900780"/>
            <a:ext cx="7898692" cy="4760468"/>
          </a:xfrm>
        </p:spPr>
        <p:txBody>
          <a:bodyPr>
            <a:normAutofit/>
          </a:bodyPr>
          <a:lstStyle/>
          <a:p>
            <a:r>
              <a:rPr lang="en-US" dirty="0" err="1"/>
              <a:t>Kelompok</a:t>
            </a:r>
            <a:r>
              <a:rPr lang="en-US" dirty="0"/>
              <a:t> 2 org</a:t>
            </a:r>
          </a:p>
          <a:p>
            <a:r>
              <a:rPr lang="en-US" dirty="0" err="1"/>
              <a:t>Buat</a:t>
            </a:r>
            <a:r>
              <a:rPr lang="en-US" dirty="0"/>
              <a:t> </a:t>
            </a:r>
            <a:r>
              <a:rPr lang="en-US" dirty="0" err="1"/>
              <a:t>desain</a:t>
            </a:r>
            <a:r>
              <a:rPr lang="en-US" dirty="0"/>
              <a:t> system </a:t>
            </a:r>
            <a:r>
              <a:rPr lang="en-US" dirty="0" err="1"/>
              <a:t>pakar</a:t>
            </a:r>
            <a:r>
              <a:rPr lang="en-US" dirty="0"/>
              <a:t> </a:t>
            </a:r>
            <a:r>
              <a:rPr lang="en-US" dirty="0" err="1"/>
              <a:t>dengan</a:t>
            </a:r>
            <a:r>
              <a:rPr lang="en-US" dirty="0"/>
              <a:t> </a:t>
            </a:r>
            <a:r>
              <a:rPr lang="en-US" dirty="0" err="1"/>
              <a:t>tema</a:t>
            </a:r>
            <a:r>
              <a:rPr lang="en-US" dirty="0"/>
              <a:t> </a:t>
            </a:r>
            <a:r>
              <a:rPr lang="en-US" dirty="0" err="1"/>
              <a:t>tertentu</a:t>
            </a:r>
            <a:endParaRPr lang="en-US" dirty="0"/>
          </a:p>
          <a:p>
            <a:r>
              <a:rPr lang="en-US" dirty="0" err="1"/>
              <a:t>Buat</a:t>
            </a:r>
            <a:r>
              <a:rPr lang="en-US" dirty="0"/>
              <a:t> rule based (if… then…) </a:t>
            </a:r>
            <a:r>
              <a:rPr lang="en-US" dirty="0" err="1"/>
              <a:t>dengan</a:t>
            </a:r>
            <a:r>
              <a:rPr lang="en-US" dirty="0"/>
              <a:t> minimal 20 rule </a:t>
            </a:r>
            <a:r>
              <a:rPr lang="en-US" dirty="0" err="1"/>
              <a:t>dan</a:t>
            </a:r>
            <a:r>
              <a:rPr lang="en-US" dirty="0"/>
              <a:t> 6 goal</a:t>
            </a:r>
          </a:p>
          <a:p>
            <a:r>
              <a:rPr lang="en-US" dirty="0" err="1"/>
              <a:t>Buat</a:t>
            </a:r>
            <a:r>
              <a:rPr lang="en-US" dirty="0"/>
              <a:t> </a:t>
            </a:r>
            <a:r>
              <a:rPr lang="en-US" dirty="0" err="1"/>
              <a:t>contoh</a:t>
            </a:r>
            <a:r>
              <a:rPr lang="en-US" dirty="0"/>
              <a:t> </a:t>
            </a:r>
            <a:r>
              <a:rPr lang="en-US" dirty="0" err="1"/>
              <a:t>masalah</a:t>
            </a:r>
            <a:endParaRPr lang="en-US" dirty="0"/>
          </a:p>
          <a:p>
            <a:r>
              <a:rPr lang="en-US" dirty="0" err="1"/>
              <a:t>Selesaikan</a:t>
            </a:r>
            <a:r>
              <a:rPr lang="en-US" dirty="0"/>
              <a:t> </a:t>
            </a:r>
            <a:r>
              <a:rPr lang="en-US" dirty="0" err="1"/>
              <a:t>masalah</a:t>
            </a:r>
            <a:r>
              <a:rPr lang="en-US" dirty="0"/>
              <a:t> </a:t>
            </a:r>
            <a:r>
              <a:rPr lang="en-US" dirty="0" err="1"/>
              <a:t>tersebut</a:t>
            </a:r>
            <a:r>
              <a:rPr lang="en-US" dirty="0"/>
              <a:t> </a:t>
            </a:r>
            <a:r>
              <a:rPr lang="en-US" dirty="0" err="1"/>
              <a:t>dengan</a:t>
            </a:r>
            <a:r>
              <a:rPr lang="en-US" dirty="0"/>
              <a:t> forward </a:t>
            </a:r>
            <a:r>
              <a:rPr lang="en-US" dirty="0" err="1"/>
              <a:t>dan</a:t>
            </a:r>
            <a:r>
              <a:rPr lang="en-US" dirty="0"/>
              <a:t> backward</a:t>
            </a:r>
          </a:p>
          <a:p>
            <a:r>
              <a:rPr lang="en-US" dirty="0" err="1"/>
              <a:t>Diketik</a:t>
            </a:r>
            <a:r>
              <a:rPr lang="en-US" dirty="0"/>
              <a:t> </a:t>
            </a:r>
            <a:r>
              <a:rPr lang="en-US" dirty="0" err="1"/>
              <a:t>dan</a:t>
            </a:r>
            <a:r>
              <a:rPr lang="en-US" dirty="0"/>
              <a:t> </a:t>
            </a:r>
            <a:r>
              <a:rPr lang="en-US" dirty="0" err="1"/>
              <a:t>dikumpulkan</a:t>
            </a:r>
            <a:r>
              <a:rPr lang="en-US" dirty="0"/>
              <a:t> via Email </a:t>
            </a:r>
            <a:r>
              <a:rPr lang="en-US" b="1" dirty="0" err="1">
                <a:solidFill>
                  <a:srgbClr val="FF0000"/>
                </a:solidFill>
              </a:rPr>
              <a:t>maks</a:t>
            </a:r>
            <a:r>
              <a:rPr lang="en-US" b="1" dirty="0">
                <a:solidFill>
                  <a:srgbClr val="FF0000"/>
                </a:solidFill>
              </a:rPr>
              <a:t> 25 </a:t>
            </a:r>
            <a:r>
              <a:rPr lang="en-US" b="1" dirty="0" err="1">
                <a:solidFill>
                  <a:srgbClr val="FF0000"/>
                </a:solidFill>
              </a:rPr>
              <a:t>Februari</a:t>
            </a:r>
            <a:r>
              <a:rPr lang="en-US" b="1" dirty="0">
                <a:solidFill>
                  <a:srgbClr val="FF0000"/>
                </a:solidFill>
              </a:rPr>
              <a:t> 2019 06:00</a:t>
            </a:r>
          </a:p>
        </p:txBody>
      </p:sp>
    </p:spTree>
    <p:extLst>
      <p:ext uri="{BB962C8B-B14F-4D97-AF65-F5344CB8AC3E}">
        <p14:creationId xmlns:p14="http://schemas.microsoft.com/office/powerpoint/2010/main" val="2577373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508918"/>
          </a:xfrm>
        </p:spPr>
        <p:txBody>
          <a:bodyPr>
            <a:normAutofit fontScale="90000"/>
          </a:bodyPr>
          <a:lstStyle/>
          <a:p>
            <a:pPr algn="ctr"/>
            <a:r>
              <a:rPr lang="en-US" dirty="0" err="1"/>
              <a:t>Latihan</a:t>
            </a:r>
            <a:endParaRPr lang="en-US" dirty="0"/>
          </a:p>
        </p:txBody>
      </p:sp>
      <p:sp>
        <p:nvSpPr>
          <p:cNvPr id="3" name="Content Placeholder 2"/>
          <p:cNvSpPr>
            <a:spLocks noGrp="1"/>
          </p:cNvSpPr>
          <p:nvPr>
            <p:ph sz="quarter" idx="1"/>
          </p:nvPr>
        </p:nvSpPr>
        <p:spPr>
          <a:xfrm>
            <a:off x="179512" y="508918"/>
            <a:ext cx="8784976" cy="6349082"/>
          </a:xfrm>
        </p:spPr>
        <p:txBody>
          <a:bodyPr>
            <a:normAutofit fontScale="77500" lnSpcReduction="20000"/>
          </a:bodyPr>
          <a:lstStyle/>
          <a:p>
            <a:pPr marL="0" indent="0">
              <a:buNone/>
            </a:pPr>
            <a:r>
              <a:rPr lang="en-US" b="1" dirty="0"/>
              <a:t>Data :</a:t>
            </a:r>
          </a:p>
          <a:p>
            <a:r>
              <a:rPr lang="en-US" dirty="0"/>
              <a:t>A = </a:t>
            </a:r>
            <a:r>
              <a:rPr lang="en-US" dirty="0" err="1"/>
              <a:t>mempunyai</a:t>
            </a:r>
            <a:r>
              <a:rPr lang="en-US" dirty="0"/>
              <a:t> $10.000</a:t>
            </a:r>
          </a:p>
          <a:p>
            <a:r>
              <a:rPr lang="en-US" dirty="0"/>
              <a:t>B = </a:t>
            </a:r>
            <a:r>
              <a:rPr lang="en-US" dirty="0" err="1"/>
              <a:t>lebih</a:t>
            </a:r>
            <a:r>
              <a:rPr lang="en-US" dirty="0"/>
              <a:t> </a:t>
            </a:r>
            <a:r>
              <a:rPr lang="en-US" dirty="0" err="1"/>
              <a:t>muda</a:t>
            </a:r>
            <a:r>
              <a:rPr lang="en-US" dirty="0"/>
              <a:t> </a:t>
            </a:r>
            <a:r>
              <a:rPr lang="en-US" dirty="0" err="1"/>
              <a:t>dari</a:t>
            </a:r>
            <a:r>
              <a:rPr lang="en-US" dirty="0"/>
              <a:t> 30</a:t>
            </a:r>
          </a:p>
          <a:p>
            <a:r>
              <a:rPr lang="en-US" dirty="0"/>
              <a:t>C = </a:t>
            </a:r>
            <a:r>
              <a:rPr lang="en-US" dirty="0" err="1"/>
              <a:t>pendidikan</a:t>
            </a:r>
            <a:r>
              <a:rPr lang="en-US" dirty="0"/>
              <a:t> </a:t>
            </a:r>
            <a:r>
              <a:rPr lang="en-US" dirty="0" err="1"/>
              <a:t>setingkat</a:t>
            </a:r>
            <a:r>
              <a:rPr lang="en-US" dirty="0"/>
              <a:t> </a:t>
            </a:r>
            <a:r>
              <a:rPr lang="en-US" dirty="0" err="1"/>
              <a:t>universitas</a:t>
            </a:r>
            <a:endParaRPr lang="en-US" dirty="0"/>
          </a:p>
          <a:p>
            <a:r>
              <a:rPr lang="en-US" dirty="0"/>
              <a:t>D = </a:t>
            </a:r>
            <a:r>
              <a:rPr lang="en-US" dirty="0" err="1"/>
              <a:t>pendapatan</a:t>
            </a:r>
            <a:r>
              <a:rPr lang="en-US" dirty="0"/>
              <a:t> </a:t>
            </a:r>
            <a:r>
              <a:rPr lang="en-US" dirty="0" err="1"/>
              <a:t>tahunan</a:t>
            </a:r>
            <a:r>
              <a:rPr lang="en-US" dirty="0"/>
              <a:t> minimal $40.000</a:t>
            </a:r>
          </a:p>
          <a:p>
            <a:r>
              <a:rPr lang="en-US" dirty="0"/>
              <a:t>E = </a:t>
            </a:r>
            <a:r>
              <a:rPr lang="en-US" dirty="0" err="1"/>
              <a:t>investasi</a:t>
            </a:r>
            <a:r>
              <a:rPr lang="en-US" dirty="0"/>
              <a:t> </a:t>
            </a:r>
            <a:r>
              <a:rPr lang="en-US" dirty="0" err="1"/>
              <a:t>sekuritas</a:t>
            </a:r>
            <a:endParaRPr lang="en-US" dirty="0"/>
          </a:p>
          <a:p>
            <a:r>
              <a:rPr lang="en-US" dirty="0"/>
              <a:t>F = </a:t>
            </a:r>
            <a:r>
              <a:rPr lang="en-US" dirty="0" err="1"/>
              <a:t>investasi</a:t>
            </a:r>
            <a:r>
              <a:rPr lang="en-US" dirty="0"/>
              <a:t> growth stock</a:t>
            </a:r>
          </a:p>
          <a:p>
            <a:r>
              <a:rPr lang="en-US" dirty="0"/>
              <a:t>G = </a:t>
            </a:r>
            <a:r>
              <a:rPr lang="en-US" dirty="0" err="1"/>
              <a:t>investasi</a:t>
            </a:r>
            <a:r>
              <a:rPr lang="en-US" dirty="0"/>
              <a:t> </a:t>
            </a:r>
            <a:r>
              <a:rPr lang="en-US" dirty="0" err="1"/>
              <a:t>saham</a:t>
            </a:r>
            <a:r>
              <a:rPr lang="en-US" dirty="0"/>
              <a:t> IBM</a:t>
            </a:r>
          </a:p>
          <a:p>
            <a:pPr marL="0" indent="0">
              <a:buNone/>
            </a:pPr>
            <a:r>
              <a:rPr lang="en-US" b="1" dirty="0" err="1"/>
              <a:t>Fakta</a:t>
            </a:r>
            <a:r>
              <a:rPr lang="en-US" b="1" dirty="0"/>
              <a:t> :</a:t>
            </a:r>
          </a:p>
          <a:p>
            <a:r>
              <a:rPr lang="en-US" dirty="0"/>
              <a:t>A </a:t>
            </a:r>
            <a:r>
              <a:rPr lang="en-US" dirty="0" err="1"/>
              <a:t>benar</a:t>
            </a:r>
            <a:r>
              <a:rPr lang="en-US" dirty="0"/>
              <a:t> (investor </a:t>
            </a:r>
            <a:r>
              <a:rPr lang="en-US" dirty="0" err="1"/>
              <a:t>memiliki</a:t>
            </a:r>
            <a:r>
              <a:rPr lang="en-US" dirty="0"/>
              <a:t> $10.000), </a:t>
            </a:r>
          </a:p>
          <a:p>
            <a:r>
              <a:rPr lang="en-US" dirty="0"/>
              <a:t>B </a:t>
            </a:r>
            <a:r>
              <a:rPr lang="en-US" dirty="0" err="1"/>
              <a:t>benar</a:t>
            </a:r>
            <a:r>
              <a:rPr lang="en-US" dirty="0"/>
              <a:t> (investor </a:t>
            </a:r>
            <a:r>
              <a:rPr lang="en-US" dirty="0" err="1"/>
              <a:t>lebih</a:t>
            </a:r>
            <a:r>
              <a:rPr lang="en-US" dirty="0"/>
              <a:t> </a:t>
            </a:r>
            <a:r>
              <a:rPr lang="en-US" dirty="0" err="1"/>
              <a:t>muda</a:t>
            </a:r>
            <a:r>
              <a:rPr lang="en-US" dirty="0"/>
              <a:t> </a:t>
            </a:r>
            <a:r>
              <a:rPr lang="en-US" dirty="0" err="1"/>
              <a:t>dari</a:t>
            </a:r>
            <a:r>
              <a:rPr lang="en-US" dirty="0"/>
              <a:t> 30)</a:t>
            </a:r>
          </a:p>
          <a:p>
            <a:pPr marL="0" indent="0">
              <a:buNone/>
            </a:pPr>
            <a:r>
              <a:rPr lang="en-US" b="1" dirty="0" err="1"/>
              <a:t>Aturan</a:t>
            </a:r>
            <a:r>
              <a:rPr lang="en-US" b="1" dirty="0"/>
              <a:t> :</a:t>
            </a:r>
          </a:p>
          <a:p>
            <a:r>
              <a:rPr lang="en-US" dirty="0"/>
              <a:t>R1 : JIKA </a:t>
            </a:r>
            <a:r>
              <a:rPr lang="en-US" dirty="0" err="1"/>
              <a:t>memiliki</a:t>
            </a:r>
            <a:r>
              <a:rPr lang="en-US" dirty="0"/>
              <a:t> $10.000 </a:t>
            </a:r>
            <a:r>
              <a:rPr lang="en-US" dirty="0" err="1"/>
              <a:t>untuk</a:t>
            </a:r>
            <a:r>
              <a:rPr lang="en-US" dirty="0"/>
              <a:t> </a:t>
            </a:r>
            <a:r>
              <a:rPr lang="en-US" dirty="0" err="1"/>
              <a:t>investasi</a:t>
            </a:r>
            <a:r>
              <a:rPr lang="en-US" dirty="0"/>
              <a:t> </a:t>
            </a:r>
            <a:r>
              <a:rPr lang="en-US" dirty="0" err="1"/>
              <a:t>dan</a:t>
            </a:r>
            <a:r>
              <a:rPr lang="en-US" dirty="0"/>
              <a:t> </a:t>
            </a:r>
            <a:r>
              <a:rPr lang="en-US" dirty="0" err="1"/>
              <a:t>berpendidikan</a:t>
            </a:r>
            <a:r>
              <a:rPr lang="en-US" dirty="0"/>
              <a:t> </a:t>
            </a:r>
            <a:r>
              <a:rPr lang="en-US" dirty="0" err="1"/>
              <a:t>perguruan</a:t>
            </a:r>
            <a:r>
              <a:rPr lang="en-US" dirty="0"/>
              <a:t> </a:t>
            </a:r>
            <a:r>
              <a:rPr lang="en-US" dirty="0" err="1"/>
              <a:t>tinggi</a:t>
            </a:r>
            <a:r>
              <a:rPr lang="en-US" dirty="0"/>
              <a:t> MAKA </a:t>
            </a:r>
            <a:r>
              <a:rPr lang="en-US" dirty="0" err="1"/>
              <a:t>sebaiknya</a:t>
            </a:r>
            <a:r>
              <a:rPr lang="en-US" dirty="0"/>
              <a:t> </a:t>
            </a:r>
            <a:r>
              <a:rPr lang="en-US" dirty="0" err="1"/>
              <a:t>investasi</a:t>
            </a:r>
            <a:r>
              <a:rPr lang="en-US" dirty="0"/>
              <a:t> di </a:t>
            </a:r>
            <a:r>
              <a:rPr lang="en-US" dirty="0" err="1"/>
              <a:t>sekuritas</a:t>
            </a:r>
            <a:endParaRPr lang="en-US" dirty="0"/>
          </a:p>
          <a:p>
            <a:r>
              <a:rPr lang="en-US" dirty="0"/>
              <a:t>R2 : JIKA </a:t>
            </a:r>
            <a:r>
              <a:rPr lang="en-US" dirty="0" err="1"/>
              <a:t>pendapatan</a:t>
            </a:r>
            <a:r>
              <a:rPr lang="en-US" dirty="0"/>
              <a:t> </a:t>
            </a:r>
            <a:r>
              <a:rPr lang="en-US" dirty="0" err="1"/>
              <a:t>tahunan</a:t>
            </a:r>
            <a:r>
              <a:rPr lang="en-US" dirty="0"/>
              <a:t> minimal $40.000,berpendidikan </a:t>
            </a:r>
            <a:r>
              <a:rPr lang="en-US" dirty="0" err="1"/>
              <a:t>perguruan</a:t>
            </a:r>
            <a:r>
              <a:rPr lang="en-US" dirty="0"/>
              <a:t> </a:t>
            </a:r>
            <a:r>
              <a:rPr lang="en-US" dirty="0" err="1"/>
              <a:t>tinggi</a:t>
            </a:r>
            <a:r>
              <a:rPr lang="en-US" dirty="0"/>
              <a:t> MAKA </a:t>
            </a:r>
            <a:r>
              <a:rPr lang="en-US" dirty="0" err="1"/>
              <a:t>sebaiknya</a:t>
            </a:r>
            <a:r>
              <a:rPr lang="en-US" dirty="0"/>
              <a:t> </a:t>
            </a:r>
            <a:r>
              <a:rPr lang="en-US" dirty="0" err="1"/>
              <a:t>investasi</a:t>
            </a:r>
            <a:r>
              <a:rPr lang="en-US" dirty="0"/>
              <a:t> di growth stock</a:t>
            </a:r>
          </a:p>
          <a:p>
            <a:r>
              <a:rPr lang="en-US" dirty="0"/>
              <a:t>R3 : JIKA </a:t>
            </a:r>
            <a:r>
              <a:rPr lang="en-US" dirty="0" err="1"/>
              <a:t>berusia</a:t>
            </a:r>
            <a:r>
              <a:rPr lang="en-US" dirty="0"/>
              <a:t> </a:t>
            </a:r>
            <a:r>
              <a:rPr lang="en-US" dirty="0" err="1"/>
              <a:t>lebih</a:t>
            </a:r>
            <a:r>
              <a:rPr lang="en-US" dirty="0"/>
              <a:t> </a:t>
            </a:r>
            <a:r>
              <a:rPr lang="en-US" dirty="0" err="1"/>
              <a:t>muda</a:t>
            </a:r>
            <a:r>
              <a:rPr lang="en-US" dirty="0"/>
              <a:t> </a:t>
            </a:r>
            <a:r>
              <a:rPr lang="en-US" dirty="0" err="1"/>
              <a:t>dari</a:t>
            </a:r>
            <a:r>
              <a:rPr lang="en-US" dirty="0"/>
              <a:t> 30 </a:t>
            </a:r>
            <a:r>
              <a:rPr lang="en-US" dirty="0" err="1"/>
              <a:t>thn</a:t>
            </a:r>
            <a:r>
              <a:rPr lang="en-US" dirty="0"/>
              <a:t> </a:t>
            </a:r>
            <a:r>
              <a:rPr lang="en-US" dirty="0" err="1"/>
              <a:t>dan</a:t>
            </a:r>
            <a:r>
              <a:rPr lang="en-US" dirty="0"/>
              <a:t> </a:t>
            </a:r>
            <a:r>
              <a:rPr lang="en-US" dirty="0" err="1"/>
              <a:t>berinvestasi</a:t>
            </a:r>
            <a:r>
              <a:rPr lang="en-US" dirty="0"/>
              <a:t> di </a:t>
            </a:r>
            <a:r>
              <a:rPr lang="en-US" dirty="0" err="1"/>
              <a:t>sekuritas</a:t>
            </a:r>
            <a:r>
              <a:rPr lang="en-US" dirty="0"/>
              <a:t> MAKA </a:t>
            </a:r>
            <a:r>
              <a:rPr lang="en-US" dirty="0" err="1"/>
              <a:t>sebaiknya</a:t>
            </a:r>
            <a:r>
              <a:rPr lang="en-US" dirty="0"/>
              <a:t> </a:t>
            </a:r>
            <a:r>
              <a:rPr lang="en-US" dirty="0" err="1"/>
              <a:t>investasi</a:t>
            </a:r>
            <a:r>
              <a:rPr lang="en-US" dirty="0"/>
              <a:t> di growth stock</a:t>
            </a:r>
          </a:p>
          <a:p>
            <a:r>
              <a:rPr lang="en-US" dirty="0"/>
              <a:t>R4 : JIKA </a:t>
            </a:r>
            <a:r>
              <a:rPr lang="en-US" dirty="0" err="1"/>
              <a:t>berusia</a:t>
            </a:r>
            <a:r>
              <a:rPr lang="en-US" dirty="0"/>
              <a:t> </a:t>
            </a:r>
            <a:r>
              <a:rPr lang="en-US" dirty="0" err="1"/>
              <a:t>lebih</a:t>
            </a:r>
            <a:r>
              <a:rPr lang="en-US" dirty="0"/>
              <a:t> </a:t>
            </a:r>
            <a:r>
              <a:rPr lang="en-US" dirty="0" err="1"/>
              <a:t>muda</a:t>
            </a:r>
            <a:r>
              <a:rPr lang="en-US" dirty="0"/>
              <a:t> </a:t>
            </a:r>
            <a:r>
              <a:rPr lang="en-US" dirty="0" err="1"/>
              <a:t>dari</a:t>
            </a:r>
            <a:r>
              <a:rPr lang="en-US" dirty="0"/>
              <a:t> 30 </a:t>
            </a:r>
            <a:r>
              <a:rPr lang="en-US" dirty="0" err="1"/>
              <a:t>thn</a:t>
            </a:r>
            <a:r>
              <a:rPr lang="en-US" dirty="0"/>
              <a:t> </a:t>
            </a:r>
            <a:r>
              <a:rPr lang="en-US" dirty="0" err="1"/>
              <a:t>dan</a:t>
            </a:r>
            <a:r>
              <a:rPr lang="en-US" dirty="0"/>
              <a:t> </a:t>
            </a:r>
            <a:r>
              <a:rPr lang="en-US" dirty="0" err="1"/>
              <a:t>lebih</a:t>
            </a:r>
            <a:r>
              <a:rPr lang="en-US" dirty="0"/>
              <a:t> </a:t>
            </a:r>
            <a:r>
              <a:rPr lang="en-US" dirty="0" err="1"/>
              <a:t>tua</a:t>
            </a:r>
            <a:r>
              <a:rPr lang="en-US" dirty="0"/>
              <a:t> </a:t>
            </a:r>
            <a:r>
              <a:rPr lang="en-US" dirty="0" err="1"/>
              <a:t>dari</a:t>
            </a:r>
            <a:r>
              <a:rPr lang="en-US" dirty="0"/>
              <a:t> 22 </a:t>
            </a:r>
            <a:r>
              <a:rPr lang="en-US" dirty="0" err="1"/>
              <a:t>thn</a:t>
            </a:r>
            <a:r>
              <a:rPr lang="en-US" dirty="0"/>
              <a:t> MAKA </a:t>
            </a:r>
            <a:r>
              <a:rPr lang="en-US" dirty="0" err="1"/>
              <a:t>sebaiknya</a:t>
            </a:r>
            <a:r>
              <a:rPr lang="en-US" dirty="0"/>
              <a:t> </a:t>
            </a:r>
            <a:r>
              <a:rPr lang="en-US" dirty="0" err="1"/>
              <a:t>berpendidikan</a:t>
            </a:r>
            <a:r>
              <a:rPr lang="en-US" dirty="0"/>
              <a:t> di </a:t>
            </a:r>
            <a:r>
              <a:rPr lang="en-US" dirty="0" err="1"/>
              <a:t>perguruan</a:t>
            </a:r>
            <a:r>
              <a:rPr lang="en-US" dirty="0"/>
              <a:t> </a:t>
            </a:r>
            <a:r>
              <a:rPr lang="en-US" dirty="0" err="1"/>
              <a:t>tinggi</a:t>
            </a:r>
            <a:endParaRPr lang="en-US" dirty="0"/>
          </a:p>
          <a:p>
            <a:r>
              <a:rPr lang="en-US" dirty="0"/>
              <a:t>R5 : JIKA </a:t>
            </a:r>
            <a:r>
              <a:rPr lang="en-US" dirty="0" err="1"/>
              <a:t>ingin</a:t>
            </a:r>
            <a:r>
              <a:rPr lang="en-US" dirty="0"/>
              <a:t> </a:t>
            </a:r>
            <a:r>
              <a:rPr lang="en-US" dirty="0" err="1"/>
              <a:t>berinvestasi</a:t>
            </a:r>
            <a:r>
              <a:rPr lang="en-US" dirty="0"/>
              <a:t> </a:t>
            </a:r>
            <a:r>
              <a:rPr lang="en-US" dirty="0" err="1"/>
              <a:t>dalam</a:t>
            </a:r>
            <a:r>
              <a:rPr lang="en-US" dirty="0"/>
              <a:t> growth stock MAKA </a:t>
            </a:r>
            <a:r>
              <a:rPr lang="en-US" dirty="0" err="1"/>
              <a:t>sebaiknya</a:t>
            </a:r>
            <a:r>
              <a:rPr lang="en-US" dirty="0"/>
              <a:t> IBM</a:t>
            </a:r>
          </a:p>
          <a:p>
            <a:pPr marL="0" indent="0">
              <a:buNone/>
            </a:pPr>
            <a:endParaRPr lang="en-US" dirty="0"/>
          </a:p>
        </p:txBody>
      </p:sp>
    </p:spTree>
    <p:extLst>
      <p:ext uri="{BB962C8B-B14F-4D97-AF65-F5344CB8AC3E}">
        <p14:creationId xmlns:p14="http://schemas.microsoft.com/office/powerpoint/2010/main" val="260366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Frame</a:t>
            </a:r>
          </a:p>
        </p:txBody>
      </p:sp>
      <p:sp>
        <p:nvSpPr>
          <p:cNvPr id="3" name="Content Placeholder 2"/>
          <p:cNvSpPr>
            <a:spLocks noGrp="1"/>
          </p:cNvSpPr>
          <p:nvPr>
            <p:ph sz="quarter" idx="1"/>
          </p:nvPr>
        </p:nvSpPr>
        <p:spPr/>
        <p:txBody>
          <a:bodyPr/>
          <a:lstStyle/>
          <a:p>
            <a:r>
              <a:rPr lang="id-ID" dirty="0"/>
              <a:t>Semantic networks berkembang bentuknya menjadi model representasi frame</a:t>
            </a:r>
          </a:p>
          <a:p>
            <a:r>
              <a:rPr lang="id-ID" dirty="0"/>
              <a:t>Sebuah frame memiliki seperangkat slot</a:t>
            </a:r>
          </a:p>
          <a:p>
            <a:r>
              <a:rPr lang="id-ID" dirty="0"/>
              <a:t>Perhatikan diagram struktur keluarga di bawah ini:</a:t>
            </a:r>
          </a:p>
        </p:txBody>
      </p:sp>
      <p:pic>
        <p:nvPicPr>
          <p:cNvPr id="24578" name="Picture 2"/>
          <p:cNvPicPr>
            <a:picLocks noChangeAspect="1" noChangeArrowheads="1"/>
          </p:cNvPicPr>
          <p:nvPr/>
        </p:nvPicPr>
        <p:blipFill>
          <a:blip r:embed="rId2"/>
          <a:srcRect/>
          <a:stretch>
            <a:fillRect/>
          </a:stretch>
        </p:blipFill>
        <p:spPr bwMode="auto">
          <a:xfrm>
            <a:off x="2285984" y="3643314"/>
            <a:ext cx="4584542" cy="235745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Frame</a:t>
            </a:r>
          </a:p>
        </p:txBody>
      </p:sp>
      <p:sp>
        <p:nvSpPr>
          <p:cNvPr id="3" name="Content Placeholder 2"/>
          <p:cNvSpPr>
            <a:spLocks noGrp="1"/>
          </p:cNvSpPr>
          <p:nvPr>
            <p:ph sz="quarter" idx="1"/>
          </p:nvPr>
        </p:nvSpPr>
        <p:spPr/>
        <p:txBody>
          <a:bodyPr>
            <a:normAutofit/>
          </a:bodyPr>
          <a:lstStyle/>
          <a:p>
            <a:r>
              <a:rPr lang="id-ID" dirty="0"/>
              <a:t>Frame Adam:</a:t>
            </a:r>
          </a:p>
          <a:p>
            <a:pPr lvl="1"/>
            <a:r>
              <a:rPr lang="id-ID" dirty="0"/>
              <a:t>gender: Laki-laki</a:t>
            </a:r>
          </a:p>
          <a:p>
            <a:pPr lvl="1"/>
            <a:r>
              <a:rPr lang="id-ID" dirty="0"/>
              <a:t>isteri: Ana</a:t>
            </a:r>
          </a:p>
          <a:p>
            <a:pPr lvl="1"/>
            <a:r>
              <a:rPr lang="id-ID" dirty="0"/>
              <a:t>anak: (Jeremy Jordan Ellen)</a:t>
            </a:r>
          </a:p>
          <a:p>
            <a:r>
              <a:rPr lang="id-ID" dirty="0"/>
              <a:t>Frame Adam memiliki 3 buah slot yaitu: gender, isteri, dan anak</a:t>
            </a:r>
          </a:p>
          <a:p>
            <a:r>
              <a:rPr lang="id-ID" dirty="0"/>
              <a:t>Slot anak memiliki tiga nilai, yaitu: Jeremy, Jordan dan Ellen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Frame</a:t>
            </a:r>
          </a:p>
        </p:txBody>
      </p:sp>
      <p:sp>
        <p:nvSpPr>
          <p:cNvPr id="3" name="Content Placeholder 2"/>
          <p:cNvSpPr>
            <a:spLocks noGrp="1"/>
          </p:cNvSpPr>
          <p:nvPr>
            <p:ph sz="quarter" idx="1"/>
          </p:nvPr>
        </p:nvSpPr>
        <p:spPr/>
        <p:txBody>
          <a:bodyPr>
            <a:normAutofit/>
          </a:bodyPr>
          <a:lstStyle/>
          <a:p>
            <a:r>
              <a:rPr lang="id-ID" dirty="0"/>
              <a:t>Frame Adam dapat dikonversi ke dalam bentuk predicate logic menjadi:</a:t>
            </a:r>
          </a:p>
          <a:p>
            <a:pPr lvl="1"/>
            <a:r>
              <a:rPr lang="id-ID" dirty="0"/>
              <a:t>gender(Adam, Laki-laki)</a:t>
            </a:r>
          </a:p>
          <a:p>
            <a:pPr lvl="1"/>
            <a:r>
              <a:rPr lang="id-ID" dirty="0" err="1"/>
              <a:t>isteri</a:t>
            </a:r>
            <a:r>
              <a:rPr lang="id-ID" dirty="0"/>
              <a:t>(Adam, Ana)</a:t>
            </a:r>
          </a:p>
          <a:p>
            <a:pPr lvl="1"/>
            <a:r>
              <a:rPr lang="id-ID" dirty="0"/>
              <a:t>anak(Adam, Jeremy)</a:t>
            </a:r>
          </a:p>
          <a:p>
            <a:pPr lvl="1"/>
            <a:r>
              <a:rPr lang="id-ID" dirty="0"/>
              <a:t>anak(Adam, Jordan)</a:t>
            </a:r>
          </a:p>
          <a:p>
            <a:pPr lvl="1"/>
            <a:r>
              <a:rPr lang="id-ID" dirty="0"/>
              <a:t>anak(Adam, Ellen)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Production Rules</a:t>
            </a:r>
          </a:p>
        </p:txBody>
      </p:sp>
      <p:sp>
        <p:nvSpPr>
          <p:cNvPr id="3" name="Content Placeholder 2"/>
          <p:cNvSpPr>
            <a:spLocks noGrp="1"/>
          </p:cNvSpPr>
          <p:nvPr>
            <p:ph sz="quarter" idx="1"/>
          </p:nvPr>
        </p:nvSpPr>
        <p:spPr/>
        <p:txBody>
          <a:bodyPr/>
          <a:lstStyle/>
          <a:p>
            <a:pPr>
              <a:lnSpc>
                <a:spcPct val="150000"/>
              </a:lnSpc>
              <a:spcBef>
                <a:spcPts val="0"/>
              </a:spcBef>
            </a:pPr>
            <a:r>
              <a:rPr lang="id-ID" dirty="0"/>
              <a:t>Representasi pengetahuan dengan aturan produksi berupa aplikasi aturan (rule) yang berupa IF-THEN : </a:t>
            </a:r>
          </a:p>
          <a:p>
            <a:pPr lvl="1">
              <a:lnSpc>
                <a:spcPct val="150000"/>
              </a:lnSpc>
              <a:spcBef>
                <a:spcPts val="0"/>
              </a:spcBef>
            </a:pPr>
            <a:r>
              <a:rPr lang="id-ID" b="1" dirty="0"/>
              <a:t>Anteseden</a:t>
            </a:r>
            <a:r>
              <a:rPr lang="id-ID" dirty="0"/>
              <a:t>, bagian yang mengekspresikan </a:t>
            </a:r>
            <a:r>
              <a:rPr lang="id-ID" dirty="0">
                <a:solidFill>
                  <a:srgbClr val="FF0000"/>
                </a:solidFill>
              </a:rPr>
              <a:t>situasi</a:t>
            </a:r>
            <a:r>
              <a:rPr lang="id-ID" dirty="0"/>
              <a:t> atau </a:t>
            </a:r>
            <a:r>
              <a:rPr lang="id-ID" dirty="0">
                <a:solidFill>
                  <a:srgbClr val="FF0000"/>
                </a:solidFill>
              </a:rPr>
              <a:t>premis</a:t>
            </a:r>
            <a:r>
              <a:rPr lang="id-ID" dirty="0"/>
              <a:t> (</a:t>
            </a:r>
            <a:r>
              <a:rPr lang="id-ID" dirty="0">
                <a:solidFill>
                  <a:srgbClr val="FF0000"/>
                </a:solidFill>
              </a:rPr>
              <a:t>pernyataan berawalan IF</a:t>
            </a:r>
            <a:r>
              <a:rPr lang="id-ID" dirty="0"/>
              <a:t>) </a:t>
            </a:r>
          </a:p>
          <a:p>
            <a:pPr lvl="1">
              <a:lnSpc>
                <a:spcPct val="150000"/>
              </a:lnSpc>
              <a:spcBef>
                <a:spcPts val="0"/>
              </a:spcBef>
            </a:pPr>
            <a:r>
              <a:rPr lang="id-ID" b="1" dirty="0"/>
              <a:t>Konsekuen</a:t>
            </a:r>
            <a:r>
              <a:rPr lang="id-ID" dirty="0"/>
              <a:t>, bagian yang menyatakan </a:t>
            </a:r>
            <a:r>
              <a:rPr lang="id-ID" dirty="0">
                <a:solidFill>
                  <a:srgbClr val="FF0000"/>
                </a:solidFill>
              </a:rPr>
              <a:t>suatu tindakan tertentu </a:t>
            </a:r>
            <a:r>
              <a:rPr lang="id-ID" dirty="0"/>
              <a:t>atau </a:t>
            </a:r>
            <a:r>
              <a:rPr lang="id-ID" dirty="0">
                <a:solidFill>
                  <a:srgbClr val="FF0000"/>
                </a:solidFill>
              </a:rPr>
              <a:t>konklusi</a:t>
            </a:r>
            <a:r>
              <a:rPr lang="id-ID" dirty="0"/>
              <a:t> yang diterapkan jika suatu situasi atau premis bernilai benar (</a:t>
            </a:r>
            <a:r>
              <a:rPr lang="id-ID" dirty="0">
                <a:solidFill>
                  <a:srgbClr val="FF0000"/>
                </a:solidFill>
              </a:rPr>
              <a:t>pernyataan berawalan THEN</a:t>
            </a:r>
            <a:r>
              <a:rPr lang="id-ID"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Production Rules</a:t>
            </a:r>
          </a:p>
        </p:txBody>
      </p:sp>
      <p:sp>
        <p:nvSpPr>
          <p:cNvPr id="3" name="Content Placeholder 2"/>
          <p:cNvSpPr>
            <a:spLocks noGrp="1"/>
          </p:cNvSpPr>
          <p:nvPr>
            <p:ph sz="quarter" idx="1"/>
          </p:nvPr>
        </p:nvSpPr>
        <p:spPr/>
        <p:txBody>
          <a:bodyPr/>
          <a:lstStyle/>
          <a:p>
            <a:pPr>
              <a:lnSpc>
                <a:spcPct val="150000"/>
              </a:lnSpc>
              <a:spcBef>
                <a:spcPts val="0"/>
              </a:spcBef>
            </a:pPr>
            <a:r>
              <a:rPr lang="id-ID" dirty="0"/>
              <a:t>Konsekuensi atau konklusi yang dinyatakan pada bagian </a:t>
            </a:r>
            <a:r>
              <a:rPr lang="id-ID" b="1" dirty="0"/>
              <a:t>THEN</a:t>
            </a:r>
            <a:r>
              <a:rPr lang="id-ID" dirty="0"/>
              <a:t> </a:t>
            </a:r>
            <a:r>
              <a:rPr lang="id-ID" dirty="0">
                <a:solidFill>
                  <a:srgbClr val="FF0000"/>
                </a:solidFill>
              </a:rPr>
              <a:t>baru dinyatakan benar</a:t>
            </a:r>
            <a:r>
              <a:rPr lang="id-ID" dirty="0"/>
              <a:t>, jika </a:t>
            </a:r>
            <a:r>
              <a:rPr lang="id-ID" dirty="0">
                <a:solidFill>
                  <a:srgbClr val="FF0000"/>
                </a:solidFill>
              </a:rPr>
              <a:t>bagian IF </a:t>
            </a:r>
            <a:r>
              <a:rPr lang="id-ID" dirty="0"/>
              <a:t>pada sistem tersebut juga </a:t>
            </a:r>
            <a:r>
              <a:rPr lang="id-ID" dirty="0">
                <a:solidFill>
                  <a:srgbClr val="FF0000"/>
                </a:solidFill>
              </a:rPr>
              <a:t>benar</a:t>
            </a:r>
            <a:r>
              <a:rPr lang="id-ID" dirty="0"/>
              <a:t> atau sesuai dengan aturan tertentu</a:t>
            </a:r>
            <a:endParaRPr lang="en-US" dirty="0"/>
          </a:p>
          <a:p>
            <a:pPr marL="0" indent="0">
              <a:lnSpc>
                <a:spcPct val="150000"/>
              </a:lnSpc>
              <a:spcBef>
                <a:spcPts val="0"/>
              </a:spcBef>
              <a:buNone/>
            </a:pPr>
            <a:endParaRPr lang="id-ID" dirty="0"/>
          </a:p>
          <a:p>
            <a:pPr>
              <a:lnSpc>
                <a:spcPct val="150000"/>
              </a:lnSpc>
              <a:spcBef>
                <a:spcPts val="0"/>
              </a:spcBef>
            </a:pPr>
            <a:r>
              <a:rPr lang="id-ID" dirty="0"/>
              <a:t>Sistem yang </a:t>
            </a:r>
            <a:r>
              <a:rPr lang="id-ID" dirty="0">
                <a:solidFill>
                  <a:srgbClr val="FF0000"/>
                </a:solidFill>
              </a:rPr>
              <a:t>knowledge-base nya </a:t>
            </a:r>
            <a:r>
              <a:rPr lang="id-ID" dirty="0"/>
              <a:t>direpresentasikan dalam bentuk </a:t>
            </a:r>
            <a:r>
              <a:rPr lang="id-ID" dirty="0">
                <a:solidFill>
                  <a:srgbClr val="FF0000"/>
                </a:solidFill>
              </a:rPr>
              <a:t>Production Rules </a:t>
            </a:r>
            <a:r>
              <a:rPr lang="id-ID" dirty="0"/>
              <a:t>disebut </a:t>
            </a:r>
            <a:r>
              <a:rPr lang="id-ID" dirty="0">
                <a:solidFill>
                  <a:srgbClr val="FF0000"/>
                </a:solidFill>
              </a:rPr>
              <a:t>Sistem Berbasis Aturan</a:t>
            </a:r>
            <a:r>
              <a:rPr lang="id-ID" dirty="0"/>
              <a:t> (</a:t>
            </a:r>
            <a:r>
              <a:rPr lang="id-ID" b="1" dirty="0"/>
              <a:t>Rule-Based System</a:t>
            </a:r>
            <a:r>
              <a:rPr lang="id-ID"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Production Rules</a:t>
            </a:r>
          </a:p>
        </p:txBody>
      </p:sp>
      <p:sp>
        <p:nvSpPr>
          <p:cNvPr id="3" name="Content Placeholder 2"/>
          <p:cNvSpPr>
            <a:spLocks noGrp="1"/>
          </p:cNvSpPr>
          <p:nvPr>
            <p:ph sz="quarter" idx="1"/>
          </p:nvPr>
        </p:nvSpPr>
        <p:spPr/>
        <p:txBody>
          <a:bodyPr/>
          <a:lstStyle/>
          <a:p>
            <a:pPr>
              <a:lnSpc>
                <a:spcPct val="150000"/>
              </a:lnSpc>
              <a:spcBef>
                <a:spcPts val="0"/>
              </a:spcBef>
            </a:pPr>
            <a:r>
              <a:rPr lang="id-ID" dirty="0"/>
              <a:t>Rules merepresentasikan </a:t>
            </a:r>
            <a:r>
              <a:rPr lang="id-ID" dirty="0">
                <a:solidFill>
                  <a:srgbClr val="FF0000"/>
                </a:solidFill>
              </a:rPr>
              <a:t>model perilaku kognitif </a:t>
            </a:r>
            <a:r>
              <a:rPr lang="id-ID" dirty="0"/>
              <a:t>dari </a:t>
            </a:r>
            <a:r>
              <a:rPr lang="id-ID" dirty="0">
                <a:solidFill>
                  <a:srgbClr val="FF0000"/>
                </a:solidFill>
              </a:rPr>
              <a:t>manusia</a:t>
            </a:r>
            <a:endParaRPr lang="en-US" dirty="0">
              <a:solidFill>
                <a:srgbClr val="FF0000"/>
              </a:solidFill>
            </a:endParaRPr>
          </a:p>
          <a:p>
            <a:pPr marL="0" indent="0">
              <a:lnSpc>
                <a:spcPct val="150000"/>
              </a:lnSpc>
              <a:spcBef>
                <a:spcPts val="0"/>
              </a:spcBef>
              <a:buNone/>
            </a:pPr>
            <a:endParaRPr lang="id-ID" dirty="0">
              <a:solidFill>
                <a:srgbClr val="FF0000"/>
              </a:solidFill>
            </a:endParaRPr>
          </a:p>
          <a:p>
            <a:pPr>
              <a:lnSpc>
                <a:spcPct val="150000"/>
              </a:lnSpc>
              <a:spcBef>
                <a:spcPts val="0"/>
              </a:spcBef>
            </a:pPr>
            <a:r>
              <a:rPr lang="id-ID" dirty="0">
                <a:solidFill>
                  <a:srgbClr val="FF0000"/>
                </a:solidFill>
              </a:rPr>
              <a:t>Setiap rule of product </a:t>
            </a:r>
            <a:r>
              <a:rPr lang="id-ID" dirty="0"/>
              <a:t>pada knowledge-base merepresentasikan </a:t>
            </a:r>
            <a:r>
              <a:rPr lang="id-ID" dirty="0">
                <a:solidFill>
                  <a:srgbClr val="FF0000"/>
                </a:solidFill>
              </a:rPr>
              <a:t>potongan knowledge </a:t>
            </a:r>
            <a:r>
              <a:rPr lang="id-ID" dirty="0"/>
              <a:t>dari </a:t>
            </a:r>
            <a:r>
              <a:rPr lang="id-ID" dirty="0">
                <a:solidFill>
                  <a:srgbClr val="FF0000"/>
                </a:solidFill>
              </a:rPr>
              <a:t>pakar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6404</TotalTime>
  <Words>1404</Words>
  <Application>Microsoft Macintosh PowerPoint</Application>
  <PresentationFormat>On-screen Show (4:3)</PresentationFormat>
  <Paragraphs>296</Paragraphs>
  <Slides>33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 Black</vt:lpstr>
      <vt:lpstr>Bookman Old Style</vt:lpstr>
      <vt:lpstr>Calibri</vt:lpstr>
      <vt:lpstr>Wingdings</vt:lpstr>
      <vt:lpstr>Wingdings 2</vt:lpstr>
      <vt:lpstr>Oriel</vt:lpstr>
      <vt:lpstr>Sistem Pakar</vt:lpstr>
      <vt:lpstr>Sistem Pakar</vt:lpstr>
      <vt:lpstr>Sistem Pakar</vt:lpstr>
      <vt:lpstr>Frame</vt:lpstr>
      <vt:lpstr>Frame</vt:lpstr>
      <vt:lpstr>Frame</vt:lpstr>
      <vt:lpstr>Production Rules</vt:lpstr>
      <vt:lpstr>Production Rules</vt:lpstr>
      <vt:lpstr>Production Rules</vt:lpstr>
      <vt:lpstr>Production Rules</vt:lpstr>
      <vt:lpstr>Contoh: Expert System untuk Kedokteran</vt:lpstr>
      <vt:lpstr>Contoh: Expert System untuk Kedokteran</vt:lpstr>
      <vt:lpstr> </vt:lpstr>
      <vt:lpstr>Inferensi dengan Rules   Forward and Backward Chaining</vt:lpstr>
      <vt:lpstr>Backward atau Forward ?</vt:lpstr>
      <vt:lpstr>Forward-Chaining</vt:lpstr>
      <vt:lpstr>Backward chaining</vt:lpstr>
      <vt:lpstr>Contoh 1– Forward Chaining</vt:lpstr>
      <vt:lpstr>Contoh 1– Forward Chaining</vt:lpstr>
      <vt:lpstr>Contoh 1– Forward Chaining</vt:lpstr>
      <vt:lpstr>Contoh 1– Backward Chaining</vt:lpstr>
      <vt:lpstr>Contoh 1– Backward Chaining</vt:lpstr>
      <vt:lpstr>Contoh 1– Backward Chaining</vt:lpstr>
      <vt:lpstr>Contoh 2 – Forward Chaining</vt:lpstr>
      <vt:lpstr>Contoh 2 – Forward Chaining (lanjutan)</vt:lpstr>
      <vt:lpstr>jawaban</vt:lpstr>
      <vt:lpstr>jawaban</vt:lpstr>
      <vt:lpstr>Contoh 2 – Backward Chaining</vt:lpstr>
      <vt:lpstr>Contoh 2 – Backward Chaining (lanjutan)</vt:lpstr>
      <vt:lpstr>jawaban</vt:lpstr>
      <vt:lpstr>jawaban</vt:lpstr>
      <vt:lpstr>QUIZ</vt:lpstr>
      <vt:lpstr>Latihan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Pakar</dc:title>
  <dc:creator>Astri</dc:creator>
  <cp:lastModifiedBy>CASI SETIANINGSIH</cp:lastModifiedBy>
  <cp:revision>131</cp:revision>
  <dcterms:created xsi:type="dcterms:W3CDTF">2013-03-17T22:47:35Z</dcterms:created>
  <dcterms:modified xsi:type="dcterms:W3CDTF">2019-02-25T07:16:29Z</dcterms:modified>
</cp:coreProperties>
</file>