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9"/>
  </p:notesMasterIdLst>
  <p:sldIdLst>
    <p:sldId id="256" r:id="rId2"/>
    <p:sldId id="272" r:id="rId3"/>
    <p:sldId id="273" r:id="rId4"/>
    <p:sldId id="301" r:id="rId5"/>
    <p:sldId id="302" r:id="rId6"/>
    <p:sldId id="303" r:id="rId7"/>
    <p:sldId id="274" r:id="rId8"/>
    <p:sldId id="260" r:id="rId9"/>
    <p:sldId id="304" r:id="rId10"/>
    <p:sldId id="262" r:id="rId11"/>
    <p:sldId id="263" r:id="rId12"/>
    <p:sldId id="264" r:id="rId13"/>
    <p:sldId id="265" r:id="rId14"/>
    <p:sldId id="350" r:id="rId15"/>
    <p:sldId id="266" r:id="rId16"/>
    <p:sldId id="267" r:id="rId17"/>
    <p:sldId id="268" r:id="rId18"/>
    <p:sldId id="275" r:id="rId19"/>
    <p:sldId id="299" r:id="rId20"/>
    <p:sldId id="352" r:id="rId21"/>
    <p:sldId id="353" r:id="rId22"/>
    <p:sldId id="351" r:id="rId23"/>
    <p:sldId id="373" r:id="rId24"/>
    <p:sldId id="374" r:id="rId25"/>
    <p:sldId id="278" r:id="rId26"/>
    <p:sldId id="277" r:id="rId27"/>
    <p:sldId id="279" r:id="rId28"/>
    <p:sldId id="361" r:id="rId29"/>
    <p:sldId id="280" r:id="rId30"/>
    <p:sldId id="281" r:id="rId31"/>
    <p:sldId id="282" r:id="rId32"/>
    <p:sldId id="284" r:id="rId33"/>
    <p:sldId id="285" r:id="rId34"/>
    <p:sldId id="364" r:id="rId35"/>
    <p:sldId id="286" r:id="rId36"/>
    <p:sldId id="287" r:id="rId37"/>
    <p:sldId id="288" r:id="rId38"/>
    <p:sldId id="289" r:id="rId39"/>
    <p:sldId id="290" r:id="rId40"/>
    <p:sldId id="366" r:id="rId41"/>
    <p:sldId id="291" r:id="rId42"/>
    <p:sldId id="293" r:id="rId43"/>
    <p:sldId id="294" r:id="rId44"/>
    <p:sldId id="367" r:id="rId45"/>
    <p:sldId id="368" r:id="rId46"/>
    <p:sldId id="369" r:id="rId47"/>
    <p:sldId id="370" r:id="rId48"/>
    <p:sldId id="354" r:id="rId49"/>
    <p:sldId id="375" r:id="rId50"/>
    <p:sldId id="298" r:id="rId51"/>
    <p:sldId id="295" r:id="rId52"/>
    <p:sldId id="296" r:id="rId53"/>
    <p:sldId id="297" r:id="rId54"/>
    <p:sldId id="305" r:id="rId55"/>
    <p:sldId id="300" r:id="rId56"/>
    <p:sldId id="306" r:id="rId57"/>
    <p:sldId id="307" r:id="rId58"/>
    <p:sldId id="308" r:id="rId59"/>
    <p:sldId id="309" r:id="rId60"/>
    <p:sldId id="310" r:id="rId61"/>
    <p:sldId id="336" r:id="rId62"/>
    <p:sldId id="311" r:id="rId63"/>
    <p:sldId id="312" r:id="rId64"/>
    <p:sldId id="313" r:id="rId65"/>
    <p:sldId id="314" r:id="rId66"/>
    <p:sldId id="355" r:id="rId67"/>
    <p:sldId id="315" r:id="rId68"/>
    <p:sldId id="316" r:id="rId69"/>
    <p:sldId id="317" r:id="rId70"/>
    <p:sldId id="319" r:id="rId71"/>
    <p:sldId id="320" r:id="rId72"/>
    <p:sldId id="321" r:id="rId73"/>
    <p:sldId id="322" r:id="rId74"/>
    <p:sldId id="323" r:id="rId75"/>
    <p:sldId id="324" r:id="rId76"/>
    <p:sldId id="325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71" r:id="rId87"/>
    <p:sldId id="337" r:id="rId88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6" d="100"/>
          <a:sy n="66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8679E-246D-456D-AAAF-3FD680C2F0AB}" type="datetimeFigureOut">
              <a:rPr lang="id-ID" smtClean="0"/>
              <a:pPr/>
              <a:t>24/03/2017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1BF05-DE1D-48E2-9ABA-A397BEA30811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0572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1BF05-DE1D-48E2-9ABA-A397BEA30811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342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}{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1BF05-DE1D-48E2-9ABA-A397BEA30811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81309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5AA3FC-FFA8-46E4-A65E-78192B2E7C98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771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5AA3FC-FFA8-46E4-A65E-78192B2E7C98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397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85AA3FC-FFA8-46E4-A65E-78192B2E7C98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24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1BF05-DE1D-48E2-9ABA-A397BEA30811}" type="slidenum">
              <a:rPr lang="id-ID" smtClean="0"/>
              <a:pPr/>
              <a:t>72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638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11BF05-DE1D-48E2-9ABA-A397BEA30811}" type="slidenum">
              <a:rPr lang="id-ID" smtClean="0"/>
              <a:pPr/>
              <a:t>85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81253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5CA9-25B5-4126-835A-68841B5994A0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BD23A-99A0-4B99-A91A-6DC1D3F537A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C3EA5-CA42-4DF5-ACA3-598B9C305BF0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8523-E316-4D49-94CA-C57BF6330D9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1EB8E-5629-4E97-B0B5-5C9AF981BE0F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D6222-782D-40CA-832E-54CCDAD661E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D4C02-7F4B-4B66-8690-B26A89ECB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E58CD-0369-433C-A196-2E8F1C2C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1725-E22A-466E-88F7-F653D604B2E4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3288-1E70-4438-9B2A-37EB8099DD1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F992-8F2E-4DF8-BDA1-9B21EA87FF8F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7830F-F7D0-43F1-AF09-04A9F2593D4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5D4B2-F5F7-4229-905C-A487F43D6737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B6AE9-5B80-4BE1-92E9-C99DB7FBBB0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4022E-9AA4-4EEA-8A8B-699FA6EDF874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7C5D-A9E1-4E42-9E5C-FEDA872A33F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AA32-B59B-4884-819E-4C18C6F65112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45001-2CBD-4037-8F35-B89F63308D3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363BC-1B9A-4129-BD0F-456069FEA352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F954B-8E70-4D9E-B6EE-01E679C2AC3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A632-C7C5-4F5A-ACF9-2F1F1C19A8DF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DBDE7-EFC7-4E95-94C5-DF7EE2EED0D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DCCC9-936F-4734-9007-93CD4629C3A7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18985-1677-4CE3-BD8F-A20D9AA6D10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71DB6E-7625-4332-87F4-1EA8F2EE105C}" type="datetimeFigureOut">
              <a:rPr lang="fr-FR"/>
              <a:pPr>
                <a:defRPr/>
              </a:pPr>
              <a:t>24/03/2017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3E38C2-7EAC-471C-81AC-7A59CD37415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3373438"/>
            <a:ext cx="7772400" cy="1012825"/>
          </a:xfrm>
        </p:spPr>
        <p:txBody>
          <a:bodyPr/>
          <a:lstStyle/>
          <a:p>
            <a:r>
              <a:rPr lang="id-ID" sz="3800" dirty="0" smtClean="0">
                <a:solidFill>
                  <a:schemeClr val="bg1"/>
                </a:solidFill>
              </a:rPr>
              <a:t>FUZZY SYSTEM</a:t>
            </a:r>
            <a:endParaRPr lang="fr-CA" sz="3800" dirty="0" smtClean="0">
              <a:solidFill>
                <a:schemeClr val="bg1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4171959"/>
            <a:ext cx="6400800" cy="614363"/>
          </a:xfrm>
        </p:spPr>
        <p:txBody>
          <a:bodyPr/>
          <a:lstStyle/>
          <a:p>
            <a:endParaRPr lang="fr-CA" sz="26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BFE0F8-191C-4446-B80D-C1281EE24C4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3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Himpunan</a:t>
            </a:r>
            <a:r>
              <a:rPr lang="en-US" dirty="0" smtClean="0"/>
              <a:t> Fuzzy</a:t>
            </a:r>
            <a:r>
              <a:rPr lang="id-ID" dirty="0" smtClean="0"/>
              <a:t>[3]</a:t>
            </a:r>
            <a:endParaRPr lang="en-US" dirty="0" smtClean="0"/>
          </a:p>
        </p:txBody>
      </p:sp>
      <p:sp>
        <p:nvSpPr>
          <p:cNvPr id="203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36" y="1600200"/>
            <a:ext cx="6115064" cy="497207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d-ID" altLang="ja-JP" sz="2400" dirty="0" smtClean="0">
                <a:solidFill>
                  <a:srgbClr val="0070C0"/>
                </a:solidFill>
                <a:ea typeface="ＭＳ Ｐゴシック" charset="-128"/>
              </a:rPr>
              <a:t>Derajat </a:t>
            </a:r>
            <a:r>
              <a:rPr lang="sv-SE" altLang="ja-JP" sz="2400" dirty="0" smtClean="0">
                <a:solidFill>
                  <a:srgbClr val="0070C0"/>
                </a:solidFill>
                <a:ea typeface="ＭＳ Ｐゴシック" charset="-128"/>
              </a:rPr>
              <a:t>keanggotaan </a:t>
            </a:r>
            <a:r>
              <a:rPr lang="sv-SE" altLang="ja-JP" sz="2400" dirty="0" smtClean="0">
                <a:ea typeface="ＭＳ Ｐゴシック" charset="-128"/>
              </a:rPr>
              <a:t>menyatakan </a:t>
            </a:r>
            <a:r>
              <a:rPr lang="sv-SE" altLang="ja-JP" sz="2400" dirty="0" smtClean="0">
                <a:solidFill>
                  <a:srgbClr val="FF0000"/>
                </a:solidFill>
                <a:ea typeface="ＭＳ Ｐゴシック" charset="-128"/>
              </a:rPr>
              <a:t>seberapa benar anggota tersebut memenuhi properti</a:t>
            </a:r>
            <a:r>
              <a:rPr lang="id-ID" altLang="ja-JP" sz="2400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id-ID" altLang="ja-JP" sz="2400" dirty="0" smtClean="0">
                <a:ea typeface="ＭＳ Ｐゴシック" charset="-128"/>
              </a:rPr>
              <a:t>yang dinyatakan di dalam himpunannya</a:t>
            </a:r>
          </a:p>
          <a:p>
            <a:pPr>
              <a:lnSpc>
                <a:spcPct val="120000"/>
              </a:lnSpc>
            </a:pPr>
            <a:r>
              <a:rPr lang="sv-SE" altLang="ja-JP" sz="2400" dirty="0" smtClean="0">
                <a:ea typeface="ＭＳ Ｐゴシック" charset="-128"/>
              </a:rPr>
              <a:t>Dalam penyajian enumerasi, </a:t>
            </a:r>
            <a:r>
              <a:rPr lang="sv-SE" altLang="ja-JP" sz="2400" dirty="0" smtClean="0">
                <a:solidFill>
                  <a:srgbClr val="0070C0"/>
                </a:solidFill>
                <a:ea typeface="ＭＳ Ｐゴシック" charset="-128"/>
              </a:rPr>
              <a:t>setiap anggota </a:t>
            </a:r>
            <a:r>
              <a:rPr lang="sv-SE" altLang="ja-JP" sz="2400" dirty="0" smtClean="0">
                <a:solidFill>
                  <a:srgbClr val="FF0000"/>
                </a:solidFill>
                <a:ea typeface="ＭＳ Ｐゴシック" charset="-128"/>
              </a:rPr>
              <a:t>diberi </a:t>
            </a:r>
            <a:r>
              <a:rPr lang="id-ID" altLang="ja-JP" sz="2400" dirty="0" smtClean="0">
                <a:solidFill>
                  <a:srgbClr val="FF0000"/>
                </a:solidFill>
                <a:ea typeface="ＭＳ Ｐゴシック" charset="-128"/>
              </a:rPr>
              <a:t>nilai </a:t>
            </a:r>
            <a:r>
              <a:rPr lang="id-ID" altLang="ja-JP" sz="2400" dirty="0" smtClean="0">
                <a:ea typeface="ＭＳ Ｐゴシック" charset="-128"/>
              </a:rPr>
              <a:t>yang menunjukkan </a:t>
            </a:r>
            <a:r>
              <a:rPr lang="id-ID" altLang="ja-JP" sz="2400" dirty="0" smtClean="0">
                <a:solidFill>
                  <a:srgbClr val="FF0000"/>
                </a:solidFill>
                <a:ea typeface="ＭＳ Ｐゴシック" charset="-128"/>
              </a:rPr>
              <a:t>derajat </a:t>
            </a:r>
            <a:r>
              <a:rPr lang="sv-SE" altLang="ja-JP" sz="2400" dirty="0" smtClean="0">
                <a:solidFill>
                  <a:srgbClr val="FF0000"/>
                </a:solidFill>
                <a:ea typeface="ＭＳ Ｐゴシック" charset="-128"/>
              </a:rPr>
              <a:t>keanggotaan</a:t>
            </a:r>
            <a:r>
              <a:rPr lang="sv-SE" altLang="ja-JP" sz="2400" dirty="0" smtClean="0">
                <a:ea typeface="ＭＳ Ｐゴシック" charset="-128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id-ID" altLang="ja-JP" sz="2400" dirty="0" smtClean="0">
                <a:ea typeface="ＭＳ Ｐゴシック" charset="-128"/>
              </a:rPr>
              <a:t>Derajat </a:t>
            </a:r>
            <a:r>
              <a:rPr lang="sv-SE" altLang="ja-JP" sz="2400" dirty="0" smtClean="0">
                <a:ea typeface="ＭＳ Ｐゴシック" charset="-128"/>
              </a:rPr>
              <a:t>keanggotaan biasanya merupakan </a:t>
            </a:r>
            <a:r>
              <a:rPr lang="sv-SE" altLang="ja-JP" sz="2400" dirty="0" smtClean="0">
                <a:solidFill>
                  <a:srgbClr val="FF0000"/>
                </a:solidFill>
                <a:ea typeface="ＭＳ Ｐゴシック" charset="-128"/>
              </a:rPr>
              <a:t>bilangan dalam interval [0, 1].</a:t>
            </a:r>
            <a:endParaRPr lang="id-ID" altLang="ja-JP" sz="2400" dirty="0" smtClean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20000"/>
              </a:lnSpc>
            </a:pPr>
            <a:r>
              <a:rPr lang="sv-SE" altLang="ja-JP" sz="2400" dirty="0" smtClean="0">
                <a:ea typeface="ＭＳ Ｐゴシック" charset="-128"/>
              </a:rPr>
              <a:t>Biasanya yang </a:t>
            </a:r>
            <a:r>
              <a:rPr lang="id-ID" altLang="ja-JP" sz="2400" dirty="0" smtClean="0">
                <a:ea typeface="ＭＳ Ｐゴシック" charset="-128"/>
              </a:rPr>
              <a:t>bernilai</a:t>
            </a:r>
            <a:r>
              <a:rPr lang="sv-SE" altLang="ja-JP" sz="2400" dirty="0" smtClean="0">
                <a:ea typeface="ＭＳ Ｐゴシック" charset="-128"/>
              </a:rPr>
              <a:t> 0 tidak di</a:t>
            </a:r>
            <a:r>
              <a:rPr lang="id-ID" altLang="ja-JP" sz="2400" dirty="0" smtClean="0">
                <a:ea typeface="ＭＳ Ｐゴシック" charset="-128"/>
              </a:rPr>
              <a:t>masukkan</a:t>
            </a:r>
            <a:r>
              <a:rPr lang="sv-SE" altLang="ja-JP" sz="2400" dirty="0" smtClean="0">
                <a:ea typeface="ＭＳ Ｐゴシック" charset="-128"/>
              </a:rPr>
              <a:t>, kecuali untuk keperluan tertentu.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3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3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37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37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D61CE2-72FC-4E2F-944D-5434F4A9464B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Himpunan</a:t>
            </a:r>
            <a:r>
              <a:rPr lang="en-US" dirty="0" smtClean="0"/>
              <a:t> Fuzzy</a:t>
            </a:r>
            <a:r>
              <a:rPr lang="id-ID" dirty="0" smtClean="0"/>
              <a:t>[4]</a:t>
            </a:r>
            <a:endParaRPr lang="en-US" dirty="0" smtClean="0"/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71736" y="1600200"/>
            <a:ext cx="6115064" cy="475775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ja-JP" sz="2400" dirty="0" err="1" smtClean="0">
                <a:ea typeface="ＭＳ Ｐゴシック" charset="-128"/>
              </a:rPr>
              <a:t>Misal</a:t>
            </a:r>
            <a:r>
              <a:rPr lang="en-US" altLang="ja-JP" sz="2400" dirty="0" smtClean="0">
                <a:ea typeface="ＭＳ Ｐゴシック" charset="-128"/>
              </a:rPr>
              <a:t> </a:t>
            </a:r>
            <a:r>
              <a:rPr lang="en-US" altLang="ja-JP" sz="2400" dirty="0" err="1" smtClean="0">
                <a:ea typeface="ＭＳ Ｐゴシック" charset="-128"/>
              </a:rPr>
              <a:t>didefinisikan</a:t>
            </a:r>
            <a:r>
              <a:rPr lang="en-US" altLang="ja-JP" sz="2400" dirty="0" smtClean="0">
                <a:ea typeface="ＭＳ Ｐゴシック" charset="-128"/>
              </a:rPr>
              <a:t> </a:t>
            </a:r>
            <a:r>
              <a:rPr lang="en-US" altLang="ja-JP" sz="2400" dirty="0" err="1" smtClean="0">
                <a:ea typeface="ＭＳ Ｐゴシック" charset="-128"/>
              </a:rPr>
              <a:t>sebuah</a:t>
            </a:r>
            <a:r>
              <a:rPr lang="en-US" altLang="ja-JP" sz="2400" dirty="0" smtClean="0">
                <a:ea typeface="ＭＳ Ｐゴシック" charset="-128"/>
              </a:rPr>
              <a:t> </a:t>
            </a:r>
            <a:r>
              <a:rPr lang="en-US" altLang="ja-JP" sz="2400" dirty="0" err="1" smtClean="0">
                <a:ea typeface="ＭＳ Ｐゴシック" charset="-128"/>
              </a:rPr>
              <a:t>himpunan</a:t>
            </a:r>
            <a:r>
              <a:rPr lang="en-US" altLang="ja-JP" sz="2400" dirty="0" smtClean="0">
                <a:ea typeface="ＭＳ Ｐゴシック" charset="-128"/>
              </a:rPr>
              <a:t> :</a:t>
            </a:r>
          </a:p>
          <a:p>
            <a:pPr eaLnBrk="1" hangingPunct="1">
              <a:lnSpc>
                <a:spcPct val="120000"/>
              </a:lnSpc>
            </a:pPr>
            <a:endParaRPr lang="en-US" altLang="ja-JP" sz="2400" dirty="0" smtClean="0">
              <a:ea typeface="ＭＳ Ｐゴシック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sv-SE" altLang="ja-JP" sz="2400" dirty="0" smtClean="0">
                <a:ea typeface="ＭＳ Ｐゴシック" charset="-128"/>
              </a:rPr>
              <a:t>Pengertian </a:t>
            </a:r>
            <a:r>
              <a:rPr lang="id-ID" altLang="ja-JP" sz="2400" dirty="0" smtClean="0">
                <a:solidFill>
                  <a:srgbClr val="FF0000"/>
                </a:solidFill>
                <a:ea typeface="ＭＳ Ｐゴシック" charset="-128"/>
              </a:rPr>
              <a:t>"</a:t>
            </a:r>
            <a:r>
              <a:rPr lang="sv-SE" altLang="ja-JP" sz="2400" dirty="0" smtClean="0">
                <a:solidFill>
                  <a:srgbClr val="FF0000"/>
                </a:solidFill>
                <a:ea typeface="ＭＳ Ｐゴシック" charset="-128"/>
              </a:rPr>
              <a:t>bilangan cukup besar</a:t>
            </a:r>
            <a:r>
              <a:rPr lang="id-ID" altLang="ja-JP" sz="2400" dirty="0" smtClean="0">
                <a:solidFill>
                  <a:srgbClr val="FF0000"/>
                </a:solidFill>
                <a:ea typeface="ＭＳ Ｐゴシック" charset="-128"/>
              </a:rPr>
              <a:t>”</a:t>
            </a:r>
            <a:r>
              <a:rPr lang="sv-SE" altLang="ja-JP" sz="2400" dirty="0" smtClean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sv-SE" altLang="ja-JP" sz="2400" dirty="0" smtClean="0">
                <a:ea typeface="ＭＳ Ｐゴシック" charset="-128"/>
              </a:rPr>
              <a:t>sangat </a:t>
            </a:r>
            <a:r>
              <a:rPr lang="id-ID" altLang="ja-JP" sz="2400" dirty="0" smtClean="0">
                <a:ea typeface="ＭＳ Ｐゴシック" charset="-128"/>
              </a:rPr>
              <a:t>bersifat </a:t>
            </a:r>
            <a:r>
              <a:rPr lang="sv-SE" altLang="ja-JP" sz="2400" dirty="0" smtClean="0">
                <a:solidFill>
                  <a:srgbClr val="FF0000"/>
                </a:solidFill>
                <a:ea typeface="ＭＳ Ｐゴシック" charset="-128"/>
              </a:rPr>
              <a:t>relatif</a:t>
            </a:r>
            <a:endParaRPr lang="id-ID" altLang="ja-JP" sz="2400" dirty="0" smtClean="0">
              <a:solidFill>
                <a:srgbClr val="FF0000"/>
              </a:solidFill>
              <a:ea typeface="ＭＳ Ｐゴシック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sv-SE" altLang="ja-JP" sz="2400" dirty="0" smtClean="0">
                <a:ea typeface="ＭＳ Ｐゴシック" charset="-128"/>
              </a:rPr>
              <a:t>Misal bilangan 10.000, </a:t>
            </a:r>
            <a:r>
              <a:rPr lang="id-ID" altLang="ja-JP" sz="2400" dirty="0" smtClean="0">
                <a:ea typeface="ＭＳ Ｐゴシック" charset="-128"/>
              </a:rPr>
              <a:t>apakah </a:t>
            </a:r>
            <a:r>
              <a:rPr lang="sv-SE" altLang="ja-JP" sz="2400" dirty="0" smtClean="0">
                <a:ea typeface="ＭＳ Ｐゴシック" charset="-128"/>
              </a:rPr>
              <a:t>bilangan 1000 ini termasuk bilangan yang </a:t>
            </a:r>
            <a:r>
              <a:rPr lang="sv-SE" altLang="ja-JP" sz="2400" dirty="0" smtClean="0">
                <a:solidFill>
                  <a:srgbClr val="FF0000"/>
                </a:solidFill>
                <a:ea typeface="ＭＳ Ｐゴシック" charset="-128"/>
              </a:rPr>
              <a:t>cukup besar</a:t>
            </a:r>
            <a:r>
              <a:rPr lang="sv-SE" altLang="ja-JP" sz="2400" dirty="0" smtClean="0">
                <a:ea typeface="ＭＳ Ｐゴシック" charset="-128"/>
              </a:rPr>
              <a:t>? </a:t>
            </a:r>
            <a:endParaRPr lang="id-ID" altLang="ja-JP" sz="2400" dirty="0" smtClean="0">
              <a:ea typeface="ＭＳ Ｐゴシック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id-ID" altLang="ja-JP" sz="2400" dirty="0" smtClean="0">
                <a:ea typeface="ＭＳ Ｐゴシック" charset="-128"/>
              </a:rPr>
              <a:t>D</a:t>
            </a:r>
            <a:r>
              <a:rPr lang="sv-SE" altLang="ja-JP" sz="2400" dirty="0" smtClean="0">
                <a:ea typeface="ＭＳ Ｐゴシック" charset="-128"/>
              </a:rPr>
              <a:t>iperlukan bobot </a:t>
            </a:r>
            <a:r>
              <a:rPr lang="id-ID" altLang="ja-JP" sz="2400" dirty="0" smtClean="0">
                <a:ea typeface="ＭＳ Ｐゴシック" charset="-128"/>
              </a:rPr>
              <a:t>atau </a:t>
            </a:r>
            <a:r>
              <a:rPr lang="id-ID" altLang="ja-JP" sz="2400" dirty="0" smtClean="0">
                <a:solidFill>
                  <a:srgbClr val="FF0000"/>
                </a:solidFill>
                <a:ea typeface="ＭＳ Ｐゴシック" charset="-128"/>
              </a:rPr>
              <a:t>derajat keanggotaan </a:t>
            </a:r>
            <a:r>
              <a:rPr lang="sv-SE" altLang="ja-JP" sz="2400" dirty="0" smtClean="0">
                <a:ea typeface="ＭＳ Ｐゴシック" charset="-128"/>
              </a:rPr>
              <a:t>yang merepresentasikan sejauh mana bilangan 10.000 ini bisa dikatakan cukup besar. </a:t>
            </a:r>
            <a:endParaRPr lang="en-US" sz="2400" dirty="0" smtClean="0"/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3303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3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621853"/>
              </p:ext>
            </p:extLst>
          </p:nvPr>
        </p:nvGraphicFramePr>
        <p:xfrm>
          <a:off x="3397250" y="2143125"/>
          <a:ext cx="50323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44" name="Equation" r:id="rId3" imgW="2450880" imgH="253800" progId="Equation.3">
                  <p:embed/>
                </p:oleObj>
              </mc:Choice>
              <mc:Fallback>
                <p:oleObj name="Equation" r:id="rId3" imgW="245088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2143125"/>
                        <a:ext cx="5032375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Slide Number Placeholder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B8C4E3-70A5-48B9-9BC6-9C86593640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74"/>
            <a:ext cx="8229600" cy="1371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Himpunan</a:t>
            </a:r>
            <a:r>
              <a:rPr lang="en-US" dirty="0" smtClean="0"/>
              <a:t> Fuzzy</a:t>
            </a:r>
            <a:r>
              <a:rPr lang="id-ID" dirty="0" smtClean="0"/>
              <a:t>[5]</a:t>
            </a:r>
            <a:endParaRPr lang="en-US" dirty="0" smtClean="0"/>
          </a:p>
        </p:txBody>
      </p:sp>
      <p:sp>
        <p:nvSpPr>
          <p:cNvPr id="153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0298" y="1981200"/>
            <a:ext cx="5888052" cy="3886200"/>
          </a:xfrm>
        </p:spPr>
        <p:txBody>
          <a:bodyPr/>
          <a:lstStyle/>
          <a:p>
            <a:r>
              <a:rPr lang="sv-SE" altLang="ja-JP" sz="2800" dirty="0" smtClean="0">
                <a:ea typeface="ＭＳ Ｐゴシック" charset="-128"/>
              </a:rPr>
              <a:t>Misal </a:t>
            </a:r>
            <a:r>
              <a:rPr lang="id-ID" altLang="ja-JP" sz="2800" dirty="0" smtClean="0">
                <a:ea typeface="ＭＳ Ｐゴシック" charset="-128"/>
              </a:rPr>
              <a:t>diberikan </a:t>
            </a:r>
            <a:r>
              <a:rPr lang="sv-SE" altLang="ja-JP" sz="2800" dirty="0" smtClean="0">
                <a:ea typeface="ＭＳ Ｐゴシック" charset="-128"/>
              </a:rPr>
              <a:t>bobot </a:t>
            </a:r>
            <a:r>
              <a:rPr lang="id-ID" altLang="ja-JP" sz="2800" dirty="0" smtClean="0">
                <a:ea typeface="ＭＳ Ｐゴシック" charset="-128"/>
              </a:rPr>
              <a:t>atau nilai derajat keanggotaan </a:t>
            </a:r>
            <a:r>
              <a:rPr lang="sv-SE" altLang="ja-JP" sz="2800" dirty="0" smtClean="0">
                <a:ea typeface="ＭＳ Ｐゴシック" charset="-128"/>
              </a:rPr>
              <a:t>untuk beberapa bilangan asli sebagai berikut :</a:t>
            </a:r>
            <a:endParaRPr lang="en-US" sz="28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                </a:t>
            </a:r>
            <a:r>
              <a:rPr lang="en-US" sz="2800" dirty="0" err="1" smtClean="0"/>
              <a:t>bobot</a:t>
            </a:r>
            <a:r>
              <a:rPr lang="en-US" sz="2800" dirty="0" smtClean="0"/>
              <a:t> 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                </a:t>
            </a:r>
            <a:r>
              <a:rPr lang="en-US" sz="2800" dirty="0" err="1" smtClean="0"/>
              <a:t>bobot</a:t>
            </a:r>
            <a:r>
              <a:rPr lang="en-US" sz="2800" dirty="0" smtClean="0"/>
              <a:t> 0,38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                </a:t>
            </a:r>
            <a:r>
              <a:rPr lang="en-US" sz="2800" dirty="0" err="1" smtClean="0"/>
              <a:t>bobot</a:t>
            </a:r>
            <a:r>
              <a:rPr lang="en-US" sz="2800" dirty="0" smtClean="0"/>
              <a:t> 0,35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                        </a:t>
            </a:r>
            <a:r>
              <a:rPr lang="en-US" sz="2800" dirty="0" err="1" smtClean="0"/>
              <a:t>bobot</a:t>
            </a:r>
            <a:r>
              <a:rPr lang="en-US" sz="2800" dirty="0" smtClean="0"/>
              <a:t> 1</a:t>
            </a:r>
          </a:p>
        </p:txBody>
      </p:sp>
      <p:graphicFrame>
        <p:nvGraphicFramePr>
          <p:cNvPr id="1536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44799" y="4437062"/>
          <a:ext cx="865187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8" name="Equation" r:id="rId4" imgW="469800" imgH="203040" progId="Equation.3">
                  <p:embed/>
                </p:oleObj>
              </mc:Choice>
              <mc:Fallback>
                <p:oleObj name="Equation" r:id="rId4" imgW="46980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799" y="4437062"/>
                        <a:ext cx="865187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267373"/>
              </p:ext>
            </p:extLst>
          </p:nvPr>
        </p:nvGraphicFramePr>
        <p:xfrm>
          <a:off x="2833688" y="3451225"/>
          <a:ext cx="887412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99" name="Equation" r:id="rId6" imgW="495000" imgH="177480" progId="Equation.3">
                  <p:embed/>
                </p:oleObj>
              </mc:Choice>
              <mc:Fallback>
                <p:oleObj name="Equation" r:id="rId6" imgW="49500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3688" y="3451225"/>
                        <a:ext cx="887412" cy="32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238127517"/>
              </p:ext>
            </p:extLst>
          </p:nvPr>
        </p:nvGraphicFramePr>
        <p:xfrm>
          <a:off x="2576572" y="3909688"/>
          <a:ext cx="1203340" cy="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0" name="Equation" r:id="rId8" imgW="685800" imgH="177480" progId="Equation.3">
                  <p:embed/>
                </p:oleObj>
              </mc:Choice>
              <mc:Fallback>
                <p:oleObj name="Equation" r:id="rId8" imgW="6858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72" y="3909688"/>
                        <a:ext cx="1203340" cy="311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8"/>
          <p:cNvGraphicFramePr>
            <a:graphicFrameLocks noChangeAspect="1"/>
          </p:cNvGraphicFramePr>
          <p:nvPr/>
        </p:nvGraphicFramePr>
        <p:xfrm>
          <a:off x="2844799" y="4941887"/>
          <a:ext cx="9683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1" name="Equation" r:id="rId10" imgW="507960" imgH="203040" progId="Equation.3">
                  <p:embed/>
                </p:oleObj>
              </mc:Choice>
              <mc:Fallback>
                <p:oleObj name="Equation" r:id="rId10" imgW="50796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799" y="4941887"/>
                        <a:ext cx="9683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70" name="Line 9"/>
          <p:cNvSpPr>
            <a:spLocks noChangeShapeType="1"/>
          </p:cNvSpPr>
          <p:nvPr/>
        </p:nvSpPr>
        <p:spPr bwMode="auto">
          <a:xfrm>
            <a:off x="3852861" y="36449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Line 10"/>
          <p:cNvSpPr>
            <a:spLocks noChangeShapeType="1"/>
          </p:cNvSpPr>
          <p:nvPr/>
        </p:nvSpPr>
        <p:spPr bwMode="auto">
          <a:xfrm>
            <a:off x="3852861" y="40767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>
            <a:off x="3852861" y="45815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3924299" y="5157787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134503-F938-43FE-825B-20E6F2577236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785918" y="274638"/>
            <a:ext cx="7072362" cy="1143000"/>
          </a:xfrm>
        </p:spPr>
        <p:txBody>
          <a:bodyPr/>
          <a:lstStyle/>
          <a:p>
            <a:pPr eaLnBrk="1" hangingPunct="1"/>
            <a:r>
              <a:rPr lang="id-ID" dirty="0" smtClean="0"/>
              <a:t>Representasi Himpunan Fuzzy</a:t>
            </a:r>
            <a:endParaRPr lang="en-US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1643050"/>
            <a:ext cx="6929486" cy="4714908"/>
          </a:xfrm>
        </p:spPr>
        <p:txBody>
          <a:bodyPr/>
          <a:lstStyle/>
          <a:p>
            <a:pPr marL="360363" indent="-360363">
              <a:lnSpc>
                <a:spcPct val="110000"/>
              </a:lnSpc>
            </a:pPr>
            <a:r>
              <a:rPr lang="id-ID" altLang="ja-JP" sz="2800" dirty="0" smtClean="0">
                <a:ea typeface="ＭＳ Ｐゴシック" charset="-128"/>
              </a:rPr>
              <a:t>H</a:t>
            </a:r>
            <a:r>
              <a:rPr lang="sv-SE" altLang="ja-JP" sz="2800" dirty="0" smtClean="0">
                <a:ea typeface="ＭＳ Ｐゴシック" charset="-128"/>
              </a:rPr>
              <a:t>impunan fuzzy </a:t>
            </a:r>
            <a:r>
              <a:rPr lang="id-ID" altLang="ja-JP" sz="2800" dirty="0" smtClean="0">
                <a:ea typeface="ＭＳ Ｐゴシック" charset="-128"/>
              </a:rPr>
              <a:t>dapat </a:t>
            </a:r>
            <a:r>
              <a:rPr lang="sv-SE" altLang="ja-JP" sz="2800" dirty="0" smtClean="0">
                <a:ea typeface="ＭＳ Ｐゴシック" charset="-128"/>
              </a:rPr>
              <a:t>dinyatakan </a:t>
            </a:r>
            <a:r>
              <a:rPr lang="id-ID" altLang="ja-JP" sz="2800" dirty="0" smtClean="0">
                <a:ea typeface="ＭＳ Ｐゴシック" charset="-128"/>
              </a:rPr>
              <a:t>dalam bentuk: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id-ID" altLang="ja-JP" sz="2600" dirty="0" smtClean="0">
                <a:ea typeface="ＭＳ Ｐゴシック" charset="-128"/>
              </a:rPr>
              <a:t>Enumerasi</a:t>
            </a:r>
          </a:p>
          <a:p>
            <a:pPr marL="1163638" lvl="2" indent="-263525">
              <a:lnSpc>
                <a:spcPct val="110000"/>
              </a:lnSpc>
              <a:tabLst>
                <a:tab pos="1163638" algn="l"/>
              </a:tabLst>
            </a:pPr>
            <a:r>
              <a:rPr lang="id-ID" altLang="ja-JP" sz="2200" dirty="0" smtClean="0">
                <a:ea typeface="ＭＳ Ｐゴシック" charset="-128"/>
              </a:rPr>
              <a:t>Setiap </a:t>
            </a:r>
            <a:r>
              <a:rPr lang="id-ID" altLang="ja-JP" sz="2200" dirty="0" smtClean="0">
                <a:solidFill>
                  <a:srgbClr val="FF0000"/>
                </a:solidFill>
                <a:ea typeface="ＭＳ Ｐゴシック" charset="-128"/>
              </a:rPr>
              <a:t>anggota himpunan </a:t>
            </a:r>
            <a:r>
              <a:rPr lang="id-ID" altLang="ja-JP" sz="2200" dirty="0" smtClean="0">
                <a:ea typeface="ＭＳ Ｐゴシック" charset="-128"/>
              </a:rPr>
              <a:t>didaftar (</a:t>
            </a:r>
            <a:r>
              <a:rPr lang="id-ID" altLang="ja-JP" sz="2200" dirty="0" smtClean="0">
                <a:solidFill>
                  <a:srgbClr val="FF0000"/>
                </a:solidFill>
                <a:ea typeface="ＭＳ Ｐゴシック" charset="-128"/>
              </a:rPr>
              <a:t>dilist</a:t>
            </a:r>
            <a:r>
              <a:rPr lang="id-ID" altLang="ja-JP" sz="2200" dirty="0" smtClean="0">
                <a:ea typeface="ＭＳ Ｐゴシック" charset="-128"/>
              </a:rPr>
              <a:t>) berikut nilai </a:t>
            </a:r>
            <a:r>
              <a:rPr lang="id-ID" altLang="ja-JP" sz="2200" dirty="0" smtClean="0">
                <a:solidFill>
                  <a:srgbClr val="FF0000"/>
                </a:solidFill>
                <a:ea typeface="ＭＳ Ｐゴシック" charset="-128"/>
              </a:rPr>
              <a:t>derajat keanggotaannya </a:t>
            </a:r>
            <a:r>
              <a:rPr lang="id-ID" altLang="ja-JP" sz="2200" dirty="0" smtClean="0">
                <a:ea typeface="ＭＳ Ｐゴシック" charset="-128"/>
              </a:rPr>
              <a:t>masing-masing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id-ID" altLang="ja-JP" sz="2600" dirty="0" smtClean="0">
                <a:ea typeface="ＭＳ Ｐゴシック" charset="-128"/>
              </a:rPr>
              <a:t>Fungsi Keanggotaan</a:t>
            </a:r>
          </a:p>
          <a:p>
            <a:pPr marL="1163638" lvl="2" indent="-263525">
              <a:lnSpc>
                <a:spcPct val="110000"/>
              </a:lnSpc>
            </a:pPr>
            <a:r>
              <a:rPr lang="id-ID" altLang="ja-JP" sz="2200" dirty="0" smtClean="0">
                <a:solidFill>
                  <a:srgbClr val="FF0000"/>
                </a:solidFill>
                <a:ea typeface="ＭＳ Ｐゴシック" charset="-128"/>
              </a:rPr>
              <a:t>Himpunan dinyatakan dalam bentuk fungsi </a:t>
            </a:r>
            <a:r>
              <a:rPr lang="id-ID" altLang="ja-JP" sz="2200" dirty="0" smtClean="0">
                <a:ea typeface="ＭＳ Ｐゴシック" charset="-128"/>
              </a:rPr>
              <a:t>yang memetakan setiap anggota himpunan ke nilai derajat keanggotaannya</a:t>
            </a:r>
          </a:p>
          <a:p>
            <a:pPr marL="1163638" lvl="2" indent="-263525">
              <a:lnSpc>
                <a:spcPct val="110000"/>
              </a:lnSpc>
            </a:pPr>
            <a:r>
              <a:rPr lang="id-ID" altLang="ja-JP" sz="2200" dirty="0" smtClean="0">
                <a:ea typeface="ＭＳ Ｐゴシック" charset="-128"/>
              </a:rPr>
              <a:t>Dapat juga dinyatakan dalam bentuk </a:t>
            </a:r>
            <a:r>
              <a:rPr lang="id-ID" altLang="ja-JP" sz="2200" dirty="0" smtClean="0">
                <a:solidFill>
                  <a:srgbClr val="FF0000"/>
                </a:solidFill>
                <a:ea typeface="ＭＳ Ｐゴシック" charset="-128"/>
              </a:rPr>
              <a:t>grafik fungsi</a:t>
            </a:r>
            <a:endParaRPr lang="sv-SE" altLang="ja-JP" sz="2200" dirty="0" smtClean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0134503-F938-43FE-825B-20E6F2577236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814522" y="274638"/>
            <a:ext cx="7186634" cy="1143000"/>
          </a:xfrm>
        </p:spPr>
        <p:txBody>
          <a:bodyPr/>
          <a:lstStyle/>
          <a:p>
            <a:pPr eaLnBrk="1" hangingPunct="1"/>
            <a:r>
              <a:rPr lang="id-ID" sz="4000" dirty="0" smtClean="0"/>
              <a:t>Enumerasi Himp. Fuzzy-Contoh 1</a:t>
            </a:r>
            <a:endParaRPr lang="en-US" sz="4000" dirty="0" smtClean="0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57422" y="1981200"/>
            <a:ext cx="6329378" cy="4184650"/>
          </a:xfrm>
        </p:spPr>
        <p:txBody>
          <a:bodyPr/>
          <a:lstStyle/>
          <a:p>
            <a:pPr marL="360363" indent="-360363">
              <a:lnSpc>
                <a:spcPct val="150000"/>
              </a:lnSpc>
            </a:pPr>
            <a:r>
              <a:rPr lang="sv-SE" altLang="ja-JP" sz="2800" dirty="0" smtClean="0">
                <a:ea typeface="ＭＳ Ｐゴシック" charset="-128"/>
              </a:rPr>
              <a:t>Himpunan merek-merek mobil yang mahal didefinisikan sebagai berikut :</a:t>
            </a:r>
          </a:p>
          <a:p>
            <a:pPr marL="360363" indent="-360363">
              <a:lnSpc>
                <a:spcPct val="150000"/>
              </a:lnSpc>
            </a:pPr>
            <a:r>
              <a:rPr lang="sv-SE" altLang="ja-JP" sz="2800" dirty="0" smtClean="0">
                <a:ea typeface="ＭＳ Ｐゴシック" charset="-128"/>
              </a:rPr>
              <a:t>M = </a:t>
            </a:r>
            <a:r>
              <a:rPr lang="sv-SE" altLang="ja-JP" sz="2800" dirty="0" smtClean="0">
                <a:solidFill>
                  <a:srgbClr val="FF0000"/>
                </a:solidFill>
                <a:ea typeface="ＭＳ Ｐゴシック" charset="-128"/>
              </a:rPr>
              <a:t>himpunan mobil mahal</a:t>
            </a:r>
          </a:p>
          <a:p>
            <a:pPr marL="360363" indent="-360363">
              <a:lnSpc>
                <a:spcPct val="150000"/>
              </a:lnSpc>
            </a:pPr>
            <a:r>
              <a:rPr lang="sv-SE" altLang="ja-JP" sz="2800" dirty="0" smtClean="0">
                <a:ea typeface="ＭＳ Ｐゴシック" charset="-128"/>
              </a:rPr>
              <a:t>             </a:t>
            </a:r>
            <a:r>
              <a:rPr lang="id-ID" altLang="ja-JP" sz="2800" dirty="0" smtClean="0">
                <a:ea typeface="ＭＳ Ｐゴシック" charset="-128"/>
              </a:rPr>
              <a:t>   </a:t>
            </a:r>
            <a:r>
              <a:rPr lang="sv-SE" altLang="ja-JP" sz="2800" dirty="0" smtClean="0">
                <a:ea typeface="ＭＳ Ｐゴシック" charset="-128"/>
              </a:rPr>
              <a:t>= </a:t>
            </a:r>
            <a:r>
              <a:rPr lang="en-US" altLang="ja-JP" sz="2800" dirty="0" smtClean="0">
                <a:ea typeface="ＭＳ Ｐゴシック" charset="-128"/>
              </a:rPr>
              <a:t>{(1/</a:t>
            </a:r>
            <a:r>
              <a:rPr lang="en-US" altLang="ja-JP" sz="2800" dirty="0" err="1" smtClean="0">
                <a:ea typeface="ＭＳ Ｐゴシック" charset="-128"/>
              </a:rPr>
              <a:t>mercedes</a:t>
            </a:r>
            <a:r>
              <a:rPr lang="en-US" altLang="ja-JP" sz="2800" dirty="0" smtClean="0">
                <a:ea typeface="ＭＳ Ｐゴシック" charset="-128"/>
              </a:rPr>
              <a:t>),</a:t>
            </a:r>
            <a:r>
              <a:rPr lang="id-ID" altLang="ja-JP" sz="2800" dirty="0" smtClean="0">
                <a:ea typeface="ＭＳ Ｐゴシック" charset="-128"/>
              </a:rPr>
              <a:t> </a:t>
            </a:r>
            <a:r>
              <a:rPr lang="en-US" altLang="ja-JP" sz="2800" dirty="0" smtClean="0">
                <a:ea typeface="ＭＳ Ｐゴシック" charset="-128"/>
              </a:rPr>
              <a:t>(1/BMW),</a:t>
            </a:r>
            <a:r>
              <a:rPr lang="id-ID" altLang="ja-JP" sz="2800" dirty="0" smtClean="0">
                <a:ea typeface="ＭＳ Ｐゴシック" charset="-128"/>
              </a:rPr>
              <a:t> </a:t>
            </a:r>
            <a:r>
              <a:rPr lang="en-US" altLang="ja-JP" sz="2800" dirty="0" smtClean="0">
                <a:ea typeface="ＭＳ Ｐゴシック" charset="-128"/>
              </a:rPr>
              <a:t>(0,8/Audi),</a:t>
            </a:r>
            <a:r>
              <a:rPr lang="id-ID" altLang="ja-JP" sz="2800" dirty="0" smtClean="0">
                <a:ea typeface="ＭＳ Ｐゴシック" charset="-128"/>
              </a:rPr>
              <a:t> </a:t>
            </a:r>
            <a:r>
              <a:rPr lang="en-US" altLang="ja-JP" sz="2800" dirty="0" smtClean="0">
                <a:ea typeface="ＭＳ Ｐゴシック" charset="-128"/>
              </a:rPr>
              <a:t>(0,6/Toyota),</a:t>
            </a:r>
            <a:r>
              <a:rPr lang="id-ID" altLang="ja-JP" sz="2800" dirty="0" smtClean="0">
                <a:ea typeface="ＭＳ Ｐゴシック" charset="-128"/>
              </a:rPr>
              <a:t> </a:t>
            </a:r>
            <a:r>
              <a:rPr lang="en-US" altLang="ja-JP" sz="2800" dirty="0" smtClean="0">
                <a:ea typeface="ＭＳ Ｐゴシック" charset="-128"/>
              </a:rPr>
              <a:t>(0,3/</a:t>
            </a:r>
            <a:r>
              <a:rPr lang="en-US" altLang="ja-JP" sz="2800" dirty="0" err="1" smtClean="0">
                <a:ea typeface="ＭＳ Ｐゴシック" charset="-128"/>
              </a:rPr>
              <a:t>daihatsu</a:t>
            </a:r>
            <a:r>
              <a:rPr lang="en-US" altLang="ja-JP" sz="2800" dirty="0" smtClean="0">
                <a:ea typeface="ＭＳ Ｐゴシック" charset="-128"/>
              </a:rPr>
              <a:t>)} </a:t>
            </a:r>
            <a:endParaRPr lang="en-US" sz="2800" dirty="0" smtClean="0"/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6" name="Object 5"/>
          <p:cNvGraphicFramePr>
            <a:graphicFrameLocks noChangeAspect="1"/>
          </p:cNvGraphicFramePr>
          <p:nvPr/>
        </p:nvGraphicFramePr>
        <p:xfrm>
          <a:off x="2714612" y="4148860"/>
          <a:ext cx="1285884" cy="63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4" name="Equation" r:id="rId3" imgW="431640" imgH="215640" progId="Equation.3">
                  <p:embed/>
                </p:oleObj>
              </mc:Choice>
              <mc:Fallback>
                <p:oleObj name="Equation" r:id="rId3" imgW="4316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12" y="4148860"/>
                        <a:ext cx="1285884" cy="637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7AE0E4-BED8-4B49-8DED-FF3C07E81A6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56" y="274638"/>
            <a:ext cx="7143768" cy="1143000"/>
          </a:xfrm>
        </p:spPr>
        <p:txBody>
          <a:bodyPr/>
          <a:lstStyle/>
          <a:p>
            <a:r>
              <a:rPr lang="id-ID" sz="4000" dirty="0" smtClean="0"/>
              <a:t>Enumerasi Himp. Fuzzy-Contoh2</a:t>
            </a:r>
            <a:endParaRPr lang="en-US" sz="4000" dirty="0" smtClean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pPr marL="263525" indent="-263525">
              <a:lnSpc>
                <a:spcPct val="130000"/>
              </a:lnSpc>
            </a:pPr>
            <a:r>
              <a:rPr lang="sv-SE" altLang="ja-JP" sz="2800" dirty="0" smtClean="0">
                <a:ea typeface="ＭＳ Ｐゴシック" charset="-128"/>
              </a:rPr>
              <a:t>Misal kita ingin mendefinisikan himpunan bilangan asli yang </a:t>
            </a:r>
            <a:r>
              <a:rPr lang="sv-SE" altLang="ja-JP" sz="2800" dirty="0" smtClean="0">
                <a:solidFill>
                  <a:srgbClr val="FF0000"/>
                </a:solidFill>
                <a:ea typeface="ＭＳ Ｐゴシック" charset="-128"/>
              </a:rPr>
              <a:t>mendekati bilangan 6</a:t>
            </a:r>
            <a:r>
              <a:rPr lang="sv-SE" altLang="ja-JP" sz="2800" dirty="0" smtClean="0">
                <a:ea typeface="ＭＳ Ｐゴシック" charset="-128"/>
              </a:rPr>
              <a:t>. </a:t>
            </a:r>
          </a:p>
          <a:p>
            <a:pPr marL="263525" indent="-263525">
              <a:lnSpc>
                <a:spcPct val="130000"/>
              </a:lnSpc>
            </a:pPr>
            <a:r>
              <a:rPr lang="sv-SE" altLang="ja-JP" sz="2800" dirty="0" smtClean="0">
                <a:ea typeface="ＭＳ Ｐゴシック" charset="-128"/>
              </a:rPr>
              <a:t>F = himpunan bilangan asli yang </a:t>
            </a:r>
            <a:r>
              <a:rPr lang="sv-SE" altLang="ja-JP" sz="2800" dirty="0" smtClean="0">
                <a:solidFill>
                  <a:srgbClr val="FF0000"/>
                </a:solidFill>
                <a:ea typeface="ＭＳ Ｐゴシック" charset="-128"/>
              </a:rPr>
              <a:t>mendekati 6</a:t>
            </a:r>
            <a:r>
              <a:rPr lang="id-ID" altLang="ja-JP" sz="2800" dirty="0" smtClean="0">
                <a:ea typeface="ＭＳ Ｐゴシック" charset="-128"/>
              </a:rPr>
              <a:t>, x anggota bilangan asli</a:t>
            </a:r>
            <a:endParaRPr lang="sv-SE" altLang="ja-JP" sz="2800" dirty="0" smtClean="0">
              <a:ea typeface="ＭＳ Ｐゴシック" charset="-128"/>
            </a:endParaRPr>
          </a:p>
          <a:p>
            <a:pPr marL="263525" indent="-263525">
              <a:lnSpc>
                <a:spcPct val="130000"/>
              </a:lnSpc>
            </a:pPr>
            <a:r>
              <a:rPr lang="sv-SE" altLang="ja-JP" sz="2800" dirty="0" smtClean="0">
                <a:ea typeface="ＭＳ Ｐゴシック" charset="-128"/>
              </a:rPr>
              <a:t>             = {(0,1 / 3), (0,3 / 4), (0,6 / 5), (1,0 / 6), (0,6 / 7), (0,3 / 8), (0,1 / 9)}</a:t>
            </a:r>
            <a:r>
              <a:rPr lang="en-US" altLang="ja-JP" sz="2800" dirty="0" smtClean="0">
                <a:ea typeface="ＭＳ Ｐゴシック" charset="-128"/>
              </a:rPr>
              <a:t> </a:t>
            </a:r>
            <a:endParaRPr lang="en-US" sz="2800" dirty="0" smtClean="0"/>
          </a:p>
        </p:txBody>
      </p:sp>
      <p:sp>
        <p:nvSpPr>
          <p:cNvPr id="174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0" name="Object 5"/>
          <p:cNvGraphicFramePr>
            <a:graphicFrameLocks noChangeAspect="1"/>
          </p:cNvGraphicFramePr>
          <p:nvPr/>
        </p:nvGraphicFramePr>
        <p:xfrm>
          <a:off x="2786050" y="4572008"/>
          <a:ext cx="1008063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6" name="Equation" r:id="rId3" imgW="419040" imgH="215640" progId="Equation.3">
                  <p:embed/>
                </p:oleObj>
              </mc:Choice>
              <mc:Fallback>
                <p:oleObj name="Equation" r:id="rId3" imgW="41904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6050" y="4572008"/>
                        <a:ext cx="1008063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A43F3C-75C4-4F4A-BEA3-835A1284709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-387424"/>
            <a:ext cx="7000924" cy="1143000"/>
          </a:xfrm>
        </p:spPr>
        <p:txBody>
          <a:bodyPr/>
          <a:lstStyle/>
          <a:p>
            <a:r>
              <a:rPr lang="id-ID" sz="4000" dirty="0" smtClean="0"/>
              <a:t>Enumerasi Himp. Fuzzy-Contoh3</a:t>
            </a:r>
            <a:endParaRPr lang="en-US" sz="4000" dirty="0" smtClean="0"/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736" y="544590"/>
            <a:ext cx="6629908" cy="6313410"/>
          </a:xfrm>
        </p:spPr>
        <p:txBody>
          <a:bodyPr/>
          <a:lstStyle/>
          <a:p>
            <a:pPr>
              <a:buNone/>
            </a:pPr>
            <a:r>
              <a:rPr lang="en-US" sz="2200" dirty="0"/>
              <a:t> 	 </a:t>
            </a:r>
            <a:r>
              <a:rPr lang="en-US" sz="2200" i="1" dirty="0"/>
              <a:t>X</a:t>
            </a:r>
            <a:r>
              <a:rPr lang="en-US" sz="2200" dirty="0"/>
              <a:t> = </a:t>
            </a:r>
            <a:r>
              <a:rPr lang="en-US" sz="2200" dirty="0" smtClean="0"/>
              <a:t>{</a:t>
            </a:r>
            <a:r>
              <a:rPr lang="en-US" sz="2200" dirty="0" err="1" smtClean="0"/>
              <a:t>sepeda</a:t>
            </a:r>
            <a:r>
              <a:rPr lang="en-US" sz="2200" dirty="0" smtClean="0"/>
              <a:t>, </a:t>
            </a:r>
            <a:r>
              <a:rPr lang="en-US" sz="2200" dirty="0" err="1"/>
              <a:t>becak</a:t>
            </a:r>
            <a:r>
              <a:rPr lang="en-US" sz="2200" dirty="0"/>
              <a:t>, </a:t>
            </a:r>
            <a:r>
              <a:rPr lang="en-US" sz="2200" dirty="0" err="1" smtClean="0"/>
              <a:t>bajay</a:t>
            </a:r>
            <a:r>
              <a:rPr lang="en-US" sz="2200" dirty="0" smtClean="0"/>
              <a:t>, </a:t>
            </a:r>
            <a:r>
              <a:rPr lang="en-US" sz="2200" dirty="0" err="1" smtClean="0"/>
              <a:t>mobil</a:t>
            </a:r>
            <a:r>
              <a:rPr lang="en-US" sz="2200" dirty="0" smtClean="0"/>
              <a:t>,</a:t>
            </a:r>
            <a:r>
              <a:rPr lang="en-US" sz="2200" dirty="0"/>
              <a:t> </a:t>
            </a:r>
            <a:r>
              <a:rPr lang="en-US" sz="2200" dirty="0" smtClean="0"/>
              <a:t>motor}</a:t>
            </a:r>
            <a:endParaRPr lang="en-US" sz="2200" dirty="0"/>
          </a:p>
          <a:p>
            <a:pPr>
              <a:buNone/>
            </a:pPr>
            <a:r>
              <a:rPr lang="en-US" sz="2200" dirty="0"/>
              <a:t>	 </a:t>
            </a:r>
            <a:r>
              <a:rPr lang="en-US" sz="2200" i="1" dirty="0"/>
              <a:t>A</a:t>
            </a:r>
            <a:r>
              <a:rPr lang="en-US" sz="2200" dirty="0"/>
              <a:t> = </a:t>
            </a:r>
            <a:r>
              <a:rPr lang="en-US" sz="2200" dirty="0" err="1"/>
              <a:t>himpunan</a:t>
            </a:r>
            <a:r>
              <a:rPr lang="en-US" sz="2200" dirty="0"/>
              <a:t> </a:t>
            </a:r>
            <a:r>
              <a:rPr lang="en-US" sz="2200" dirty="0" err="1">
                <a:solidFill>
                  <a:srgbClr val="0070C0"/>
                </a:solidFill>
              </a:rPr>
              <a:t>kendaraan</a:t>
            </a:r>
            <a:r>
              <a:rPr lang="en-US" sz="2200" dirty="0">
                <a:solidFill>
                  <a:srgbClr val="0070C0"/>
                </a:solidFill>
              </a:rPr>
              <a:t> yang </a:t>
            </a:r>
            <a:r>
              <a:rPr lang="en-US" sz="2200" dirty="0" err="1">
                <a:solidFill>
                  <a:srgbClr val="0070C0"/>
                </a:solidFill>
              </a:rPr>
              <a:t>nyaman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dipakai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untuk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bepergian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>
                <a:solidFill>
                  <a:srgbClr val="0070C0"/>
                </a:solidFill>
              </a:rPr>
              <a:t>jarak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jauh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oleh</a:t>
            </a:r>
            <a:r>
              <a:rPr lang="en-US" sz="2200" dirty="0" smtClean="0">
                <a:solidFill>
                  <a:srgbClr val="0070C0"/>
                </a:solidFill>
              </a:rPr>
              <a:t>  </a:t>
            </a:r>
            <a:r>
              <a:rPr lang="en-US" sz="2200" dirty="0" err="1">
                <a:solidFill>
                  <a:srgbClr val="0070C0"/>
                </a:solidFill>
              </a:rPr>
              <a:t>keluarga</a:t>
            </a:r>
            <a:r>
              <a:rPr lang="en-US" sz="2200" dirty="0">
                <a:solidFill>
                  <a:srgbClr val="0070C0"/>
                </a:solidFill>
              </a:rPr>
              <a:t> </a:t>
            </a:r>
            <a:r>
              <a:rPr lang="en-US" sz="2200" dirty="0" smtClean="0"/>
              <a:t>(</a:t>
            </a:r>
            <a:r>
              <a:rPr lang="en-US" sz="2200" dirty="0" err="1"/>
              <a:t>terdiri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ayah, </a:t>
            </a:r>
            <a:r>
              <a:rPr lang="en-US" sz="2200" dirty="0" err="1"/>
              <a:t>ibu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empat</a:t>
            </a:r>
            <a:r>
              <a:rPr lang="en-US" sz="2200" dirty="0"/>
              <a:t> orang </a:t>
            </a:r>
            <a:r>
              <a:rPr lang="en-US" sz="2200" dirty="0" err="1"/>
              <a:t>anak</a:t>
            </a:r>
            <a:r>
              <a:rPr lang="en-US" sz="2200" dirty="0"/>
              <a:t>)</a:t>
            </a:r>
          </a:p>
          <a:p>
            <a:pPr>
              <a:buNone/>
            </a:pPr>
            <a:r>
              <a:rPr lang="en-US" sz="2200" dirty="0"/>
              <a:t> 	</a:t>
            </a:r>
            <a:r>
              <a:rPr lang="en-US" sz="2200" dirty="0" err="1"/>
              <a:t>Didefinisikan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 smtClean="0"/>
              <a:t>,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i="1" dirty="0"/>
              <a:t>	x</a:t>
            </a:r>
            <a:r>
              <a:rPr lang="en-US" sz="2200" baseline="-25000" dirty="0"/>
              <a:t>1</a:t>
            </a:r>
            <a:r>
              <a:rPr lang="en-US" sz="2200" dirty="0"/>
              <a:t> = </a:t>
            </a:r>
            <a:r>
              <a:rPr lang="en-US" sz="2200" dirty="0" err="1" smtClean="0"/>
              <a:t>sepeda</a:t>
            </a:r>
            <a:r>
              <a:rPr lang="en-US" sz="2200" dirty="0" smtClean="0"/>
              <a:t>, </a:t>
            </a:r>
            <a:r>
              <a:rPr lang="en-US" sz="2200" i="1" dirty="0">
                <a:sym typeface="Symbol"/>
              </a:rPr>
              <a:t></a:t>
            </a:r>
            <a:r>
              <a:rPr lang="en-US" sz="2200" i="1" baseline="-25000" dirty="0"/>
              <a:t>A</a:t>
            </a:r>
            <a:r>
              <a:rPr lang="en-US" sz="2200" dirty="0"/>
              <a:t>(</a:t>
            </a:r>
            <a:r>
              <a:rPr lang="en-US" sz="2200" i="1" dirty="0"/>
              <a:t>x</a:t>
            </a:r>
            <a:r>
              <a:rPr lang="en-US" sz="2200" baseline="-25000" dirty="0"/>
              <a:t>1</a:t>
            </a:r>
            <a:r>
              <a:rPr lang="en-US" sz="2200" dirty="0"/>
              <a:t>) = 0; </a:t>
            </a:r>
            <a:r>
              <a:rPr lang="en-US" sz="2200" i="1" dirty="0"/>
              <a:t>			</a:t>
            </a:r>
            <a:endParaRPr lang="en-US" sz="2200" i="1" dirty="0" smtClean="0"/>
          </a:p>
          <a:p>
            <a:pPr>
              <a:buNone/>
            </a:pPr>
            <a:r>
              <a:rPr lang="en-US" sz="2200" i="1" dirty="0"/>
              <a:t>	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 </a:t>
            </a:r>
            <a:r>
              <a:rPr lang="en-US" sz="2200" dirty="0"/>
              <a:t>= </a:t>
            </a:r>
            <a:r>
              <a:rPr lang="en-US" sz="2200" dirty="0" err="1" smtClean="0"/>
              <a:t>becak</a:t>
            </a:r>
            <a:r>
              <a:rPr lang="en-US" sz="2200" dirty="0" smtClean="0"/>
              <a:t>, </a:t>
            </a:r>
            <a:r>
              <a:rPr lang="en-US" sz="2200" i="1" dirty="0">
                <a:sym typeface="Symbol"/>
              </a:rPr>
              <a:t></a:t>
            </a:r>
            <a:r>
              <a:rPr lang="en-US" sz="2200" i="1" baseline="-25000" dirty="0"/>
              <a:t>A</a:t>
            </a:r>
            <a:r>
              <a:rPr lang="en-US" sz="2200" dirty="0"/>
              <a:t>(</a:t>
            </a:r>
            <a:r>
              <a:rPr lang="en-US" sz="2200" i="1" dirty="0"/>
              <a:t>x</a:t>
            </a:r>
            <a:r>
              <a:rPr lang="en-US" sz="2200" baseline="-25000" dirty="0"/>
              <a:t>2</a:t>
            </a:r>
            <a:r>
              <a:rPr lang="en-US" sz="2200" dirty="0"/>
              <a:t>) = 0.1</a:t>
            </a:r>
          </a:p>
          <a:p>
            <a:pPr>
              <a:buNone/>
            </a:pPr>
            <a:r>
              <a:rPr lang="en-US" sz="2200" i="1" dirty="0"/>
              <a:t>	x</a:t>
            </a:r>
            <a:r>
              <a:rPr lang="en-US" sz="2200" baseline="-25000" dirty="0"/>
              <a:t>3</a:t>
            </a:r>
            <a:r>
              <a:rPr lang="en-US" sz="2200" dirty="0"/>
              <a:t> = </a:t>
            </a:r>
            <a:r>
              <a:rPr lang="en-US" sz="2200" dirty="0" err="1" smtClean="0"/>
              <a:t>bajay</a:t>
            </a:r>
            <a:r>
              <a:rPr lang="en-US" sz="2200" dirty="0" smtClean="0"/>
              <a:t>, </a:t>
            </a:r>
            <a:r>
              <a:rPr lang="en-US" sz="2200" i="1" dirty="0">
                <a:sym typeface="Symbol"/>
              </a:rPr>
              <a:t></a:t>
            </a:r>
            <a:r>
              <a:rPr lang="en-US" sz="2200" i="1" baseline="-25000" dirty="0"/>
              <a:t>A</a:t>
            </a:r>
            <a:r>
              <a:rPr lang="en-US" sz="2200" dirty="0"/>
              <a:t>(</a:t>
            </a:r>
            <a:r>
              <a:rPr lang="en-US" sz="2200" i="1" dirty="0"/>
              <a:t>x</a:t>
            </a:r>
            <a:r>
              <a:rPr lang="en-US" sz="2200" baseline="-25000" dirty="0"/>
              <a:t>3</a:t>
            </a:r>
            <a:r>
              <a:rPr lang="en-US" sz="2200" dirty="0"/>
              <a:t>) = 0.5; </a:t>
            </a:r>
            <a:r>
              <a:rPr lang="en-US" sz="2200" i="1" dirty="0"/>
              <a:t>	</a:t>
            </a:r>
            <a:endParaRPr lang="en-US" sz="2200" i="1" dirty="0" smtClean="0"/>
          </a:p>
          <a:p>
            <a:pPr>
              <a:buNone/>
            </a:pPr>
            <a:r>
              <a:rPr lang="en-US" sz="2200" i="1" dirty="0"/>
              <a:t>	</a:t>
            </a:r>
            <a:r>
              <a:rPr lang="en-US" sz="2200" i="1" dirty="0" smtClean="0"/>
              <a:t>x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 </a:t>
            </a:r>
            <a:r>
              <a:rPr lang="en-US" sz="2200" dirty="0"/>
              <a:t>= </a:t>
            </a:r>
            <a:r>
              <a:rPr lang="en-US" sz="2200" dirty="0" err="1" smtClean="0"/>
              <a:t>mobil</a:t>
            </a:r>
            <a:r>
              <a:rPr lang="en-US" sz="2200" dirty="0" smtClean="0"/>
              <a:t>, </a:t>
            </a:r>
            <a:r>
              <a:rPr lang="en-US" sz="2200" i="1" dirty="0">
                <a:sym typeface="Symbol"/>
              </a:rPr>
              <a:t></a:t>
            </a:r>
            <a:r>
              <a:rPr lang="en-US" sz="2200" i="1" baseline="-25000" dirty="0"/>
              <a:t>A</a:t>
            </a:r>
            <a:r>
              <a:rPr lang="en-US" sz="2200" dirty="0"/>
              <a:t>(</a:t>
            </a:r>
            <a:r>
              <a:rPr lang="en-US" sz="2200" i="1" dirty="0"/>
              <a:t>x</a:t>
            </a:r>
            <a:r>
              <a:rPr lang="en-US" sz="2200" baseline="-25000" dirty="0"/>
              <a:t>4</a:t>
            </a:r>
            <a:r>
              <a:rPr lang="en-US" sz="2200" dirty="0"/>
              <a:t>) = 1.0</a:t>
            </a:r>
          </a:p>
          <a:p>
            <a:pPr>
              <a:buNone/>
            </a:pPr>
            <a:r>
              <a:rPr lang="en-US" sz="2200" i="1" dirty="0"/>
              <a:t>	x</a:t>
            </a:r>
            <a:r>
              <a:rPr lang="en-US" sz="2200" baseline="-25000" dirty="0"/>
              <a:t>5</a:t>
            </a:r>
            <a:r>
              <a:rPr lang="en-US" sz="2200" dirty="0"/>
              <a:t> = </a:t>
            </a:r>
            <a:r>
              <a:rPr lang="en-US" sz="2200" dirty="0" smtClean="0"/>
              <a:t>motor, </a:t>
            </a:r>
            <a:r>
              <a:rPr lang="en-US" sz="2200" i="1" dirty="0">
                <a:sym typeface="Symbol"/>
              </a:rPr>
              <a:t></a:t>
            </a:r>
            <a:r>
              <a:rPr lang="en-US" sz="2200" i="1" baseline="-25000" dirty="0"/>
              <a:t>A</a:t>
            </a:r>
            <a:r>
              <a:rPr lang="en-US" sz="2200" dirty="0"/>
              <a:t>(</a:t>
            </a:r>
            <a:r>
              <a:rPr lang="en-US" sz="2200" i="1" dirty="0"/>
              <a:t>x</a:t>
            </a:r>
            <a:r>
              <a:rPr lang="en-US" sz="2200" baseline="-25000" dirty="0"/>
              <a:t>5</a:t>
            </a:r>
            <a:r>
              <a:rPr lang="en-US" sz="2200" dirty="0"/>
              <a:t>) = 0.8; </a:t>
            </a:r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2200" dirty="0" err="1"/>
              <a:t>maka</a:t>
            </a:r>
            <a:r>
              <a:rPr lang="en-US" sz="2200" dirty="0"/>
              <a:t>,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himpunan</a:t>
            </a:r>
            <a:r>
              <a:rPr lang="en-US" sz="2200" dirty="0"/>
              <a:t> </a:t>
            </a:r>
            <a:r>
              <a:rPr lang="en-US" sz="2200" i="1" dirty="0"/>
              <a:t>fuzzy</a:t>
            </a:r>
            <a:r>
              <a:rPr lang="en-US" sz="2200" dirty="0"/>
              <a:t>,</a:t>
            </a:r>
          </a:p>
          <a:p>
            <a:pPr>
              <a:buNone/>
            </a:pPr>
            <a:r>
              <a:rPr lang="en-US" sz="2200" dirty="0"/>
              <a:t> 	A = { </a:t>
            </a:r>
            <a:r>
              <a:rPr lang="en-US" sz="2200" dirty="0" smtClean="0"/>
              <a:t>(</a:t>
            </a:r>
            <a:r>
              <a:rPr lang="en-US" sz="2200" dirty="0" err="1"/>
              <a:t>sepeda</a:t>
            </a:r>
            <a:r>
              <a:rPr lang="en-US" sz="2200" dirty="0" smtClean="0"/>
              <a:t>, </a:t>
            </a:r>
            <a:r>
              <a:rPr lang="en-US" sz="2200" dirty="0"/>
              <a:t>0), </a:t>
            </a:r>
            <a:r>
              <a:rPr lang="en-US" sz="2200" dirty="0" smtClean="0"/>
              <a:t>(</a:t>
            </a:r>
            <a:r>
              <a:rPr lang="en-US" sz="2200" dirty="0" err="1"/>
              <a:t>becak</a:t>
            </a:r>
            <a:r>
              <a:rPr lang="en-US" sz="2200" dirty="0" smtClean="0"/>
              <a:t>, </a:t>
            </a:r>
            <a:r>
              <a:rPr lang="en-US" sz="2200" dirty="0"/>
              <a:t>0.1), </a:t>
            </a:r>
            <a:r>
              <a:rPr lang="en-US" sz="2200" dirty="0" smtClean="0"/>
              <a:t>(</a:t>
            </a:r>
            <a:r>
              <a:rPr lang="en-US" sz="2200" dirty="0" err="1"/>
              <a:t>bajay</a:t>
            </a:r>
            <a:r>
              <a:rPr lang="en-US" sz="2200" dirty="0" smtClean="0"/>
              <a:t>, </a:t>
            </a:r>
            <a:r>
              <a:rPr lang="en-US" sz="2200" dirty="0"/>
              <a:t>0.5),  </a:t>
            </a:r>
          </a:p>
          <a:p>
            <a:pPr>
              <a:buNone/>
            </a:pPr>
            <a:r>
              <a:rPr lang="en-US" sz="2200" dirty="0"/>
              <a:t>		</a:t>
            </a:r>
            <a:r>
              <a:rPr lang="en-US" sz="2200" dirty="0" smtClean="0"/>
              <a:t>(</a:t>
            </a:r>
            <a:r>
              <a:rPr lang="en-US" sz="2200" dirty="0"/>
              <a:t>motor</a:t>
            </a:r>
            <a:r>
              <a:rPr lang="en-US" sz="2200" dirty="0" smtClean="0"/>
              <a:t>, 0.8),  </a:t>
            </a:r>
            <a:r>
              <a:rPr lang="en-US" sz="2200" dirty="0"/>
              <a:t>(</a:t>
            </a:r>
            <a:r>
              <a:rPr lang="en-US" sz="2200" dirty="0" err="1" smtClean="0"/>
              <a:t>mobil</a:t>
            </a:r>
            <a:r>
              <a:rPr lang="en-US" sz="2200" dirty="0" smtClean="0"/>
              <a:t>, 1.0) </a:t>
            </a:r>
            <a:r>
              <a:rPr lang="en-US" sz="2200" dirty="0"/>
              <a:t>}</a:t>
            </a:r>
          </a:p>
          <a:p>
            <a:pPr marL="0" indent="0">
              <a:lnSpc>
                <a:spcPct val="120000"/>
              </a:lnSpc>
              <a:buNone/>
            </a:pPr>
            <a:endParaRPr lang="en-US" sz="2000" dirty="0" smtClean="0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4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4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4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84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4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D01510-D5F8-4D3A-A99F-283D1F4CF9B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794" y="274638"/>
            <a:ext cx="7000924" cy="1143000"/>
          </a:xfrm>
        </p:spPr>
        <p:txBody>
          <a:bodyPr/>
          <a:lstStyle/>
          <a:p>
            <a:pPr eaLnBrk="1" hangingPunct="1"/>
            <a:r>
              <a:rPr lang="id-ID" sz="4000" dirty="0" smtClean="0"/>
              <a:t>Fungsi Keanggotaan-</a:t>
            </a:r>
            <a:r>
              <a:rPr lang="en-US" sz="4000" dirty="0" err="1" smtClean="0"/>
              <a:t>Himp</a:t>
            </a:r>
            <a:r>
              <a:rPr lang="id-ID" sz="4000" dirty="0" smtClean="0"/>
              <a:t>.</a:t>
            </a:r>
            <a:r>
              <a:rPr lang="en-US" sz="4000" dirty="0" smtClean="0"/>
              <a:t> Fuzzy</a:t>
            </a:r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60" y="1643050"/>
            <a:ext cx="6257940" cy="4857784"/>
          </a:xfrm>
        </p:spPr>
        <p:txBody>
          <a:bodyPr/>
          <a:lstStyle/>
          <a:p>
            <a:pPr marL="360363" indent="-360363"/>
            <a:r>
              <a:rPr lang="id-ID" dirty="0" smtClean="0"/>
              <a:t>Fungsi Keanggotaan pada himpunan fuzzy adalah fungsi yang </a:t>
            </a:r>
            <a:r>
              <a:rPr lang="id-ID" dirty="0" smtClean="0">
                <a:solidFill>
                  <a:srgbClr val="FF0000"/>
                </a:solidFill>
              </a:rPr>
              <a:t>memetakan setiap anggota </a:t>
            </a:r>
            <a:r>
              <a:rPr lang="id-ID" dirty="0" smtClean="0"/>
              <a:t>himpunan ke </a:t>
            </a:r>
            <a:r>
              <a:rPr lang="id-ID" dirty="0" smtClean="0">
                <a:solidFill>
                  <a:srgbClr val="FF0000"/>
                </a:solidFill>
              </a:rPr>
              <a:t>nilai derajat keanggotaannya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/>
      <p:bldP spid="20480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 algn="r">
              <a:buNone/>
            </a:pPr>
            <a:endParaRPr lang="id-ID" dirty="0" smtClean="0"/>
          </a:p>
          <a:p>
            <a:pPr algn="r">
              <a:buNone/>
            </a:pPr>
            <a:r>
              <a:rPr lang="id-ID" sz="4400" dirty="0" smtClean="0"/>
              <a:t>Jenis-jenis </a:t>
            </a:r>
          </a:p>
          <a:p>
            <a:pPr algn="r">
              <a:buNone/>
            </a:pPr>
            <a:r>
              <a:rPr lang="id-ID" sz="4400" dirty="0" smtClean="0"/>
              <a:t>Fungsi Keanggotaan</a:t>
            </a:r>
            <a:endParaRPr lang="fr-CA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Segitiga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2000240"/>
            <a:ext cx="4943475" cy="1428750"/>
          </a:xfrm>
          <a:prstGeom prst="rect">
            <a:avLst/>
          </a:prstGeom>
          <a:noFill/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643314"/>
            <a:ext cx="4286280" cy="217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1143000"/>
          </a:xfrm>
        </p:spPr>
        <p:txBody>
          <a:bodyPr/>
          <a:lstStyle/>
          <a:p>
            <a:r>
              <a:rPr lang="id-ID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572296" cy="4757758"/>
          </a:xfrm>
        </p:spPr>
        <p:txBody>
          <a:bodyPr/>
          <a:lstStyle/>
          <a:p>
            <a:r>
              <a:rPr lang="id-ID" dirty="0" smtClean="0"/>
              <a:t>Manusia cenderung </a:t>
            </a:r>
            <a:r>
              <a:rPr lang="id-ID" dirty="0" smtClean="0">
                <a:solidFill>
                  <a:srgbClr val="FF0000"/>
                </a:solidFill>
              </a:rPr>
              <a:t>membahasakan</a:t>
            </a:r>
            <a:r>
              <a:rPr lang="id-ID" dirty="0" smtClean="0"/>
              <a:t> sesuatu </a:t>
            </a:r>
            <a:r>
              <a:rPr lang="id-ID" dirty="0" smtClean="0">
                <a:solidFill>
                  <a:srgbClr val="FF0000"/>
                </a:solidFill>
              </a:rPr>
              <a:t>secara umum</a:t>
            </a:r>
            <a:r>
              <a:rPr lang="id-ID" dirty="0" smtClean="0"/>
              <a:t>, </a:t>
            </a:r>
            <a:r>
              <a:rPr lang="id-ID" dirty="0" smtClean="0">
                <a:solidFill>
                  <a:srgbClr val="FF0000"/>
                </a:solidFill>
              </a:rPr>
              <a:t>tidak presisi</a:t>
            </a:r>
            <a:r>
              <a:rPr lang="id-ID" dirty="0" smtClean="0"/>
              <a:t>, dan </a:t>
            </a:r>
            <a:r>
              <a:rPr lang="id-ID" dirty="0" smtClean="0">
                <a:solidFill>
                  <a:srgbClr val="FF0000"/>
                </a:solidFill>
              </a:rPr>
              <a:t>bersifat relatif</a:t>
            </a:r>
          </a:p>
          <a:p>
            <a:r>
              <a:rPr lang="id-ID" dirty="0" smtClean="0"/>
              <a:t>Representasi </a:t>
            </a:r>
            <a:r>
              <a:rPr lang="id-ID" dirty="0" smtClean="0">
                <a:solidFill>
                  <a:srgbClr val="FF0000"/>
                </a:solidFill>
              </a:rPr>
              <a:t>fakta yang ambigu </a:t>
            </a:r>
            <a:r>
              <a:rPr lang="id-ID" dirty="0" smtClean="0"/>
              <a:t>atau samar </a:t>
            </a:r>
            <a:r>
              <a:rPr lang="id-ID" dirty="0" smtClean="0">
                <a:solidFill>
                  <a:srgbClr val="FF0000"/>
                </a:solidFill>
              </a:rPr>
              <a:t>mendasari</a:t>
            </a:r>
            <a:r>
              <a:rPr lang="id-ID" dirty="0" smtClean="0"/>
              <a:t> adanya teori </a:t>
            </a:r>
            <a:r>
              <a:rPr lang="id-ID" dirty="0" smtClean="0">
                <a:solidFill>
                  <a:srgbClr val="FF0000"/>
                </a:solidFill>
              </a:rPr>
              <a:t>fuzzy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Trapesium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786190"/>
            <a:ext cx="423296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928802"/>
            <a:ext cx="4929222" cy="1600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Fungsi Sigmoid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endParaRPr lang="id-ID" dirty="0"/>
          </a:p>
        </p:txBody>
      </p:sp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259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500438"/>
            <a:ext cx="301942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071678"/>
            <a:ext cx="42195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D01510-D5F8-4D3A-A99F-283D1F4CF9B7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Contoh-1</a:t>
            </a:r>
            <a:endParaRPr lang="en-US" dirty="0" smtClean="0"/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60" y="1417638"/>
            <a:ext cx="6391612" cy="522607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id-ID" altLang="ja-JP" sz="2600" dirty="0" smtClean="0">
                <a:ea typeface="ＭＳ Ｐゴシック" charset="-128"/>
              </a:rPr>
              <a:t>D</a:t>
            </a:r>
            <a:r>
              <a:rPr lang="sv-SE" altLang="ja-JP" sz="2600" dirty="0" smtClean="0">
                <a:ea typeface="ＭＳ Ｐゴシック" charset="-128"/>
              </a:rPr>
              <a:t>efinisikan himpunan untuk beberapa kategori usia manusia, seperti tua dan remaja </a:t>
            </a:r>
            <a:r>
              <a:rPr lang="id-ID" altLang="ja-JP" sz="2600" dirty="0" smtClean="0">
                <a:ea typeface="ＭＳ Ｐゴシック" charset="-128"/>
              </a:rPr>
              <a:t>menggunakan</a:t>
            </a:r>
            <a:r>
              <a:rPr lang="sv-SE" altLang="ja-JP" sz="2600" dirty="0" smtClean="0">
                <a:ea typeface="ＭＳ Ｐゴシック" charset="-128"/>
              </a:rPr>
              <a:t> fungsi keanggotaan</a:t>
            </a:r>
            <a:r>
              <a:rPr lang="id-ID" altLang="ja-JP" sz="2600" dirty="0" smtClean="0">
                <a:ea typeface="ＭＳ Ｐゴシック" charset="-128"/>
              </a:rPr>
              <a:t>.</a:t>
            </a:r>
            <a:endParaRPr lang="en-US" altLang="ja-JP" sz="2600" dirty="0" smtClean="0">
              <a:ea typeface="ＭＳ Ｐゴシック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id-ID" sz="2600" dirty="0" smtClean="0">
                <a:ea typeface="ＭＳ Ｐゴシック" charset="-128"/>
              </a:rPr>
              <a:t>Misalkan x = usia, maka nyatakan fungsi keanggotaan x jika dibuat batasan: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600" dirty="0" smtClean="0">
                <a:ea typeface="ＭＳ Ｐゴシック" charset="-128"/>
              </a:rPr>
              <a:t>Definisi tua : usia &gt;= 60, tidak tua: usia&lt;40 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600" dirty="0" smtClean="0">
                <a:ea typeface="ＭＳ Ｐゴシック" charset="-128"/>
              </a:rPr>
              <a:t>Definisi dewasa: usia 27-40, bukan dewasa: usia&lt;20 dan usia&gt;60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600" dirty="0" smtClean="0">
                <a:ea typeface="ＭＳ Ｐゴシック" charset="-128"/>
              </a:rPr>
              <a:t>Definisi remaja: usia 16 – 20, bukan remaja: usia&lt;12 dan usia&gt;27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600" dirty="0" smtClean="0">
                <a:ea typeface="ＭＳ Ｐゴシック" charset="-128"/>
              </a:rPr>
              <a:t>Definisi anak: usia 5 – 12, bukan anak: usia&lt;2 dan usia&gt;16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4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/>
      <p:bldP spid="20480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D01510-D5F8-4D3A-A99F-283D1F4CF9B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Contoh-</a:t>
            </a:r>
            <a:r>
              <a:rPr lang="en-US" dirty="0" smtClean="0"/>
              <a:t>2</a:t>
            </a:r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60" y="1417638"/>
            <a:ext cx="6391612" cy="522607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id-ID" sz="2600" dirty="0" smtClean="0">
                <a:ea typeface="ＭＳ Ｐゴシック" charset="-128"/>
              </a:rPr>
              <a:t>Misalkan x = </a:t>
            </a:r>
            <a:r>
              <a:rPr lang="en-US" sz="2600" dirty="0" err="1" smtClean="0">
                <a:ea typeface="ＭＳ Ｐゴシック" charset="-128"/>
              </a:rPr>
              <a:t>jarak</a:t>
            </a:r>
            <a:r>
              <a:rPr lang="id-ID" sz="2600" dirty="0" smtClean="0">
                <a:ea typeface="ＭＳ Ｐゴシック" charset="-128"/>
              </a:rPr>
              <a:t>, maka nyatakan fungsi keanggotaan x jika dibuat batasan:</a:t>
            </a:r>
          </a:p>
          <a:p>
            <a:pPr marL="514350" indent="-514350">
              <a:buFont typeface="+mj-lt"/>
              <a:buAutoNum type="alphaLcPeriod"/>
            </a:pPr>
            <a:r>
              <a:rPr lang="id-ID" sz="2600" dirty="0" smtClean="0">
                <a:ea typeface="ＭＳ Ｐゴシック" charset="-128"/>
              </a:rPr>
              <a:t>Definisi </a:t>
            </a:r>
            <a:r>
              <a:rPr lang="en-US" sz="2600" dirty="0" err="1" smtClean="0">
                <a:ea typeface="ＭＳ Ｐゴシック" charset="-128"/>
              </a:rPr>
              <a:t>sedang</a:t>
            </a:r>
            <a:r>
              <a:rPr lang="id-ID" sz="2600" dirty="0" smtClean="0">
                <a:ea typeface="ＭＳ Ｐゴシック" charset="-128"/>
              </a:rPr>
              <a:t> : </a:t>
            </a:r>
            <a:r>
              <a:rPr lang="en-US" sz="2600" dirty="0" err="1" smtClean="0">
                <a:ea typeface="ＭＳ Ｐゴシック" charset="-128"/>
              </a:rPr>
              <a:t>jarak</a:t>
            </a:r>
            <a:r>
              <a:rPr lang="id-ID" sz="2600" dirty="0" smtClean="0">
                <a:ea typeface="ＭＳ Ｐゴシック" charset="-128"/>
              </a:rPr>
              <a:t> = </a:t>
            </a:r>
            <a:r>
              <a:rPr lang="en-US" sz="2600" dirty="0" smtClean="0">
                <a:ea typeface="ＭＳ Ｐゴシック" charset="-128"/>
              </a:rPr>
              <a:t>3000</a:t>
            </a:r>
            <a:r>
              <a:rPr lang="id-ID" sz="2600" dirty="0" smtClean="0">
                <a:ea typeface="ＭＳ Ｐゴシック" charset="-128"/>
              </a:rPr>
              <a:t>, tidak </a:t>
            </a:r>
            <a:r>
              <a:rPr lang="en-US" sz="2600" dirty="0" err="1" smtClean="0">
                <a:ea typeface="ＭＳ Ｐゴシック" charset="-128"/>
              </a:rPr>
              <a:t>sedang</a:t>
            </a:r>
            <a:r>
              <a:rPr lang="en-US" sz="2600" dirty="0">
                <a:ea typeface="ＭＳ Ｐゴシック" charset="-128"/>
              </a:rPr>
              <a:t> :</a:t>
            </a:r>
            <a:r>
              <a:rPr lang="id-ID" sz="2600" dirty="0" smtClean="0">
                <a:ea typeface="ＭＳ Ｐゴシック" charset="-128"/>
              </a:rPr>
              <a:t> </a:t>
            </a:r>
            <a:r>
              <a:rPr lang="en-US" sz="2600" dirty="0" err="1" smtClean="0">
                <a:ea typeface="ＭＳ Ｐゴシック" charset="-128"/>
              </a:rPr>
              <a:t>jarak</a:t>
            </a:r>
            <a:r>
              <a:rPr lang="id-ID" sz="2600" dirty="0" smtClean="0">
                <a:ea typeface="ＭＳ Ｐゴシック" charset="-128"/>
              </a:rPr>
              <a:t>&lt;</a:t>
            </a:r>
            <a:r>
              <a:rPr lang="en-US" sz="2600" dirty="0" smtClean="0">
                <a:ea typeface="ＭＳ Ｐゴシック" charset="-128"/>
              </a:rPr>
              <a:t> </a:t>
            </a:r>
            <a:r>
              <a:rPr lang="id-ID" sz="2600" dirty="0" smtClean="0">
                <a:ea typeface="ＭＳ Ｐゴシック" charset="-128"/>
              </a:rPr>
              <a:t>0 </a:t>
            </a:r>
            <a:r>
              <a:rPr lang="en-US" sz="2600" dirty="0" err="1" smtClean="0">
                <a:ea typeface="ＭＳ Ｐゴシック" charset="-128"/>
              </a:rPr>
              <a:t>dan</a:t>
            </a:r>
            <a:r>
              <a:rPr lang="en-US" sz="2600" dirty="0" smtClean="0">
                <a:ea typeface="ＭＳ Ｐゴシック" charset="-128"/>
              </a:rPr>
              <a:t> </a:t>
            </a:r>
            <a:r>
              <a:rPr lang="en-US" sz="2600" dirty="0" err="1" smtClean="0">
                <a:ea typeface="ＭＳ Ｐゴシック" charset="-128"/>
              </a:rPr>
              <a:t>jarak</a:t>
            </a:r>
            <a:r>
              <a:rPr lang="en-US" sz="2600" dirty="0" smtClean="0">
                <a:ea typeface="ＭＳ Ｐゴシック" charset="-128"/>
              </a:rPr>
              <a:t> &gt; 5000</a:t>
            </a:r>
            <a:endParaRPr lang="id-ID" sz="2600" dirty="0" smtClean="0">
              <a:ea typeface="ＭＳ Ｐゴシック" charset="-128"/>
            </a:endParaRPr>
          </a:p>
          <a:p>
            <a:pPr marL="514350" indent="-514350">
              <a:buFont typeface="+mj-lt"/>
              <a:buAutoNum type="alphaLcPeriod"/>
            </a:pPr>
            <a:r>
              <a:rPr lang="id-ID" sz="2600" dirty="0">
                <a:ea typeface="ＭＳ Ｐゴシック" charset="-128"/>
              </a:rPr>
              <a:t>Definisi </a:t>
            </a:r>
            <a:r>
              <a:rPr lang="en-US" sz="2600" dirty="0" err="1" smtClean="0">
                <a:ea typeface="ＭＳ Ｐゴシック" charset="-128"/>
              </a:rPr>
              <a:t>dekat</a:t>
            </a:r>
            <a:r>
              <a:rPr lang="id-ID" sz="2600" dirty="0" smtClean="0">
                <a:ea typeface="ＭＳ Ｐゴシック" charset="-128"/>
              </a:rPr>
              <a:t> </a:t>
            </a:r>
            <a:r>
              <a:rPr lang="id-ID" sz="2600" dirty="0">
                <a:ea typeface="ＭＳ Ｐゴシック" charset="-128"/>
              </a:rPr>
              <a:t>: </a:t>
            </a:r>
            <a:r>
              <a:rPr lang="en-US" sz="2600" dirty="0" err="1">
                <a:ea typeface="ＭＳ Ｐゴシック" charset="-128"/>
              </a:rPr>
              <a:t>jarak</a:t>
            </a:r>
            <a:r>
              <a:rPr lang="id-ID" sz="2600" dirty="0">
                <a:ea typeface="ＭＳ Ｐゴシック" charset="-128"/>
              </a:rPr>
              <a:t> = </a:t>
            </a:r>
            <a:r>
              <a:rPr lang="en-US" sz="2600" dirty="0" smtClean="0">
                <a:ea typeface="ＭＳ Ｐゴシック" charset="-128"/>
              </a:rPr>
              <a:t>0</a:t>
            </a:r>
            <a:r>
              <a:rPr lang="id-ID" sz="2600" dirty="0">
                <a:ea typeface="ＭＳ Ｐゴシック" charset="-128"/>
              </a:rPr>
              <a:t>, tidak </a:t>
            </a:r>
            <a:r>
              <a:rPr lang="en-US" sz="2600" dirty="0" err="1" smtClean="0">
                <a:ea typeface="ＭＳ Ｐゴシック" charset="-128"/>
              </a:rPr>
              <a:t>dekat</a:t>
            </a:r>
            <a:r>
              <a:rPr lang="en-US" sz="2600" dirty="0" smtClean="0">
                <a:ea typeface="ＭＳ Ｐゴシック" charset="-128"/>
              </a:rPr>
              <a:t> : </a:t>
            </a:r>
            <a:r>
              <a:rPr lang="en-US" sz="2600" dirty="0" err="1" smtClean="0">
                <a:ea typeface="ＭＳ Ｐゴシック" charset="-128"/>
              </a:rPr>
              <a:t>jarak</a:t>
            </a:r>
            <a:r>
              <a:rPr lang="en-US" sz="2600" dirty="0" smtClean="0">
                <a:ea typeface="ＭＳ Ｐゴシック" charset="-128"/>
              </a:rPr>
              <a:t> &gt;</a:t>
            </a:r>
            <a:r>
              <a:rPr lang="id-ID" sz="2600" dirty="0" smtClean="0">
                <a:ea typeface="ＭＳ Ｐゴシック" charset="-128"/>
              </a:rPr>
              <a:t> </a:t>
            </a:r>
            <a:r>
              <a:rPr lang="en-US" sz="2600" dirty="0" smtClean="0">
                <a:ea typeface="ＭＳ Ｐゴシック" charset="-128"/>
              </a:rPr>
              <a:t>3000</a:t>
            </a:r>
            <a:endParaRPr lang="id-ID" sz="2600" dirty="0">
              <a:ea typeface="ＭＳ Ｐゴシック" charset="-128"/>
            </a:endParaRPr>
          </a:p>
          <a:p>
            <a:pPr marL="514350" indent="-514350">
              <a:buFont typeface="+mj-lt"/>
              <a:buAutoNum type="alphaLcPeriod"/>
            </a:pPr>
            <a:r>
              <a:rPr lang="id-ID" sz="2600" dirty="0">
                <a:ea typeface="ＭＳ Ｐゴシック" charset="-128"/>
              </a:rPr>
              <a:t>Definisi </a:t>
            </a:r>
            <a:r>
              <a:rPr lang="en-US" sz="2600" dirty="0" err="1" smtClean="0">
                <a:ea typeface="ＭＳ Ｐゴシック" charset="-128"/>
              </a:rPr>
              <a:t>jauh</a:t>
            </a:r>
            <a:r>
              <a:rPr lang="id-ID" sz="2600" dirty="0" smtClean="0">
                <a:ea typeface="ＭＳ Ｐゴシック" charset="-128"/>
              </a:rPr>
              <a:t> </a:t>
            </a:r>
            <a:r>
              <a:rPr lang="id-ID" sz="2600" dirty="0">
                <a:ea typeface="ＭＳ Ｐゴシック" charset="-128"/>
              </a:rPr>
              <a:t>: </a:t>
            </a:r>
            <a:r>
              <a:rPr lang="en-US" sz="2600" dirty="0" err="1">
                <a:ea typeface="ＭＳ Ｐゴシック" charset="-128"/>
              </a:rPr>
              <a:t>jarak</a:t>
            </a:r>
            <a:r>
              <a:rPr lang="id-ID" sz="2600" dirty="0">
                <a:ea typeface="ＭＳ Ｐゴシック" charset="-128"/>
              </a:rPr>
              <a:t> = </a:t>
            </a:r>
            <a:r>
              <a:rPr lang="en-US" sz="2600" dirty="0" smtClean="0">
                <a:ea typeface="ＭＳ Ｐゴシック" charset="-128"/>
              </a:rPr>
              <a:t>5000</a:t>
            </a:r>
            <a:r>
              <a:rPr lang="id-ID" sz="2600" dirty="0">
                <a:ea typeface="ＭＳ Ｐゴシック" charset="-128"/>
              </a:rPr>
              <a:t>, tidak </a:t>
            </a:r>
            <a:r>
              <a:rPr lang="en-US" sz="2600" dirty="0" err="1" smtClean="0">
                <a:ea typeface="ＭＳ Ｐゴシック" charset="-128"/>
              </a:rPr>
              <a:t>jauh</a:t>
            </a:r>
            <a:r>
              <a:rPr lang="en-US" sz="2600" dirty="0" smtClean="0">
                <a:ea typeface="ＭＳ Ｐゴシック" charset="-128"/>
              </a:rPr>
              <a:t> : </a:t>
            </a:r>
            <a:r>
              <a:rPr lang="en-US" sz="2600" dirty="0" err="1" smtClean="0">
                <a:ea typeface="ＭＳ Ｐゴシック" charset="-128"/>
              </a:rPr>
              <a:t>jarak</a:t>
            </a:r>
            <a:r>
              <a:rPr lang="en-US" sz="2600" dirty="0" smtClean="0">
                <a:ea typeface="ＭＳ Ｐゴシック" charset="-128"/>
              </a:rPr>
              <a:t> &lt; </a:t>
            </a:r>
            <a:r>
              <a:rPr lang="id-ID" sz="2600" dirty="0" smtClean="0">
                <a:ea typeface="ＭＳ Ｐゴシック" charset="-128"/>
              </a:rPr>
              <a:t> </a:t>
            </a:r>
            <a:r>
              <a:rPr lang="en-US" sz="2600" dirty="0" smtClean="0">
                <a:ea typeface="ＭＳ Ｐゴシック" charset="-128"/>
              </a:rPr>
              <a:t>3000</a:t>
            </a:r>
            <a:endParaRPr lang="id-ID" sz="2600" dirty="0">
              <a:ea typeface="ＭＳ Ｐゴシック" charset="-128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479193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4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/>
      <p:bldP spid="20480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D01510-D5F8-4D3A-A99F-283D1F4CF9B7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04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Contoh-</a:t>
            </a:r>
            <a:r>
              <a:rPr lang="en-US" dirty="0" smtClean="0"/>
              <a:t>3</a:t>
            </a:r>
          </a:p>
        </p:txBody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28860" y="1417638"/>
            <a:ext cx="6391612" cy="5226072"/>
          </a:xfrm>
        </p:spPr>
        <p:txBody>
          <a:bodyPr/>
          <a:lstStyle/>
          <a:p>
            <a:pPr algn="just"/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percobaan</a:t>
            </a:r>
            <a:r>
              <a:rPr lang="en-US" sz="2400" dirty="0"/>
              <a:t>,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intensitas</a:t>
            </a:r>
            <a:r>
              <a:rPr lang="en-US" sz="2400" dirty="0" smtClean="0"/>
              <a:t> </a:t>
            </a:r>
            <a:r>
              <a:rPr lang="en-US" sz="2400" dirty="0" err="1"/>
              <a:t>cahaya</a:t>
            </a:r>
            <a:r>
              <a:rPr lang="en-US" sz="2400" dirty="0"/>
              <a:t> yang </a:t>
            </a:r>
            <a:r>
              <a:rPr lang="en-US" sz="2400" dirty="0" err="1" smtClean="0"/>
              <a:t>dapat</a:t>
            </a:r>
            <a:r>
              <a:rPr lang="en-US" sz="2400" dirty="0"/>
              <a:t> </a:t>
            </a:r>
            <a:r>
              <a:rPr lang="en-US" sz="2400" dirty="0" err="1" smtClean="0"/>
              <a:t>terbaca</a:t>
            </a:r>
            <a:r>
              <a:rPr lang="en-US" sz="2400" dirty="0" smtClean="0"/>
              <a:t> </a:t>
            </a:r>
            <a:r>
              <a:rPr lang="en-US" sz="2400" dirty="0"/>
              <a:t>sensor </a:t>
            </a:r>
            <a:r>
              <a:rPr lang="en-US" sz="2400" dirty="0" smtClean="0"/>
              <a:t>paling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500 lumen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intensitas</a:t>
            </a:r>
            <a:r>
              <a:rPr lang="en-US" sz="2400" dirty="0"/>
              <a:t> </a:t>
            </a:r>
            <a:r>
              <a:rPr lang="en-US" sz="2400" dirty="0" err="1"/>
              <a:t>cahaya</a:t>
            </a:r>
            <a:r>
              <a:rPr lang="en-US" sz="2400" dirty="0"/>
              <a:t> </a:t>
            </a:r>
            <a:r>
              <a:rPr lang="en-US" sz="2400" dirty="0" smtClean="0"/>
              <a:t>paling </a:t>
            </a:r>
            <a:r>
              <a:rPr lang="es-ES" sz="2400" dirty="0" err="1" smtClean="0"/>
              <a:t>kecil</a:t>
            </a:r>
            <a:r>
              <a:rPr lang="es-ES" sz="2400" dirty="0" smtClean="0"/>
              <a:t> </a:t>
            </a:r>
            <a:r>
              <a:rPr lang="es-ES" sz="2400" dirty="0" err="1"/>
              <a:t>hingga</a:t>
            </a:r>
            <a:r>
              <a:rPr lang="es-ES" sz="2400" dirty="0"/>
              <a:t> 100 lumen. </a:t>
            </a:r>
            <a:endParaRPr lang="es-ES" sz="2400" dirty="0" smtClean="0"/>
          </a:p>
          <a:p>
            <a:pPr algn="just"/>
            <a:r>
              <a:rPr lang="es-ES" sz="2400" dirty="0" err="1" smtClean="0"/>
              <a:t>Waktu</a:t>
            </a:r>
            <a:r>
              <a:rPr lang="es-ES" sz="2400" dirty="0" smtClean="0"/>
              <a:t> </a:t>
            </a:r>
            <a:r>
              <a:rPr lang="es-ES" sz="2400" dirty="0" err="1"/>
              <a:t>perjalanan</a:t>
            </a:r>
            <a:r>
              <a:rPr lang="es-ES" sz="2400" dirty="0"/>
              <a:t> </a:t>
            </a:r>
            <a:r>
              <a:rPr lang="es-ES" sz="2400" dirty="0" err="1"/>
              <a:t>cahaya</a:t>
            </a:r>
            <a:r>
              <a:rPr lang="es-ES" sz="2400" dirty="0"/>
              <a:t> </a:t>
            </a:r>
            <a:r>
              <a:rPr lang="es-ES" sz="2400" dirty="0" err="1" smtClean="0"/>
              <a:t>dalam</a:t>
            </a:r>
            <a:r>
              <a:rPr lang="es-ES" sz="2400" dirty="0" smtClean="0"/>
              <a:t> </a:t>
            </a:r>
            <a:r>
              <a:rPr lang="en-US" sz="2400" dirty="0" smtClean="0"/>
              <a:t>air </a:t>
            </a:r>
            <a:r>
              <a:rPr lang="en-US" sz="2400" dirty="0"/>
              <a:t>yang </a:t>
            </a:r>
            <a:r>
              <a:rPr lang="en-US" sz="2400" dirty="0" err="1"/>
              <a:t>terukur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sensor paling </a:t>
            </a:r>
            <a:r>
              <a:rPr lang="en-US" sz="2400" dirty="0" err="1"/>
              <a:t>cepat</a:t>
            </a:r>
            <a:r>
              <a:rPr lang="en-US" sz="2400" dirty="0"/>
              <a:t> </a:t>
            </a:r>
            <a:r>
              <a:rPr lang="en-US" sz="2400" dirty="0" smtClean="0"/>
              <a:t>600 cm/</a:t>
            </a:r>
            <a:r>
              <a:rPr lang="en-US" sz="2400" dirty="0" err="1" smtClean="0"/>
              <a:t>detik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/>
              <a:t>yang paling </a:t>
            </a:r>
            <a:r>
              <a:rPr lang="en-US" sz="2400" dirty="0" err="1"/>
              <a:t>lambat</a:t>
            </a:r>
            <a:r>
              <a:rPr lang="en-US" sz="2400" dirty="0"/>
              <a:t> </a:t>
            </a:r>
            <a:r>
              <a:rPr lang="en-US" sz="2400" dirty="0" err="1"/>
              <a:t>hingga</a:t>
            </a:r>
            <a:r>
              <a:rPr lang="en-US" sz="2400" dirty="0"/>
              <a:t> 100 cm/</a:t>
            </a:r>
            <a:r>
              <a:rPr lang="en-US" sz="2400" dirty="0" err="1"/>
              <a:t>detik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/>
              <a:t>sensor </a:t>
            </a:r>
            <a:r>
              <a:rPr lang="en-US" sz="2400" dirty="0" err="1"/>
              <a:t>tersebut</a:t>
            </a:r>
            <a:r>
              <a:rPr lang="en-US" sz="2400" dirty="0"/>
              <a:t>, </a:t>
            </a:r>
            <a:r>
              <a:rPr lang="en-US" sz="2400" dirty="0" err="1"/>
              <a:t>diperoleh</a:t>
            </a:r>
            <a:r>
              <a:rPr lang="en-US" sz="2400" dirty="0"/>
              <a:t> </a:t>
            </a:r>
            <a:r>
              <a:rPr lang="en-US" sz="2400" dirty="0" err="1"/>
              <a:t>kecepatan</a:t>
            </a:r>
            <a:r>
              <a:rPr lang="en-US" sz="2400" dirty="0"/>
              <a:t> </a:t>
            </a:r>
            <a:r>
              <a:rPr lang="en-US" sz="2400" dirty="0" err="1" smtClean="0"/>
              <a:t>putaran</a:t>
            </a:r>
            <a:r>
              <a:rPr lang="en-US" sz="2400" dirty="0"/>
              <a:t> </a:t>
            </a:r>
            <a:r>
              <a:rPr lang="en-US" sz="2400" dirty="0" err="1" smtClean="0"/>
              <a:t>mesin</a:t>
            </a:r>
            <a:r>
              <a:rPr lang="en-US" sz="2400" dirty="0" smtClean="0"/>
              <a:t> </a:t>
            </a:r>
            <a:r>
              <a:rPr lang="en-US" sz="2400" dirty="0"/>
              <a:t>paling </a:t>
            </a:r>
            <a:r>
              <a:rPr lang="en-US" sz="2400" dirty="0" err="1" smtClean="0"/>
              <a:t>tinggi</a:t>
            </a:r>
            <a:r>
              <a:rPr lang="en-US" sz="2400" dirty="0" smtClean="0"/>
              <a:t> </a:t>
            </a:r>
            <a:r>
              <a:rPr lang="en-US" sz="2400" dirty="0"/>
              <a:t>70 </a:t>
            </a:r>
            <a:r>
              <a:rPr lang="en-US" sz="2400" dirty="0" err="1"/>
              <a:t>putaran</a:t>
            </a:r>
            <a:r>
              <a:rPr lang="en-US" sz="2400" dirty="0"/>
              <a:t>/</a:t>
            </a:r>
            <a:r>
              <a:rPr lang="en-US" sz="2400" dirty="0" err="1"/>
              <a:t>menit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paling </a:t>
            </a:r>
            <a:r>
              <a:rPr lang="en-US" sz="2400" dirty="0" err="1" smtClean="0"/>
              <a:t>rendah</a:t>
            </a:r>
            <a:r>
              <a:rPr lang="en-US" sz="2400" dirty="0"/>
              <a:t> </a:t>
            </a:r>
            <a:r>
              <a:rPr lang="en-US" sz="2400" dirty="0" smtClean="0"/>
              <a:t>20 </a:t>
            </a:r>
            <a:r>
              <a:rPr lang="en-US" sz="2400" dirty="0" err="1"/>
              <a:t>putaran</a:t>
            </a:r>
            <a:r>
              <a:rPr lang="en-US" sz="2400" dirty="0"/>
              <a:t>/</a:t>
            </a:r>
            <a:r>
              <a:rPr lang="en-US" sz="2400" dirty="0" err="1"/>
              <a:t>menit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2210361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4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/>
      <p:bldP spid="20480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 algn="r">
              <a:buNone/>
            </a:pPr>
            <a:endParaRPr lang="id-ID" dirty="0" smtClean="0"/>
          </a:p>
          <a:p>
            <a:pPr algn="r">
              <a:buNone/>
            </a:pPr>
            <a:r>
              <a:rPr lang="id-ID" sz="4400" dirty="0" smtClean="0"/>
              <a:t>Operasi pada </a:t>
            </a:r>
          </a:p>
          <a:p>
            <a:pPr algn="r">
              <a:buNone/>
            </a:pPr>
            <a:r>
              <a:rPr lang="id-ID" sz="4400" dirty="0" smtClean="0"/>
              <a:t>Himpunan Fuzzy</a:t>
            </a:r>
            <a:endParaRPr lang="fr-CA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32" y="274638"/>
            <a:ext cx="6686568" cy="1143000"/>
          </a:xfrm>
        </p:spPr>
        <p:txBody>
          <a:bodyPr/>
          <a:lstStyle/>
          <a:p>
            <a:r>
              <a:rPr lang="id-ID" dirty="0" smtClean="0"/>
              <a:t>Operasi Himpunan Fuzzy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357982" cy="4900634"/>
          </a:xfrm>
        </p:spPr>
        <p:txBody>
          <a:bodyPr/>
          <a:lstStyle/>
          <a:p>
            <a:r>
              <a:rPr lang="id-ID" dirty="0" smtClean="0"/>
              <a:t>Mencakup 3 operasi dasar</a:t>
            </a:r>
          </a:p>
          <a:p>
            <a:pPr lvl="1"/>
            <a:r>
              <a:rPr lang="id-ID" dirty="0" smtClean="0"/>
              <a:t>Operasi AND</a:t>
            </a:r>
          </a:p>
          <a:p>
            <a:pPr lvl="1"/>
            <a:r>
              <a:rPr lang="id-ID" dirty="0" smtClean="0"/>
              <a:t>Operasi OR</a:t>
            </a:r>
          </a:p>
          <a:p>
            <a:pPr lvl="1"/>
            <a:r>
              <a:rPr lang="id-ID" dirty="0" smtClean="0"/>
              <a:t>Operasi NOT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 AND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550006"/>
            <a:ext cx="7236296" cy="4525963"/>
          </a:xfrm>
        </p:spPr>
        <p:txBody>
          <a:bodyPr/>
          <a:lstStyle/>
          <a:p>
            <a:r>
              <a:rPr lang="id-ID" dirty="0" smtClean="0"/>
              <a:t>Misalkan terdapat dua buah himpunan Fuzzy A dan B</a:t>
            </a:r>
          </a:p>
          <a:p>
            <a:r>
              <a:rPr lang="id-ID" dirty="0" smtClean="0"/>
              <a:t>           diartikan sebagai “x dekat ke A dan x dekat ke B”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	  untuk semua 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83903" y="2729948"/>
            <a:ext cx="871548" cy="475390"/>
          </a:xfrm>
          <a:prstGeom prst="rect">
            <a:avLst/>
          </a:prstGeom>
          <a:noFill/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929066"/>
            <a:ext cx="4891095" cy="619126"/>
          </a:xfrm>
          <a:prstGeom prst="rect">
            <a:avLst/>
          </a:prstGeom>
          <a:noFill/>
        </p:spPr>
      </p:pic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813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786322"/>
            <a:ext cx="4286280" cy="615845"/>
          </a:xfrm>
          <a:prstGeom prst="rect">
            <a:avLst/>
          </a:prstGeom>
          <a:noFill/>
        </p:spPr>
      </p:pic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8137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7268" y="5571930"/>
            <a:ext cx="8667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752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CBDA24-DA48-4676-92E8-3FDC05C8B513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996752" y="381000"/>
            <a:ext cx="8229600" cy="381000"/>
          </a:xfrm>
        </p:spPr>
        <p:txBody>
          <a:bodyPr/>
          <a:lstStyle/>
          <a:p>
            <a:pPr eaLnBrk="1" hangingPunct="1"/>
            <a:r>
              <a:rPr lang="en-US" altLang="en-US" sz="2800" b="1" dirty="0" err="1" smtClean="0"/>
              <a:t>Contoh</a:t>
            </a:r>
            <a:endParaRPr lang="en-US" altLang="en-US" sz="2800" b="1" dirty="0" smtClean="0"/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4897202" y="4108137"/>
            <a:ext cx="10984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AND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44037" name="Text Box 4"/>
          <p:cNvSpPr txBox="1">
            <a:spLocks noChangeArrowheads="1"/>
          </p:cNvSpPr>
          <p:nvPr/>
        </p:nvSpPr>
        <p:spPr bwMode="auto">
          <a:xfrm>
            <a:off x="3808140" y="4697313"/>
            <a:ext cx="32766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baseline="-30000" dirty="0">
                <a:solidFill>
                  <a:srgbClr val="0000FF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baseline="-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altLang="en-US" baseline="-30000" dirty="0">
                <a:solidFill>
                  <a:srgbClr val="0000FF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[x]</a:t>
            </a:r>
            <a:r>
              <a:rPr lang="en-US" altLang="en-US" baseline="-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= min(</a:t>
            </a:r>
            <a:r>
              <a:rPr lang="en-US" altLang="en-US" baseline="-30000" dirty="0">
                <a:solidFill>
                  <a:srgbClr val="0000FF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[x], </a:t>
            </a:r>
            <a:r>
              <a:rPr lang="en-US" altLang="en-US" baseline="-30000" dirty="0">
                <a:solidFill>
                  <a:srgbClr val="0000FF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[x])</a:t>
            </a:r>
            <a:endParaRPr lang="en-US" altLang="en-US" baseline="-30000" dirty="0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39552" y="3022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3" name="Rectangle 14"/>
          <p:cNvSpPr>
            <a:spLocks noChangeArrowheads="1"/>
          </p:cNvSpPr>
          <p:nvPr/>
        </p:nvSpPr>
        <p:spPr bwMode="auto">
          <a:xfrm>
            <a:off x="2368352" y="5407496"/>
            <a:ext cx="6858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</a:t>
            </a:r>
            <a:r>
              <a:rPr lang="en-US" altLang="en-US" sz="2000" baseline="-25000" dirty="0" err="1">
                <a:solidFill>
                  <a:srgbClr val="D60093"/>
                </a:solidFill>
              </a:rPr>
              <a:t>IPtinggi</a:t>
            </a:r>
            <a:r>
              <a:rPr lang="en-US" altLang="en-US" sz="2000" baseline="-25000" dirty="0" err="1">
                <a:solidFill>
                  <a:srgbClr val="D60093"/>
                </a:solidFill>
                <a:sym typeface="Symbol" panose="05050102010706020507" pitchFamily="18" charset="2"/>
              </a:rPr>
              <a:t></a:t>
            </a:r>
            <a:r>
              <a:rPr lang="en-US" altLang="en-US" sz="2000" baseline="-25000" dirty="0" err="1">
                <a:solidFill>
                  <a:srgbClr val="D60093"/>
                </a:solidFill>
              </a:rPr>
              <a:t>LulusCepat</a:t>
            </a: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 = min(</a:t>
            </a:r>
            <a:r>
              <a:rPr lang="en-US" altLang="en-US" sz="2000" baseline="-25000" dirty="0" err="1">
                <a:solidFill>
                  <a:srgbClr val="D60093"/>
                </a:solidFill>
              </a:rPr>
              <a:t>IPtinggi</a:t>
            </a: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[3.2], </a:t>
            </a:r>
            <a:r>
              <a:rPr lang="en-US" altLang="en-US" sz="2000" baseline="-25000" dirty="0" err="1">
                <a:solidFill>
                  <a:srgbClr val="D60093"/>
                </a:solidFill>
              </a:rPr>
              <a:t>LulusCepat</a:t>
            </a: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[8])</a:t>
            </a:r>
            <a:b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                         = min(0.7,0.8) = 0.7</a:t>
            </a:r>
          </a:p>
        </p:txBody>
      </p:sp>
      <p:sp>
        <p:nvSpPr>
          <p:cNvPr id="44044" name="Rectangle 15"/>
          <p:cNvSpPr>
            <a:spLocks noChangeArrowheads="1"/>
          </p:cNvSpPr>
          <p:nvPr/>
        </p:nvSpPr>
        <p:spPr bwMode="auto">
          <a:xfrm>
            <a:off x="2063552" y="1447800"/>
            <a:ext cx="70866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>
                <a:sym typeface="Symbol" panose="05050102010706020507" pitchFamily="18" charset="2"/>
              </a:rPr>
              <a:t>Misalkan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nilai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keanggotaan</a:t>
            </a:r>
            <a:r>
              <a:rPr lang="en-US" altLang="en-US" dirty="0">
                <a:sym typeface="Symbol" panose="05050102010706020507" pitchFamily="18" charset="2"/>
              </a:rPr>
              <a:t> IP 3.2 </a:t>
            </a:r>
            <a:r>
              <a:rPr lang="en-US" altLang="en-US" dirty="0" err="1">
                <a:sym typeface="Symbol" panose="05050102010706020507" pitchFamily="18" charset="2"/>
              </a:rPr>
              <a:t>pada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himpunan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ym typeface="Symbol" panose="05050102010706020507" pitchFamily="18" charset="2"/>
              </a:rPr>
              <a:t>IPtinggi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adalah</a:t>
            </a:r>
            <a:r>
              <a:rPr lang="en-US" altLang="en-US" dirty="0">
                <a:sym typeface="Symbol" panose="05050102010706020507" pitchFamily="18" charset="2"/>
              </a:rPr>
              <a:t> 0.7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sym typeface="Symbol" panose="05050102010706020507" pitchFamily="18" charset="2"/>
              </a:rPr>
              <a:t>nilai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keanggotaan</a:t>
            </a:r>
            <a:r>
              <a:rPr lang="en-US" altLang="en-US" dirty="0">
                <a:sym typeface="Symbol" panose="05050102010706020507" pitchFamily="18" charset="2"/>
              </a:rPr>
              <a:t>  8 semester </a:t>
            </a:r>
            <a:r>
              <a:rPr lang="en-US" altLang="en-US" dirty="0" err="1">
                <a:sym typeface="Symbol" panose="05050102010706020507" pitchFamily="18" charset="2"/>
              </a:rPr>
              <a:t>pada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himpunan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ym typeface="Symbol" panose="05050102010706020507" pitchFamily="18" charset="2"/>
              </a:rPr>
              <a:t>LulusCepat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adalah</a:t>
            </a:r>
            <a:r>
              <a:rPr lang="en-US" altLang="en-US" dirty="0">
                <a:sym typeface="Symbol" panose="05050102010706020507" pitchFamily="18" charset="2"/>
              </a:rPr>
              <a:t> 0.8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sym typeface="Symbol" panose="05050102010706020507" pitchFamily="18" charset="2"/>
              </a:rPr>
              <a:t>maka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  <a:r>
              <a:rPr lang="en-US" altLang="en-US" dirty="0">
                <a:sym typeface="Symbol" panose="05050102010706020507" pitchFamily="18" charset="2"/>
              </a:rPr>
              <a:t>-</a:t>
            </a:r>
            <a:r>
              <a:rPr lang="en-US" altLang="en-US" dirty="0" err="1">
                <a:sym typeface="Symbol" panose="05050102010706020507" pitchFamily="18" charset="2"/>
              </a:rPr>
              <a:t>predikat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untuk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IPtinggi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ym typeface="Symbol" panose="05050102010706020507" pitchFamily="18" charset="2"/>
              </a:rPr>
              <a:t>dan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LulusCepat</a:t>
            </a:r>
            <a:r>
              <a:rPr lang="en-US" altLang="en-US" dirty="0">
                <a:sym typeface="Symbol" panose="05050102010706020507" pitchFamily="18" charset="2"/>
              </a:rPr>
              <a:t>:</a:t>
            </a:r>
            <a:r>
              <a:rPr lang="en-US" altLang="en-US" dirty="0">
                <a:solidFill>
                  <a:srgbClr val="D60093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2063552" y="381000"/>
            <a:ext cx="731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>
                <a:sym typeface="Symbol" panose="05050102010706020507" pitchFamily="18" charset="2"/>
              </a:rPr>
              <a:t>Nilai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keanggotaan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sebagai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hasil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dari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operasi</a:t>
            </a:r>
            <a:r>
              <a:rPr lang="en-US" altLang="en-US" sz="2000" dirty="0">
                <a:sym typeface="Symbol" panose="05050102010706020507" pitchFamily="18" charset="2"/>
              </a:rPr>
              <a:t> 2 </a:t>
            </a:r>
            <a:r>
              <a:rPr lang="en-US" altLang="en-US" sz="2000" dirty="0" err="1">
                <a:sym typeface="Symbol" panose="05050102010706020507" pitchFamily="18" charset="2"/>
              </a:rPr>
              <a:t>himpunan</a:t>
            </a:r>
            <a:r>
              <a:rPr lang="en-US" altLang="en-US" sz="2000" dirty="0" smtClean="0">
                <a:sym typeface="Symbol" panose="05050102010706020507" pitchFamily="18" charset="2"/>
              </a:rPr>
              <a:t>:</a:t>
            </a:r>
            <a:endParaRPr lang="en-US" altLang="en-US" sz="20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7179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Contoh-1 AND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Misalkan terdapat dua buah Fuzzy Set berikut:</a:t>
            </a:r>
          </a:p>
          <a:p>
            <a:pPr marL="514350" indent="-514350">
              <a:buNone/>
            </a:pPr>
            <a:r>
              <a:rPr lang="id-ID" dirty="0" smtClean="0"/>
              <a:t>	A = himpunan mobil mewah = {1/mercedes, 1/BMW, 0.8/Audi, 0.6/Toyota, 0.3/Daihatsu}</a:t>
            </a:r>
          </a:p>
          <a:p>
            <a:pPr marL="514350" indent="-514350">
              <a:buNone/>
            </a:pPr>
            <a:r>
              <a:rPr lang="id-ID" dirty="0" smtClean="0"/>
              <a:t>	B = himpunan mobil keluarga = {0.3/mercedes, 0.4/BMW, 0.5/Audi, 1/Toyota, 0.8/Daihatsu}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/>
          <a:lstStyle/>
          <a:p>
            <a:r>
              <a:rPr lang="id-ID" dirty="0" smtClean="0"/>
              <a:t>Ilustrasi</a:t>
            </a:r>
            <a:endParaRPr lang="id-ID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1417638"/>
            <a:ext cx="7094022" cy="455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r>
              <a:rPr lang="id-ID" dirty="0" smtClean="0"/>
              <a:t>Nyatakanlah himpunan fuzzy yang berisi </a:t>
            </a:r>
            <a:r>
              <a:rPr lang="id-ID" dirty="0" smtClean="0">
                <a:solidFill>
                  <a:srgbClr val="FF0000"/>
                </a:solidFill>
              </a:rPr>
              <a:t>mobil mewah </a:t>
            </a:r>
            <a:r>
              <a:rPr lang="id-ID" b="1" dirty="0" smtClean="0">
                <a:solidFill>
                  <a:srgbClr val="FF0000"/>
                </a:solidFill>
              </a:rPr>
              <a:t>dan</a:t>
            </a:r>
            <a:r>
              <a:rPr lang="id-ID" dirty="0" smtClean="0">
                <a:solidFill>
                  <a:srgbClr val="FF0000"/>
                </a:solidFill>
              </a:rPr>
              <a:t> mobil keluarga</a:t>
            </a:r>
            <a:r>
              <a:rPr lang="id-ID" dirty="0" smtClean="0"/>
              <a:t>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Contoh-2 AND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Misalkan terdapat 2 buah himpunan Fuzzy A dan B dengan fungsi keanggotaannya digambarkan sebagai berikut: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Gambarkan fungsi keanggotaan himpunan Fuzzy </a:t>
            </a:r>
            <a:endParaRPr lang="id-ID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6000768"/>
            <a:ext cx="871548" cy="475390"/>
          </a:xfrm>
          <a:prstGeom prst="rect">
            <a:avLst/>
          </a:prstGeom>
          <a:noFill/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3786190"/>
            <a:ext cx="3009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767149"/>
            <a:ext cx="3009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/>
          <a:lstStyle/>
          <a:p>
            <a:r>
              <a:rPr lang="id-ID" dirty="0" smtClean="0"/>
              <a:t>Jawaban</a:t>
            </a:r>
            <a:endParaRPr lang="id-ID" dirty="0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643182"/>
            <a:ext cx="5565096" cy="24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 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r>
              <a:rPr lang="id-ID" dirty="0" smtClean="0"/>
              <a:t>Misalkan terdapat dua buah himpunan Fuzzy A dan B</a:t>
            </a:r>
          </a:p>
          <a:p>
            <a:r>
              <a:rPr lang="id-ID" dirty="0" smtClean="0"/>
              <a:t>           diartikan sebagai “x dekat ke A atau x dekat ke B”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	  untuk semua 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813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5589240"/>
            <a:ext cx="866775" cy="476250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836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59596" y="2808734"/>
            <a:ext cx="876300" cy="476250"/>
          </a:xfrm>
          <a:prstGeom prst="rect">
            <a:avLst/>
          </a:prstGeom>
          <a:noFill/>
        </p:spPr>
      </p:pic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857628"/>
            <a:ext cx="5079242" cy="642942"/>
          </a:xfrm>
          <a:prstGeom prst="rect">
            <a:avLst/>
          </a:prstGeom>
          <a:noFill/>
        </p:spPr>
      </p:pic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837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50516" y="4786322"/>
            <a:ext cx="4564888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752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CBDA24-DA48-4676-92E8-3FDC05C8B513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996752" y="381000"/>
            <a:ext cx="8229600" cy="381000"/>
          </a:xfrm>
        </p:spPr>
        <p:txBody>
          <a:bodyPr/>
          <a:lstStyle/>
          <a:p>
            <a:pPr eaLnBrk="1" hangingPunct="1"/>
            <a:r>
              <a:rPr lang="en-US" altLang="en-US" sz="2800" b="1" dirty="0" err="1" smtClean="0"/>
              <a:t>Contoh</a:t>
            </a:r>
            <a:endParaRPr lang="en-US" altLang="en-US" sz="2800" b="1" dirty="0" smtClean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39552" y="3022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4" name="Rectangle 15"/>
          <p:cNvSpPr>
            <a:spLocks noChangeArrowheads="1"/>
          </p:cNvSpPr>
          <p:nvPr/>
        </p:nvSpPr>
        <p:spPr bwMode="auto">
          <a:xfrm>
            <a:off x="2063552" y="1447800"/>
            <a:ext cx="70866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>
                <a:sym typeface="Symbol" panose="05050102010706020507" pitchFamily="18" charset="2"/>
              </a:rPr>
              <a:t>Misalkan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nilai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keanggotaan</a:t>
            </a:r>
            <a:r>
              <a:rPr lang="en-US" altLang="en-US" dirty="0">
                <a:sym typeface="Symbol" panose="05050102010706020507" pitchFamily="18" charset="2"/>
              </a:rPr>
              <a:t> IP 3.2 </a:t>
            </a:r>
            <a:r>
              <a:rPr lang="en-US" altLang="en-US" dirty="0" err="1">
                <a:sym typeface="Symbol" panose="05050102010706020507" pitchFamily="18" charset="2"/>
              </a:rPr>
              <a:t>pada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himpunan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ym typeface="Symbol" panose="05050102010706020507" pitchFamily="18" charset="2"/>
              </a:rPr>
              <a:t>IPtinggi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adalah</a:t>
            </a:r>
            <a:r>
              <a:rPr lang="en-US" altLang="en-US" dirty="0">
                <a:sym typeface="Symbol" panose="05050102010706020507" pitchFamily="18" charset="2"/>
              </a:rPr>
              <a:t> 0.7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sym typeface="Symbol" panose="05050102010706020507" pitchFamily="18" charset="2"/>
              </a:rPr>
              <a:t>nilai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keanggotaan</a:t>
            </a:r>
            <a:r>
              <a:rPr lang="en-US" altLang="en-US" dirty="0">
                <a:sym typeface="Symbol" panose="05050102010706020507" pitchFamily="18" charset="2"/>
              </a:rPr>
              <a:t>  8 semester </a:t>
            </a:r>
            <a:r>
              <a:rPr lang="en-US" altLang="en-US" dirty="0" err="1">
                <a:sym typeface="Symbol" panose="05050102010706020507" pitchFamily="18" charset="2"/>
              </a:rPr>
              <a:t>pada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himpunan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ym typeface="Symbol" panose="05050102010706020507" pitchFamily="18" charset="2"/>
              </a:rPr>
              <a:t>LulusCepat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adalah</a:t>
            </a:r>
            <a:r>
              <a:rPr lang="en-US" altLang="en-US" dirty="0">
                <a:sym typeface="Symbol" panose="05050102010706020507" pitchFamily="18" charset="2"/>
              </a:rPr>
              <a:t> 0.8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sym typeface="Symbol" panose="05050102010706020507" pitchFamily="18" charset="2"/>
              </a:rPr>
              <a:t>maka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  <a:r>
              <a:rPr lang="en-US" altLang="en-US" dirty="0">
                <a:sym typeface="Symbol" panose="05050102010706020507" pitchFamily="18" charset="2"/>
              </a:rPr>
              <a:t>-</a:t>
            </a:r>
            <a:r>
              <a:rPr lang="en-US" altLang="en-US" dirty="0" err="1">
                <a:sym typeface="Symbol" panose="05050102010706020507" pitchFamily="18" charset="2"/>
              </a:rPr>
              <a:t>predikat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untuk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IPtinggi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dirty="0" err="1" smtClean="0">
                <a:sym typeface="Symbol" panose="05050102010706020507" pitchFamily="18" charset="2"/>
              </a:rPr>
              <a:t>atau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LulusCepat</a:t>
            </a:r>
            <a:r>
              <a:rPr lang="en-US" altLang="en-US" dirty="0">
                <a:sym typeface="Symbol" panose="05050102010706020507" pitchFamily="18" charset="2"/>
              </a:rPr>
              <a:t>:</a:t>
            </a:r>
            <a:r>
              <a:rPr lang="en-US" altLang="en-US" dirty="0">
                <a:solidFill>
                  <a:srgbClr val="D60093"/>
                </a:solidFill>
                <a:sym typeface="Symbol" panose="05050102010706020507" pitchFamily="18" charset="2"/>
              </a:rPr>
              <a:t> </a:t>
            </a:r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2063552" y="381000"/>
            <a:ext cx="731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>
                <a:sym typeface="Symbol" panose="05050102010706020507" pitchFamily="18" charset="2"/>
              </a:rPr>
              <a:t>Nilai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keanggotaan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sebagai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hasil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dari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operasi</a:t>
            </a:r>
            <a:r>
              <a:rPr lang="en-US" altLang="en-US" sz="2000" dirty="0">
                <a:sym typeface="Symbol" panose="05050102010706020507" pitchFamily="18" charset="2"/>
              </a:rPr>
              <a:t> 2 </a:t>
            </a:r>
            <a:r>
              <a:rPr lang="en-US" altLang="en-US" sz="2000" dirty="0" err="1">
                <a:sym typeface="Symbol" panose="05050102010706020507" pitchFamily="18" charset="2"/>
              </a:rPr>
              <a:t>himpunan</a:t>
            </a:r>
            <a:r>
              <a:rPr lang="en-US" altLang="en-US" sz="2000" dirty="0" smtClean="0">
                <a:sym typeface="Symbol" panose="05050102010706020507" pitchFamily="18" charset="2"/>
              </a:rPr>
              <a:t>:</a:t>
            </a:r>
            <a:endParaRPr lang="en-US" altLang="en-US" sz="2000" dirty="0">
              <a:sym typeface="Symbol" panose="05050102010706020507" pitchFamily="18" charset="2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082852" y="4540250"/>
            <a:ext cx="3276600" cy="495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sz="2000" baseline="-30000" dirty="0">
                <a:solidFill>
                  <a:srgbClr val="0000FF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000" baseline="-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US" altLang="en-US" sz="2000" baseline="-30000" dirty="0">
                <a:solidFill>
                  <a:srgbClr val="0000FF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[x] </a:t>
            </a:r>
            <a:r>
              <a:rPr lang="en-US" altLang="en-US" sz="2000" baseline="-30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= 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max(</a:t>
            </a:r>
            <a:r>
              <a:rPr lang="en-US" altLang="en-US" sz="2000" baseline="-30000" dirty="0">
                <a:solidFill>
                  <a:srgbClr val="0000FF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[x], </a:t>
            </a:r>
            <a:r>
              <a:rPr lang="en-US" altLang="en-US" sz="2000" baseline="-30000" dirty="0">
                <a:solidFill>
                  <a:srgbClr val="0000FF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[x])</a:t>
            </a:r>
            <a:endParaRPr lang="en-US" altLang="en-US" sz="2000" baseline="-30000" dirty="0">
              <a:solidFill>
                <a:srgbClr val="0000FF"/>
              </a:solidFill>
              <a:sym typeface="Symbol" panose="05050102010706020507" pitchFamily="18" charset="2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117827" y="3926165"/>
            <a:ext cx="9962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b="1" dirty="0">
                <a:solidFill>
                  <a:srgbClr val="0000FF"/>
                </a:solidFill>
                <a:cs typeface="Times New Roman" panose="02020603050405020304" pitchFamily="18" charset="0"/>
              </a:rPr>
              <a:t>OR</a:t>
            </a:r>
            <a:endParaRPr lang="en-US" altLang="en-US" dirty="0">
              <a:solidFill>
                <a:srgbClr val="0000FF"/>
              </a:solidFill>
            </a:endParaRP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3360513" y="5241131"/>
            <a:ext cx="5426496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</a:t>
            </a:r>
            <a:r>
              <a:rPr lang="en-US" altLang="en-US" sz="2000" baseline="-25000" dirty="0" err="1">
                <a:solidFill>
                  <a:srgbClr val="D60093"/>
                </a:solidFill>
              </a:rPr>
              <a:t>IPtinggi</a:t>
            </a:r>
            <a:r>
              <a:rPr lang="en-US" altLang="en-US" sz="2000" baseline="-25000" dirty="0" err="1">
                <a:solidFill>
                  <a:srgbClr val="D60093"/>
                </a:solidFill>
                <a:sym typeface="Symbol" panose="05050102010706020507" pitchFamily="18" charset="2"/>
              </a:rPr>
              <a:t></a:t>
            </a:r>
            <a:r>
              <a:rPr lang="en-US" altLang="en-US" sz="2000" baseline="-25000" dirty="0" err="1">
                <a:solidFill>
                  <a:srgbClr val="D60093"/>
                </a:solidFill>
              </a:rPr>
              <a:t>LulusCepat</a:t>
            </a: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 </a:t>
            </a:r>
            <a:r>
              <a:rPr lang="en-US" altLang="en-US" dirty="0">
                <a:solidFill>
                  <a:srgbClr val="D60093"/>
                </a:solidFill>
                <a:sym typeface="Symbol" panose="05050102010706020507" pitchFamily="18" charset="2"/>
              </a:rPr>
              <a:t>=</a:t>
            </a: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 m</a:t>
            </a:r>
            <a:r>
              <a:rPr lang="en-US" altLang="en-US" dirty="0">
                <a:solidFill>
                  <a:srgbClr val="D60093"/>
                </a:solidFill>
                <a:sym typeface="Symbol" panose="05050102010706020507" pitchFamily="18" charset="2"/>
              </a:rPr>
              <a:t>ax(</a:t>
            </a: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</a:t>
            </a:r>
            <a:r>
              <a:rPr lang="en-US" altLang="en-US" sz="2000" baseline="-25000" dirty="0" err="1">
                <a:solidFill>
                  <a:srgbClr val="D60093"/>
                </a:solidFill>
              </a:rPr>
              <a:t>IPtinggi</a:t>
            </a:r>
            <a:r>
              <a:rPr lang="en-US" altLang="en-US" dirty="0">
                <a:solidFill>
                  <a:srgbClr val="D60093"/>
                </a:solidFill>
                <a:sym typeface="Symbol" panose="05050102010706020507" pitchFamily="18" charset="2"/>
              </a:rPr>
              <a:t>[3.2], </a:t>
            </a: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</a:t>
            </a:r>
            <a:r>
              <a:rPr lang="en-US" altLang="en-US" sz="2000" baseline="-25000" dirty="0" err="1">
                <a:solidFill>
                  <a:srgbClr val="D60093"/>
                </a:solidFill>
              </a:rPr>
              <a:t>LulusCepat</a:t>
            </a:r>
            <a:r>
              <a:rPr lang="en-US" altLang="en-US" dirty="0">
                <a:solidFill>
                  <a:srgbClr val="D60093"/>
                </a:solidFill>
                <a:sym typeface="Symbol" panose="05050102010706020507" pitchFamily="18" charset="2"/>
              </a:rPr>
              <a:t>[8])</a:t>
            </a:r>
            <a:br>
              <a:rPr lang="en-US" altLang="en-US" dirty="0">
                <a:solidFill>
                  <a:srgbClr val="D60093"/>
                </a:solidFill>
                <a:sym typeface="Symbol" panose="05050102010706020507" pitchFamily="18" charset="2"/>
              </a:rPr>
            </a:br>
            <a:r>
              <a:rPr lang="en-US" altLang="en-US" sz="2000" dirty="0">
                <a:solidFill>
                  <a:srgbClr val="D60093"/>
                </a:solidFill>
                <a:sym typeface="Symbol" panose="05050102010706020507" pitchFamily="18" charset="2"/>
              </a:rPr>
              <a:t>                         </a:t>
            </a:r>
            <a:r>
              <a:rPr lang="en-US" altLang="en-US" dirty="0">
                <a:solidFill>
                  <a:srgbClr val="D60093"/>
                </a:solidFill>
                <a:sym typeface="Symbol" panose="05050102010706020507" pitchFamily="18" charset="2"/>
              </a:rPr>
              <a:t>= max(0.7,0.8) = 0.8</a:t>
            </a:r>
          </a:p>
        </p:txBody>
      </p:sp>
    </p:spTree>
    <p:extLst>
      <p:ext uri="{BB962C8B-B14F-4D97-AF65-F5344CB8AC3E}">
        <p14:creationId xmlns:p14="http://schemas.microsoft.com/office/powerpoint/2010/main" val="23943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Contoh-1 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Misalkan terdapat dua buah Fuzzy Set berikut:</a:t>
            </a:r>
          </a:p>
          <a:p>
            <a:pPr marL="514350" indent="-514350">
              <a:buNone/>
            </a:pPr>
            <a:r>
              <a:rPr lang="id-ID" dirty="0" smtClean="0"/>
              <a:t>	A = himpunan mobil mewah = {1/mercedes, 1/BMW, 0.8/Audi, 0.6/Toyota, 0.3/Daihatsu}</a:t>
            </a:r>
          </a:p>
          <a:p>
            <a:pPr marL="514350" indent="-514350">
              <a:buNone/>
            </a:pPr>
            <a:r>
              <a:rPr lang="id-ID" dirty="0" smtClean="0"/>
              <a:t>	B = himpunan mobil keluarga = {0.3/mercedes, 0.4/BMW, 0.5/Audi, 1/Toyota, 0.8/Daihatsu}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r>
              <a:rPr lang="id-ID" dirty="0" smtClean="0"/>
              <a:t>Nyatakanlah himpunan fuzzy yang berisi mobil mewah atau mobil keluarga!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Contoh-2 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Misalkan terdapat 2 buah himpunan Fuzzy A dan B dengan fungsi keanggotaannya digambarkan sebagai berikut: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Gambarkan fungsi keanggotaan himpunan Fuzzy </a:t>
            </a:r>
            <a:endParaRPr lang="id-ID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86190"/>
            <a:ext cx="3009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767149"/>
            <a:ext cx="3009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4513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6000768"/>
            <a:ext cx="8763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/>
          <a:lstStyle/>
          <a:p>
            <a:r>
              <a:rPr lang="id-ID" dirty="0" smtClean="0"/>
              <a:t>Jawaban</a:t>
            </a:r>
            <a:endParaRPr lang="id-ID" dirty="0"/>
          </a:p>
        </p:txBody>
      </p:sp>
      <p:pic>
        <p:nvPicPr>
          <p:cNvPr id="6348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13" y="2771774"/>
            <a:ext cx="4924553" cy="2157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Operasi NOT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600200"/>
            <a:ext cx="6563072" cy="4525963"/>
          </a:xfrm>
        </p:spPr>
        <p:txBody>
          <a:bodyPr/>
          <a:lstStyle/>
          <a:p>
            <a:r>
              <a:rPr lang="id-ID" dirty="0" smtClean="0"/>
              <a:t>Misalkan terdapat sebuah himpunan Fuzzy A</a:t>
            </a:r>
          </a:p>
          <a:p>
            <a:r>
              <a:rPr lang="id-ID" dirty="0" smtClean="0"/>
              <a:t>       diartikan sebagai “x tidak dekat ke A”</a:t>
            </a:r>
          </a:p>
          <a:p>
            <a:endParaRPr lang="id-ID" dirty="0" smtClean="0"/>
          </a:p>
          <a:p>
            <a:endParaRPr lang="id-ID" dirty="0" smtClean="0"/>
          </a:p>
          <a:p>
            <a:pPr>
              <a:buNone/>
            </a:pPr>
            <a:r>
              <a:rPr lang="id-ID" dirty="0" smtClean="0"/>
              <a:t>			  untuk semua 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8137" name="Picture 9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948237"/>
            <a:ext cx="866775" cy="476250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56349" y="2762247"/>
            <a:ext cx="381000" cy="476250"/>
          </a:xfrm>
          <a:prstGeom prst="rect">
            <a:avLst/>
          </a:prstGeom>
          <a:noFill/>
        </p:spPr>
      </p:pic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3853652"/>
            <a:ext cx="5013519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Himpunan Klasik[1]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id-ID" sz="2800" dirty="0" smtClean="0"/>
              <a:t>Sering disebut </a:t>
            </a:r>
            <a:r>
              <a:rPr lang="id-ID" sz="2800" dirty="0" smtClean="0">
                <a:solidFill>
                  <a:srgbClr val="FF0000"/>
                </a:solidFill>
              </a:rPr>
              <a:t>himpunan tegas </a:t>
            </a:r>
            <a:r>
              <a:rPr lang="id-ID" sz="2800" dirty="0" smtClean="0"/>
              <a:t>(</a:t>
            </a:r>
            <a:r>
              <a:rPr lang="id-ID" sz="2800" dirty="0" smtClean="0">
                <a:solidFill>
                  <a:schemeClr val="tx2"/>
                </a:solidFill>
              </a:rPr>
              <a:t>crisp set</a:t>
            </a:r>
            <a:r>
              <a:rPr lang="id-ID" sz="2800" dirty="0" smtClean="0"/>
              <a:t>)</a:t>
            </a:r>
          </a:p>
          <a:p>
            <a:r>
              <a:rPr lang="id-ID" sz="2800" dirty="0" smtClean="0">
                <a:solidFill>
                  <a:schemeClr val="tx2"/>
                </a:solidFill>
              </a:rPr>
              <a:t>Keanggotaan suatu elemen di dalam himpunan dinyatakan secara tegas </a:t>
            </a:r>
            <a:r>
              <a:rPr lang="id-ID" sz="2800" dirty="0" smtClean="0"/>
              <a:t>(apakah elemen tersebut anggota himpunan atau bukan)</a:t>
            </a:r>
          </a:p>
          <a:p>
            <a:r>
              <a:rPr lang="id-ID" sz="2800" dirty="0" smtClean="0"/>
              <a:t>Untuk sembarang himpunan A, sebuah elemen x adalah anggota himpunan A bila x terdapat di dalam A dan dinyatakan dengan</a:t>
            </a:r>
          </a:p>
          <a:p>
            <a:endParaRPr lang="id-ID" sz="2800" dirty="0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643578"/>
            <a:ext cx="928694" cy="5159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2752" y="6356350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CBDA24-DA48-4676-92E8-3FDC05C8B513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996752" y="381000"/>
            <a:ext cx="8229600" cy="381000"/>
          </a:xfrm>
        </p:spPr>
        <p:txBody>
          <a:bodyPr/>
          <a:lstStyle/>
          <a:p>
            <a:pPr eaLnBrk="1" hangingPunct="1"/>
            <a:r>
              <a:rPr lang="en-US" altLang="en-US" sz="2800" b="1" dirty="0" err="1" smtClean="0"/>
              <a:t>Contoh</a:t>
            </a:r>
            <a:endParaRPr lang="en-US" altLang="en-US" sz="2800" b="1" dirty="0" smtClean="0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539552" y="3022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44" name="Rectangle 15"/>
          <p:cNvSpPr>
            <a:spLocks noChangeArrowheads="1"/>
          </p:cNvSpPr>
          <p:nvPr/>
        </p:nvSpPr>
        <p:spPr bwMode="auto">
          <a:xfrm>
            <a:off x="2063552" y="1447800"/>
            <a:ext cx="70866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>
                <a:sym typeface="Symbol" panose="05050102010706020507" pitchFamily="18" charset="2"/>
              </a:rPr>
              <a:t>Misalkan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nilai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keanggotaan</a:t>
            </a:r>
            <a:r>
              <a:rPr lang="en-US" altLang="en-US" dirty="0">
                <a:sym typeface="Symbol" panose="05050102010706020507" pitchFamily="18" charset="2"/>
              </a:rPr>
              <a:t> IP 3.2 </a:t>
            </a:r>
            <a:r>
              <a:rPr lang="en-US" altLang="en-US" dirty="0" err="1">
                <a:sym typeface="Symbol" panose="05050102010706020507" pitchFamily="18" charset="2"/>
              </a:rPr>
              <a:t>pada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himpunan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ym typeface="Symbol" panose="05050102010706020507" pitchFamily="18" charset="2"/>
              </a:rPr>
              <a:t>IPtinggi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adalah</a:t>
            </a:r>
            <a:r>
              <a:rPr lang="en-US" altLang="en-US" dirty="0">
                <a:sym typeface="Symbol" panose="05050102010706020507" pitchFamily="18" charset="2"/>
              </a:rPr>
              <a:t> 0.7 </a:t>
            </a:r>
            <a:endParaRPr lang="en-US" altLang="en-US" dirty="0" smtClean="0">
              <a:sym typeface="Symbol" panose="05050102010706020507" pitchFamily="18" charset="2"/>
            </a:endParaRP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sym typeface="Symbol" panose="05050102010706020507" pitchFamily="18" charset="2"/>
              </a:rPr>
              <a:t>nilai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keanggotaan</a:t>
            </a:r>
            <a:r>
              <a:rPr lang="en-US" altLang="en-US" dirty="0">
                <a:sym typeface="Symbol" panose="05050102010706020507" pitchFamily="18" charset="2"/>
              </a:rPr>
              <a:t>  8 semester </a:t>
            </a:r>
            <a:r>
              <a:rPr lang="en-US" altLang="en-US" dirty="0" err="1">
                <a:sym typeface="Symbol" panose="05050102010706020507" pitchFamily="18" charset="2"/>
              </a:rPr>
              <a:t>pada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himpunan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dirty="0" err="1">
                <a:sym typeface="Symbol" panose="05050102010706020507" pitchFamily="18" charset="2"/>
              </a:rPr>
              <a:t>LulusCepat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adalah</a:t>
            </a:r>
            <a:r>
              <a:rPr lang="en-US" altLang="en-US" dirty="0">
                <a:sym typeface="Symbol" panose="05050102010706020507" pitchFamily="18" charset="2"/>
              </a:rPr>
              <a:t> 0.8 </a:t>
            </a:r>
          </a:p>
          <a:p>
            <a:pPr marL="285750" indent="-28575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dirty="0" err="1" smtClean="0">
                <a:sym typeface="Symbol" panose="05050102010706020507" pitchFamily="18" charset="2"/>
              </a:rPr>
              <a:t>maka</a:t>
            </a:r>
            <a:r>
              <a:rPr lang="en-US" altLang="en-US" dirty="0" smtClean="0">
                <a:sym typeface="Symbol" panose="05050102010706020507" pitchFamily="18" charset="2"/>
              </a:rPr>
              <a:t> </a:t>
            </a:r>
            <a:r>
              <a:rPr lang="en-US" altLang="en-US" dirty="0">
                <a:latin typeface="Symbol" panose="05050102010706020507" pitchFamily="18" charset="2"/>
                <a:sym typeface="Symbol" panose="05050102010706020507" pitchFamily="18" charset="2"/>
              </a:rPr>
              <a:t>a</a:t>
            </a:r>
            <a:r>
              <a:rPr lang="en-US" altLang="en-US" dirty="0">
                <a:sym typeface="Symbol" panose="05050102010706020507" pitchFamily="18" charset="2"/>
              </a:rPr>
              <a:t>-</a:t>
            </a:r>
            <a:r>
              <a:rPr lang="en-US" altLang="en-US" dirty="0" err="1">
                <a:sym typeface="Symbol" panose="05050102010706020507" pitchFamily="18" charset="2"/>
              </a:rPr>
              <a:t>predikat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dirty="0" err="1">
                <a:sym typeface="Symbol" panose="05050102010706020507" pitchFamily="18" charset="2"/>
              </a:rPr>
              <a:t>untuk</a:t>
            </a:r>
            <a:r>
              <a:rPr lang="en-US" altLang="en-US" dirty="0">
                <a:sym typeface="Symbol" panose="05050102010706020507" pitchFamily="18" charset="2"/>
              </a:rPr>
              <a:t> </a:t>
            </a:r>
            <a:r>
              <a:rPr lang="en-US" altLang="en-US" b="1" dirty="0">
                <a:sym typeface="Symbol" panose="05050102010706020507" pitchFamily="18" charset="2"/>
              </a:rPr>
              <a:t>BUKAN </a:t>
            </a:r>
            <a:r>
              <a:rPr lang="en-US" altLang="en-US" b="1" dirty="0" err="1">
                <a:sym typeface="Symbol" panose="05050102010706020507" pitchFamily="18" charset="2"/>
              </a:rPr>
              <a:t>IPtinggi</a:t>
            </a:r>
            <a:r>
              <a:rPr lang="en-US" altLang="en-US" dirty="0">
                <a:sym typeface="Symbol" panose="05050102010706020507" pitchFamily="18" charset="2"/>
              </a:rPr>
              <a:t> :</a:t>
            </a:r>
          </a:p>
        </p:txBody>
      </p:sp>
      <p:sp>
        <p:nvSpPr>
          <p:cNvPr id="44045" name="Rectangle 16"/>
          <p:cNvSpPr>
            <a:spLocks noChangeArrowheads="1"/>
          </p:cNvSpPr>
          <p:nvPr/>
        </p:nvSpPr>
        <p:spPr bwMode="auto">
          <a:xfrm>
            <a:off x="2063552" y="381000"/>
            <a:ext cx="7315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>
                <a:sym typeface="Symbol" panose="05050102010706020507" pitchFamily="18" charset="2"/>
              </a:rPr>
              <a:t>Nilai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keanggotaan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sebagai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hasil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dari</a:t>
            </a:r>
            <a:r>
              <a:rPr lang="en-US" altLang="en-US" sz="2000" dirty="0">
                <a:sym typeface="Symbol" panose="05050102010706020507" pitchFamily="18" charset="2"/>
              </a:rPr>
              <a:t> </a:t>
            </a:r>
            <a:r>
              <a:rPr lang="en-US" altLang="en-US" sz="2000" dirty="0" err="1">
                <a:sym typeface="Symbol" panose="05050102010706020507" pitchFamily="18" charset="2"/>
              </a:rPr>
              <a:t>operasi</a:t>
            </a:r>
            <a:r>
              <a:rPr lang="en-US" altLang="en-US" sz="2000" dirty="0">
                <a:sym typeface="Symbol" panose="05050102010706020507" pitchFamily="18" charset="2"/>
              </a:rPr>
              <a:t> 2 </a:t>
            </a:r>
            <a:r>
              <a:rPr lang="en-US" altLang="en-US" sz="2000" dirty="0" err="1">
                <a:sym typeface="Symbol" panose="05050102010706020507" pitchFamily="18" charset="2"/>
              </a:rPr>
              <a:t>himpunan</a:t>
            </a:r>
            <a:r>
              <a:rPr lang="en-US" altLang="en-US" sz="2000" dirty="0" smtClean="0">
                <a:sym typeface="Symbol" panose="05050102010706020507" pitchFamily="18" charset="2"/>
              </a:rPr>
              <a:t>:</a:t>
            </a:r>
            <a:endParaRPr lang="en-US" altLang="en-US" sz="2000" dirty="0">
              <a:sym typeface="Symbol" panose="05050102010706020507" pitchFamily="18" charset="2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37843" y="4027314"/>
            <a:ext cx="30984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143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000" b="1" dirty="0">
                <a:solidFill>
                  <a:srgbClr val="0000FF"/>
                </a:solidFill>
                <a:cs typeface="Times New Roman" panose="02020603050405020304" pitchFamily="18" charset="0"/>
              </a:rPr>
              <a:t>NOT (Complement)</a:t>
            </a:r>
            <a:endParaRPr lang="en-US" alt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4283968" y="4609682"/>
            <a:ext cx="2736304" cy="6915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93725" algn="l"/>
                <a:tab pos="831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r>
              <a:rPr lang="en-US" altLang="en-US" sz="2400" baseline="-30000">
                <a:solidFill>
                  <a:srgbClr val="0000FF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’[x] 	= 1 - </a:t>
            </a:r>
            <a:r>
              <a:rPr lang="en-US" altLang="en-US" sz="2400" baseline="-30000">
                <a:solidFill>
                  <a:srgbClr val="0000FF"/>
                </a:solidFill>
                <a:cs typeface="Times New Roman" panose="02020603050405020304" pitchFamily="18" charset="0"/>
              </a:rPr>
              <a:t>A</a:t>
            </a:r>
            <a:r>
              <a:rPr lang="en-US" altLang="en-US" sz="24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[x]</a:t>
            </a:r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2810744" y="5470864"/>
            <a:ext cx="582081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D60093"/>
                </a:solidFill>
                <a:sym typeface="Symbol" panose="05050102010706020507" pitchFamily="18" charset="2"/>
              </a:rPr>
              <a:t></a:t>
            </a:r>
            <a:r>
              <a:rPr lang="en-US" altLang="en-US" sz="2400" baseline="-25000" dirty="0" err="1">
                <a:solidFill>
                  <a:srgbClr val="D60093"/>
                </a:solidFill>
              </a:rPr>
              <a:t>IPtinggi</a:t>
            </a:r>
            <a:r>
              <a:rPr lang="en-US" altLang="en-US" sz="2400" dirty="0">
                <a:solidFill>
                  <a:srgbClr val="D60093"/>
                </a:solidFill>
                <a:sym typeface="Symbol" panose="05050102010706020507" pitchFamily="18" charset="2"/>
              </a:rPr>
              <a:t>‘  = 1 - </a:t>
            </a:r>
            <a:r>
              <a:rPr lang="en-US" altLang="en-US" sz="2400" baseline="-25000" dirty="0" err="1">
                <a:solidFill>
                  <a:srgbClr val="D60093"/>
                </a:solidFill>
              </a:rPr>
              <a:t>IPtinggi</a:t>
            </a:r>
            <a:r>
              <a:rPr lang="en-US" altLang="en-US" sz="2400" dirty="0">
                <a:solidFill>
                  <a:srgbClr val="D60093"/>
                </a:solidFill>
                <a:sym typeface="Symbol" panose="05050102010706020507" pitchFamily="18" charset="2"/>
              </a:rPr>
              <a:t>[3.2] = 1 - 0.7 = 0.3</a:t>
            </a:r>
          </a:p>
        </p:txBody>
      </p:sp>
    </p:spTree>
    <p:extLst>
      <p:ext uri="{BB962C8B-B14F-4D97-AF65-F5344CB8AC3E}">
        <p14:creationId xmlns:p14="http://schemas.microsoft.com/office/powerpoint/2010/main" val="42592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Contoh-1 NOT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Misalkan terdapat dua buah Fuzzy Set berikut:</a:t>
            </a:r>
          </a:p>
          <a:p>
            <a:pPr marL="514350" indent="-514350">
              <a:buNone/>
            </a:pPr>
            <a:r>
              <a:rPr lang="id-ID" dirty="0" smtClean="0"/>
              <a:t>	A = himpunan mobil mewah = {1/mercedes, 1/BMW, 0.8/Audi, 0.6/Toyota, 0.3/Daihatsu}</a:t>
            </a:r>
          </a:p>
          <a:p>
            <a:pPr marL="514350" indent="-514350">
              <a:buNone/>
            </a:pPr>
            <a:r>
              <a:rPr lang="id-ID" dirty="0" smtClean="0"/>
              <a:t>	Nyatakanlah himpunan fuzzy yang berisi mobil tidak mewah!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Contoh-2 NOT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Misalkan terdapat 2 buah himpunan Fuzzy A dan B dengan fungsi keanggotaannya digambarkan sebagai berikut:</a:t>
            </a:r>
          </a:p>
          <a:p>
            <a:pPr marL="514350" indent="-514350">
              <a:buNone/>
            </a:pPr>
            <a:r>
              <a:rPr lang="id-ID" dirty="0" smtClean="0"/>
              <a:t>	</a:t>
            </a:r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endParaRPr lang="id-ID" dirty="0" smtClean="0"/>
          </a:p>
          <a:p>
            <a:pPr marL="514350" indent="-514350">
              <a:buNone/>
            </a:pPr>
            <a:r>
              <a:rPr lang="id-ID" dirty="0" smtClean="0"/>
              <a:t>	Gambarkan fungsi keanggotaan himpunan Fuzzy  </a:t>
            </a:r>
            <a:endParaRPr lang="id-ID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86190"/>
            <a:ext cx="3009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767149"/>
            <a:ext cx="30099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6000768"/>
            <a:ext cx="381000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600200"/>
            <a:ext cx="6329378" cy="4525963"/>
          </a:xfrm>
        </p:spPr>
        <p:txBody>
          <a:bodyPr/>
          <a:lstStyle/>
          <a:p>
            <a:r>
              <a:rPr lang="id-ID" dirty="0" smtClean="0"/>
              <a:t>Jawaban</a:t>
            </a:r>
            <a:endParaRPr lang="id-ID" dirty="0"/>
          </a:p>
        </p:txBody>
      </p:sp>
      <p:pic>
        <p:nvPicPr>
          <p:cNvPr id="6758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7049" y="2637730"/>
            <a:ext cx="4791099" cy="2077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Misalkan terdapat dua buah Fuzzy Set berikut:</a:t>
            </a:r>
          </a:p>
          <a:p>
            <a:pPr marL="514350" indent="-514350">
              <a:buNone/>
            </a:pPr>
            <a:r>
              <a:rPr lang="id-ID" dirty="0" smtClean="0"/>
              <a:t>	A = himpunan mobil mewah = {1/mercedes, 1/BMW, 0.8/Audi, 0.6/Toyota, 0.3/Daihatsu}</a:t>
            </a:r>
          </a:p>
          <a:p>
            <a:pPr marL="514350" indent="-514350">
              <a:buNone/>
            </a:pPr>
            <a:r>
              <a:rPr lang="id-ID" dirty="0" smtClean="0"/>
              <a:t>	B = himpunan mobil keluarga = {0.3/mercedes, 0.4/BMW, 0.5/Audi, 1/Toyota, 0.8/Daihatsu}  </a:t>
            </a:r>
          </a:p>
        </p:txBody>
      </p:sp>
    </p:spTree>
    <p:extLst>
      <p:ext uri="{BB962C8B-B14F-4D97-AF65-F5344CB8AC3E}">
        <p14:creationId xmlns:p14="http://schemas.microsoft.com/office/powerpoint/2010/main" val="117090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Dari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, </a:t>
            </a:r>
            <a:r>
              <a:rPr lang="en-US" dirty="0" err="1"/>
              <a:t>c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predikat</a:t>
            </a:r>
            <a:r>
              <a:rPr lang="en-US" dirty="0" smtClean="0"/>
              <a:t> :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Mobil </a:t>
            </a:r>
            <a:r>
              <a:rPr lang="en-US" dirty="0" err="1" smtClean="0"/>
              <a:t>mewah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Mobil </a:t>
            </a:r>
            <a:r>
              <a:rPr lang="en-US" dirty="0" err="1"/>
              <a:t>mewah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keluarga</a:t>
            </a:r>
            <a:endParaRPr lang="en-US" dirty="0"/>
          </a:p>
          <a:p>
            <a:pPr marL="514350" indent="-514350">
              <a:buFont typeface="+mj-lt"/>
              <a:buAutoNum type="alphaLcParenR"/>
            </a:pP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mewah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 smtClean="0"/>
              <a:t>keluarga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76205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 fontAlgn="auto">
              <a:lnSpc>
                <a:spcPct val="150000"/>
              </a:lnSpc>
              <a:spcAft>
                <a:spcPts val="0"/>
              </a:spcAft>
              <a:tabLst>
                <a:tab pos="1343025" algn="l"/>
              </a:tabLst>
              <a:defRPr/>
            </a:pPr>
            <a:r>
              <a:rPr lang="sv-SE" sz="2400" dirty="0" smtClean="0"/>
              <a:t>nilai </a:t>
            </a:r>
            <a:r>
              <a:rPr lang="sv-SE" sz="2400" dirty="0"/>
              <a:t>keanggotaan umur 27 </a:t>
            </a:r>
            <a:r>
              <a:rPr lang="sv-SE" sz="2400" dirty="0" smtClean="0"/>
              <a:t>pada himpunan </a:t>
            </a:r>
            <a:r>
              <a:rPr lang="sv-SE" sz="2400" b="1" dirty="0"/>
              <a:t>muda</a:t>
            </a:r>
            <a:r>
              <a:rPr lang="sv-SE" sz="2400" dirty="0"/>
              <a:t> adalah  </a:t>
            </a:r>
            <a:endParaRPr lang="sv-SE" sz="2400" dirty="0" smtClean="0"/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tabLst>
                <a:tab pos="1343025" algn="l"/>
              </a:tabLst>
              <a:defRPr/>
            </a:pPr>
            <a:r>
              <a:rPr lang="en-US" sz="2400" dirty="0" smtClean="0">
                <a:sym typeface="Symbol" pitchFamily="18" charset="2"/>
              </a:rPr>
              <a:t>	</a:t>
            </a:r>
            <a:r>
              <a:rPr lang="sv-SE" sz="2400" dirty="0"/>
              <a:t>MUDA[27] = </a:t>
            </a:r>
            <a:r>
              <a:rPr lang="sv-SE" sz="2400" dirty="0" smtClean="0"/>
              <a:t>0,6 </a:t>
            </a:r>
            <a:endParaRPr lang="id-ID" sz="2400" dirty="0"/>
          </a:p>
          <a:p>
            <a:pPr fontAlgn="auto">
              <a:lnSpc>
                <a:spcPct val="150000"/>
              </a:lnSpc>
              <a:spcAft>
                <a:spcPts val="0"/>
              </a:spcAft>
              <a:tabLst>
                <a:tab pos="1343025" algn="l"/>
              </a:tabLst>
              <a:defRPr/>
            </a:pPr>
            <a:r>
              <a:rPr lang="sv-SE" sz="2400" dirty="0" smtClean="0"/>
              <a:t>nilai </a:t>
            </a:r>
            <a:r>
              <a:rPr lang="sv-SE" sz="2400" dirty="0"/>
              <a:t>keanggotaan </a:t>
            </a:r>
            <a:r>
              <a:rPr lang="sv-SE" sz="2400" dirty="0" smtClean="0"/>
              <a:t>8 </a:t>
            </a:r>
            <a:r>
              <a:rPr lang="sv-SE" sz="2400" dirty="0"/>
              <a:t>juta pada himpunan </a:t>
            </a:r>
            <a:r>
              <a:rPr lang="sv-SE" sz="2400" b="1" dirty="0"/>
              <a:t>penghasilan TINGGI </a:t>
            </a:r>
            <a:r>
              <a:rPr lang="sv-SE" sz="2400" dirty="0"/>
              <a:t>adalah 	</a:t>
            </a:r>
            <a:endParaRPr lang="sv-SE" sz="2400" dirty="0" smtClean="0"/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None/>
              <a:tabLst>
                <a:tab pos="1343025" algn="l"/>
              </a:tabLst>
              <a:defRPr/>
            </a:pPr>
            <a:r>
              <a:rPr lang="sv-SE" sz="2400" dirty="0">
                <a:sym typeface="Symbol" pitchFamily="18" charset="2"/>
              </a:rPr>
              <a:t>	</a:t>
            </a:r>
            <a:r>
              <a:rPr lang="en-US" sz="2400" dirty="0" smtClean="0">
                <a:sym typeface="Symbol" pitchFamily="18" charset="2"/>
              </a:rPr>
              <a:t></a:t>
            </a:r>
            <a:r>
              <a:rPr lang="sv-SE" sz="2400" dirty="0" smtClean="0"/>
              <a:t>GAJITINGGI[8juta</a:t>
            </a:r>
            <a:r>
              <a:rPr lang="sv-SE" sz="2400" dirty="0"/>
              <a:t>] = 0,8   </a:t>
            </a:r>
          </a:p>
          <a:p>
            <a:pPr marL="514350" indent="-514350">
              <a:buFont typeface="+mj-lt"/>
              <a:buAutoNum type="alphaLcParenR"/>
            </a:pP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20221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600200"/>
            <a:ext cx="6400816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/>
              <a:t>Soal</a:t>
            </a:r>
            <a:r>
              <a:rPr lang="en-US" sz="2400" dirty="0" smtClean="0"/>
              <a:t> :</a:t>
            </a:r>
          </a:p>
          <a:p>
            <a:pPr marL="0" indent="0">
              <a:buNone/>
            </a:pPr>
            <a:r>
              <a:rPr lang="en-US" sz="2400" dirty="0" smtClean="0"/>
              <a:t>Dari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sv-SE" sz="2400" b="1" dirty="0"/>
              <a:t>muda </a:t>
            </a:r>
            <a:r>
              <a:rPr lang="en-US" sz="2400" dirty="0" err="1" smtClean="0"/>
              <a:t>dan</a:t>
            </a:r>
            <a:r>
              <a:rPr lang="en-US" sz="2400" dirty="0"/>
              <a:t> </a:t>
            </a:r>
            <a:r>
              <a:rPr lang="sv-SE" sz="2400" b="1" dirty="0" smtClean="0"/>
              <a:t>penghasilan TINGGI</a:t>
            </a:r>
            <a:r>
              <a:rPr lang="en-US" sz="2400" dirty="0" smtClean="0"/>
              <a:t>, </a:t>
            </a:r>
            <a:r>
              <a:rPr lang="en-US" sz="2400" dirty="0" err="1"/>
              <a:t>c</a:t>
            </a:r>
            <a:r>
              <a:rPr lang="en-US" sz="2400" dirty="0" err="1" smtClean="0"/>
              <a:t>ari</a:t>
            </a:r>
            <a:r>
              <a:rPr lang="en-US" sz="2400" dirty="0" smtClean="0"/>
              <a:t> </a:t>
            </a:r>
            <a:r>
              <a:rPr lang="en-US" sz="2400" dirty="0" err="1" smtClean="0"/>
              <a:t>predikat</a:t>
            </a:r>
            <a:r>
              <a:rPr lang="en-US" sz="2400" dirty="0" smtClean="0"/>
              <a:t> : </a:t>
            </a:r>
          </a:p>
          <a:p>
            <a:pPr marL="514350" indent="-514350">
              <a:buFont typeface="+mj-lt"/>
              <a:buAutoNum type="alphaLcParenR"/>
            </a:pPr>
            <a:r>
              <a:rPr lang="sv-SE" sz="2400" dirty="0"/>
              <a:t>usia MUDA </a:t>
            </a:r>
            <a:r>
              <a:rPr lang="sv-SE" sz="2400" dirty="0" smtClean="0"/>
              <a:t>dan </a:t>
            </a:r>
            <a:r>
              <a:rPr lang="sv-SE" sz="2400" dirty="0"/>
              <a:t>berpenghasilan TINGGI </a:t>
            </a:r>
            <a:endParaRPr lang="sv-SE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pt-BR" sz="2400" dirty="0"/>
              <a:t>usia MUDA atau berpenghasilan TINGGI </a:t>
            </a:r>
            <a:endParaRPr lang="pt-BR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en-US" sz="2400" dirty="0" err="1"/>
              <a:t>usia</a:t>
            </a:r>
            <a:r>
              <a:rPr lang="en-US" sz="2400" dirty="0"/>
              <a:t> TIDAK MUDA 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382649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Latihan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1857364"/>
            <a:ext cx="8501122" cy="4714886"/>
          </a:xfrm>
        </p:spPr>
        <p:txBody>
          <a:bodyPr/>
          <a:lstStyle/>
          <a:p>
            <a:r>
              <a:rPr lang="id-ID" sz="2800" dirty="0" smtClean="0"/>
              <a:t>Misalkan A = himpunan fuzzy yang menyatakan usia remaja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id-ID" sz="2800" dirty="0" smtClean="0">
                <a:ea typeface="ＭＳ Ｐゴシック" charset="-128"/>
              </a:rPr>
              <a:t>Definisi </a:t>
            </a:r>
            <a:r>
              <a:rPr lang="id-ID" sz="2800" dirty="0">
                <a:ea typeface="ＭＳ Ｐゴシック" charset="-128"/>
              </a:rPr>
              <a:t>remaja: usia 16 – 20, bukan remaja: usia&lt;12 dan </a:t>
            </a:r>
            <a:r>
              <a:rPr lang="id-ID" sz="2800" dirty="0" smtClean="0">
                <a:ea typeface="ＭＳ Ｐゴシック" charset="-128"/>
              </a:rPr>
              <a:t>usia&gt;27</a:t>
            </a:r>
            <a:endParaRPr lang="en-US" sz="2800" dirty="0" smtClean="0">
              <a:ea typeface="ＭＳ Ｐゴシック" charset="-128"/>
            </a:endParaRPr>
          </a:p>
          <a:p>
            <a:r>
              <a:rPr lang="id-ID" sz="2800" dirty="0"/>
              <a:t>B = himpunan fuzzy yang menyatakan usia </a:t>
            </a:r>
            <a:r>
              <a:rPr lang="id-ID" sz="2800" dirty="0" smtClean="0"/>
              <a:t>produktif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id-ID" sz="2800" dirty="0">
                <a:ea typeface="ＭＳ Ｐゴシック" charset="-128"/>
              </a:rPr>
              <a:t>Definisi </a:t>
            </a:r>
            <a:r>
              <a:rPr lang="id-ID" sz="2800" dirty="0"/>
              <a:t>usia produktif </a:t>
            </a:r>
            <a:r>
              <a:rPr lang="id-ID" sz="2800" dirty="0" smtClean="0">
                <a:ea typeface="ＭＳ Ｐゴシック" charset="-128"/>
              </a:rPr>
              <a:t>: </a:t>
            </a:r>
            <a:r>
              <a:rPr lang="id-ID" sz="2800" dirty="0">
                <a:ea typeface="ＭＳ Ｐゴシック" charset="-128"/>
              </a:rPr>
              <a:t>usia </a:t>
            </a:r>
            <a:r>
              <a:rPr lang="en-US" sz="2800" dirty="0" smtClean="0">
                <a:ea typeface="ＭＳ Ｐゴシック" charset="-128"/>
              </a:rPr>
              <a:t>20</a:t>
            </a:r>
            <a:r>
              <a:rPr lang="id-ID" sz="2800" dirty="0" smtClean="0">
                <a:ea typeface="ＭＳ Ｐゴシック" charset="-128"/>
              </a:rPr>
              <a:t> </a:t>
            </a:r>
            <a:r>
              <a:rPr lang="id-ID" sz="2800" dirty="0">
                <a:ea typeface="ＭＳ Ｐゴシック" charset="-128"/>
              </a:rPr>
              <a:t>– </a:t>
            </a:r>
            <a:r>
              <a:rPr lang="en-US" sz="2800" dirty="0" smtClean="0">
                <a:ea typeface="ＭＳ Ｐゴシック" charset="-128"/>
              </a:rPr>
              <a:t>40</a:t>
            </a:r>
            <a:r>
              <a:rPr lang="id-ID" sz="2800" dirty="0" smtClean="0">
                <a:ea typeface="ＭＳ Ｐゴシック" charset="-128"/>
              </a:rPr>
              <a:t>, </a:t>
            </a:r>
            <a:r>
              <a:rPr lang="id-ID" sz="2800" dirty="0">
                <a:ea typeface="ＭＳ Ｐゴシック" charset="-128"/>
              </a:rPr>
              <a:t>bukan </a:t>
            </a:r>
            <a:r>
              <a:rPr lang="id-ID" sz="2800" dirty="0"/>
              <a:t>usia produktif </a:t>
            </a:r>
            <a:r>
              <a:rPr lang="id-ID" sz="2800" dirty="0" smtClean="0">
                <a:ea typeface="ＭＳ Ｐゴシック" charset="-128"/>
              </a:rPr>
              <a:t>: usia&lt;</a:t>
            </a:r>
            <a:r>
              <a:rPr lang="en-US" sz="2800" dirty="0" smtClean="0">
                <a:ea typeface="ＭＳ Ｐゴシック" charset="-128"/>
              </a:rPr>
              <a:t>14</a:t>
            </a:r>
            <a:r>
              <a:rPr lang="id-ID" sz="2800" dirty="0" smtClean="0">
                <a:ea typeface="ＭＳ Ｐゴシック" charset="-128"/>
              </a:rPr>
              <a:t> </a:t>
            </a:r>
            <a:r>
              <a:rPr lang="id-ID" sz="2800" dirty="0">
                <a:ea typeface="ＭＳ Ｐゴシック" charset="-128"/>
              </a:rPr>
              <a:t>dan </a:t>
            </a:r>
            <a:r>
              <a:rPr lang="id-ID" sz="2800" dirty="0" smtClean="0">
                <a:ea typeface="ＭＳ Ｐゴシック" charset="-128"/>
              </a:rPr>
              <a:t>usia&gt;</a:t>
            </a:r>
            <a:r>
              <a:rPr lang="en-US" sz="2800" dirty="0" smtClean="0">
                <a:ea typeface="ＭＳ Ｐゴシック" charset="-128"/>
              </a:rPr>
              <a:t>47</a:t>
            </a:r>
            <a:endParaRPr lang="id-ID" sz="2800" dirty="0">
              <a:ea typeface="ＭＳ Ｐゴシック" charset="-128"/>
            </a:endParaRPr>
          </a:p>
          <a:p>
            <a:endParaRPr lang="id-ID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Latihan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1857364"/>
            <a:ext cx="8501122" cy="4714886"/>
          </a:xfrm>
        </p:spPr>
        <p:txBody>
          <a:bodyPr/>
          <a:lstStyle/>
          <a:p>
            <a:r>
              <a:rPr lang="id-ID" sz="2800" dirty="0" smtClean="0"/>
              <a:t>Misalkan A = himpunan fuzzy yang menyatakan usia remaja, B = himpunan fuzzy yang menyatakan usia produktif</a:t>
            </a:r>
          </a:p>
          <a:p>
            <a:pPr lvl="1"/>
            <a:r>
              <a:rPr lang="id-ID" sz="2400" dirty="0" smtClean="0"/>
              <a:t>Gambarkan fungsi keanggotaan himpunan A dan B</a:t>
            </a:r>
          </a:p>
          <a:p>
            <a:pPr lvl="1"/>
            <a:r>
              <a:rPr lang="id-ID" sz="2400" dirty="0" smtClean="0"/>
              <a:t>Gambarkan fungsi keanggotaan himpunan usia remaja dan produktif</a:t>
            </a:r>
          </a:p>
          <a:p>
            <a:pPr lvl="1"/>
            <a:r>
              <a:rPr lang="id-ID" sz="2400" dirty="0" smtClean="0"/>
              <a:t>Gambarkan fungsi keanggotaan himpunan usia remaja atau produktif</a:t>
            </a:r>
          </a:p>
          <a:p>
            <a:pPr lvl="1"/>
            <a:r>
              <a:rPr lang="id-ID" sz="2400" dirty="0" smtClean="0"/>
              <a:t>Gambarkan fungsi keanggotaan himpunan usia tidak remaja tapi produktif</a:t>
            </a:r>
          </a:p>
          <a:p>
            <a:pPr lvl="1"/>
            <a:r>
              <a:rPr lang="id-ID" sz="2400" dirty="0" smtClean="0"/>
              <a:t>Gambarkan fungsi keanggotaan himpunan remaja tapi tidak produktif</a:t>
            </a:r>
          </a:p>
        </p:txBody>
      </p:sp>
    </p:spTree>
    <p:extLst>
      <p:ext uri="{BB962C8B-B14F-4D97-AF65-F5344CB8AC3E}">
        <p14:creationId xmlns:p14="http://schemas.microsoft.com/office/powerpoint/2010/main" val="7669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Himpunan Klasik[2]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id-ID" sz="2800" dirty="0" smtClean="0"/>
              <a:t>Kelemahan:</a:t>
            </a:r>
          </a:p>
          <a:p>
            <a:pPr lvl="1">
              <a:lnSpc>
                <a:spcPct val="120000"/>
              </a:lnSpc>
            </a:pPr>
            <a:r>
              <a:rPr lang="id-ID" sz="2400" dirty="0" smtClean="0">
                <a:solidFill>
                  <a:srgbClr val="FF0000"/>
                </a:solidFill>
              </a:rPr>
              <a:t>Tidak semua hal dapat dinyatakan secara tegas </a:t>
            </a:r>
            <a:r>
              <a:rPr lang="id-ID" sz="2400" dirty="0" smtClean="0"/>
              <a:t>apakah sebuah elemen itu anggota himpunan atau bukan</a:t>
            </a:r>
          </a:p>
          <a:p>
            <a:pPr lvl="1">
              <a:lnSpc>
                <a:spcPct val="120000"/>
              </a:lnSpc>
            </a:pPr>
            <a:r>
              <a:rPr lang="id-ID" sz="2400" dirty="0" smtClean="0"/>
              <a:t>Contoh: Anggota himpunan orang tinggi adalah jika tinggi badannya 1.7 meter atau lebih</a:t>
            </a:r>
          </a:p>
          <a:p>
            <a:pPr lvl="1">
              <a:lnSpc>
                <a:spcPct val="120000"/>
              </a:lnSpc>
            </a:pPr>
            <a:r>
              <a:rPr lang="id-ID" sz="2400" dirty="0" smtClean="0"/>
              <a:t>Maka orang yang tingginya 1.699 m atau 1.695 m </a:t>
            </a:r>
            <a:r>
              <a:rPr lang="id-ID" sz="2400" u="sng" dirty="0" smtClean="0">
                <a:solidFill>
                  <a:srgbClr val="FF0000"/>
                </a:solidFill>
              </a:rPr>
              <a:t>tidak disebut tinggi </a:t>
            </a:r>
            <a:r>
              <a:rPr lang="id-ID" sz="2400" dirty="0" smtClean="0"/>
              <a:t>dan </a:t>
            </a:r>
            <a:r>
              <a:rPr lang="id-ID" sz="2400" dirty="0" smtClean="0">
                <a:solidFill>
                  <a:schemeClr val="tx2"/>
                </a:solidFill>
              </a:rPr>
              <a:t>tidak masuk ke dalam himpunan orang tinggi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id-ID" dirty="0" smtClean="0"/>
              <a:t>Peubah Linguistik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357298"/>
            <a:ext cx="6329378" cy="5240054"/>
          </a:xfrm>
        </p:spPr>
        <p:txBody>
          <a:bodyPr/>
          <a:lstStyle/>
          <a:p>
            <a:r>
              <a:rPr lang="id-ID" sz="2800" dirty="0" smtClean="0"/>
              <a:t>adalah peubah yang memiliki nilai linguistik</a:t>
            </a:r>
          </a:p>
          <a:p>
            <a:r>
              <a:rPr lang="id-ID" sz="2800" dirty="0" smtClean="0">
                <a:solidFill>
                  <a:srgbClr val="FF0000"/>
                </a:solidFill>
              </a:rPr>
              <a:t>Nilai linguistik </a:t>
            </a:r>
            <a:r>
              <a:rPr lang="id-ID" sz="2800" dirty="0" smtClean="0"/>
              <a:t>tersebut disebut </a:t>
            </a:r>
            <a:r>
              <a:rPr lang="id-ID" sz="2800" dirty="0" smtClean="0">
                <a:solidFill>
                  <a:srgbClr val="FF0000"/>
                </a:solidFill>
              </a:rPr>
              <a:t>terma</a:t>
            </a:r>
          </a:p>
          <a:p>
            <a:r>
              <a:rPr lang="id-ID" sz="2800" dirty="0" smtClean="0"/>
              <a:t>Contoh peubah linguistik:</a:t>
            </a:r>
          </a:p>
          <a:p>
            <a:pPr lvl="1"/>
            <a:r>
              <a:rPr lang="id-ID" sz="2400" dirty="0" smtClean="0"/>
              <a:t>Suhu, dengan himpunan terma {panas, sedang, dingin}</a:t>
            </a:r>
          </a:p>
          <a:p>
            <a:pPr lvl="1"/>
            <a:r>
              <a:rPr lang="id-ID" sz="2400" dirty="0" smtClean="0"/>
              <a:t>Kecepatan, dengan himpunan terma {cepat, sedang, lambat} </a:t>
            </a:r>
          </a:p>
          <a:p>
            <a:r>
              <a:rPr lang="id-ID" sz="2800" dirty="0" smtClean="0"/>
              <a:t>Setiap </a:t>
            </a:r>
            <a:r>
              <a:rPr lang="id-ID" sz="2800" dirty="0" smtClean="0">
                <a:solidFill>
                  <a:srgbClr val="FF0000"/>
                </a:solidFill>
              </a:rPr>
              <a:t>terma</a:t>
            </a:r>
            <a:r>
              <a:rPr lang="id-ID" sz="2800" dirty="0" smtClean="0"/>
              <a:t> dapat dinyatakan </a:t>
            </a:r>
            <a:r>
              <a:rPr lang="id-ID" sz="2800" dirty="0" smtClean="0">
                <a:solidFill>
                  <a:srgbClr val="FF0000"/>
                </a:solidFill>
              </a:rPr>
              <a:t>nilai kuantitatifnya</a:t>
            </a:r>
            <a:r>
              <a:rPr lang="id-ID" sz="2800" dirty="0" smtClean="0"/>
              <a:t> mengunakan </a:t>
            </a:r>
            <a:r>
              <a:rPr lang="id-ID" sz="2800" dirty="0" smtClean="0">
                <a:solidFill>
                  <a:srgbClr val="FF0000"/>
                </a:solidFill>
              </a:rPr>
              <a:t>fungsi keanggotaan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Studi Kasus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id-ID" dirty="0" smtClean="0"/>
              <a:t>Misalkan sebuah perguruan tinggi akan memberikan beasiswa kepada mahasiswa berdasarkan kriteria: </a:t>
            </a:r>
            <a:r>
              <a:rPr lang="id-ID" dirty="0" smtClean="0">
                <a:solidFill>
                  <a:srgbClr val="0070C0"/>
                </a:solidFill>
              </a:rPr>
              <a:t>IPK</a:t>
            </a:r>
            <a:r>
              <a:rPr lang="id-ID" dirty="0" smtClean="0"/>
              <a:t> dan </a:t>
            </a:r>
            <a:r>
              <a:rPr lang="id-ID" dirty="0" smtClean="0">
                <a:solidFill>
                  <a:srgbClr val="0070C0"/>
                </a:solidFill>
              </a:rPr>
              <a:t>Gaji per bulan orang tuanya</a:t>
            </a:r>
            <a:r>
              <a:rPr lang="id-ID" dirty="0" smtClean="0"/>
              <a:t> </a:t>
            </a:r>
            <a:r>
              <a:rPr lang="id-ID" dirty="0" smtClean="0">
                <a:solidFill>
                  <a:srgbClr val="0070C0"/>
                </a:solidFill>
              </a:rPr>
              <a:t>(G)</a:t>
            </a:r>
            <a:r>
              <a:rPr lang="id-ID" dirty="0" smtClean="0"/>
              <a:t>. Beasiswa diberikan kepada mahasiswa yang memiliki </a:t>
            </a:r>
            <a:r>
              <a:rPr lang="id-ID" dirty="0" smtClean="0">
                <a:solidFill>
                  <a:srgbClr val="FF0000"/>
                </a:solidFill>
              </a:rPr>
              <a:t>prestasi akademik bagus </a:t>
            </a:r>
            <a:r>
              <a:rPr lang="id-ID" dirty="0" smtClean="0"/>
              <a:t>tetapi </a:t>
            </a:r>
            <a:r>
              <a:rPr lang="id-ID" dirty="0" smtClean="0">
                <a:solidFill>
                  <a:srgbClr val="FF0000"/>
                </a:solidFill>
              </a:rPr>
              <a:t>tingkat ekonomi orang tuanya rendah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Studi Kasus-lanj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id-ID" dirty="0" smtClean="0"/>
              <a:t>Jika digunakan rule berdasarkan classical set yaitu:</a:t>
            </a:r>
          </a:p>
          <a:p>
            <a:pPr>
              <a:buNone/>
            </a:pPr>
            <a:r>
              <a:rPr lang="id-ID" sz="2400" dirty="0" smtClean="0">
                <a:latin typeface="Courier New" pitchFamily="49" charset="0"/>
                <a:cs typeface="Courier New" pitchFamily="49" charset="0"/>
              </a:rPr>
              <a:t>	IF IPK &gt;= 3,00 AND G &lt;= 10 juta THEN dapat beasiswa</a:t>
            </a:r>
          </a:p>
          <a:p>
            <a:r>
              <a:rPr lang="id-ID" dirty="0" smtClean="0"/>
              <a:t>Apa yang akan terjadi pada 2 mahasiswa berikut ini: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A dengan IPK 3,00, Gaji ortu 10 juta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B dengan IPK 2,99 dengan Gaji ortu 1 juta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Studi Kasus-lanj.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id-ID" dirty="0" smtClean="0"/>
              <a:t>Bagaimana jika digunakan Sistem Pengambilan Keputusan berdasarkan Fuzzy Logic?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 algn="r">
              <a:buNone/>
            </a:pPr>
            <a:endParaRPr lang="id-ID" dirty="0" smtClean="0"/>
          </a:p>
          <a:p>
            <a:pPr marL="0" indent="0" defTabSz="114300">
              <a:buNone/>
            </a:pPr>
            <a:r>
              <a:rPr lang="en-US" sz="4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Fuzzy </a:t>
            </a:r>
            <a:r>
              <a:rPr lang="en-US" sz="44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Inference </a:t>
            </a:r>
            <a:r>
              <a:rPr lang="en-US" sz="44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Systems (FIS)</a:t>
            </a:r>
          </a:p>
          <a:p>
            <a:pPr algn="ctr">
              <a:buNone/>
            </a:pPr>
            <a:r>
              <a:rPr lang="en-US" sz="2400" dirty="0" smtClean="0"/>
              <a:t>(</a:t>
            </a:r>
            <a:r>
              <a:rPr lang="id-ID" sz="2400" dirty="0" smtClean="0"/>
              <a:t>Sistem Berbasis Pengetahuan Fuzzy</a:t>
            </a:r>
            <a:r>
              <a:rPr lang="en-US" sz="2400" dirty="0" smtClean="0"/>
              <a:t>)</a:t>
            </a:r>
            <a:endParaRPr lang="fr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buNone/>
            </a:pPr>
            <a:r>
              <a:rPr 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Fuzzy Inference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r>
              <a:rPr lang="id-ID" dirty="0" smtClean="0"/>
              <a:t>Adalah </a:t>
            </a:r>
            <a:r>
              <a:rPr lang="id-ID" dirty="0" smtClean="0">
                <a:solidFill>
                  <a:srgbClr val="FF0000"/>
                </a:solidFill>
              </a:rPr>
              <a:t>sebuah sistem </a:t>
            </a:r>
            <a:r>
              <a:rPr lang="id-ID" dirty="0" smtClean="0"/>
              <a:t>atau </a:t>
            </a:r>
            <a:r>
              <a:rPr lang="id-ID" dirty="0" smtClean="0">
                <a:solidFill>
                  <a:srgbClr val="FF0000"/>
                </a:solidFill>
              </a:rPr>
              <a:t>proses</a:t>
            </a:r>
            <a:r>
              <a:rPr lang="id-ID" dirty="0" smtClean="0"/>
              <a:t> yang </a:t>
            </a:r>
            <a:r>
              <a:rPr lang="id-ID" dirty="0" smtClean="0">
                <a:solidFill>
                  <a:srgbClr val="FF0000"/>
                </a:solidFill>
              </a:rPr>
              <a:t>bekerja</a:t>
            </a:r>
            <a:r>
              <a:rPr lang="id-ID" dirty="0" smtClean="0"/>
              <a:t> berdasarkan </a:t>
            </a:r>
            <a:r>
              <a:rPr lang="id-ID" dirty="0" smtClean="0">
                <a:solidFill>
                  <a:srgbClr val="FF0000"/>
                </a:solidFill>
              </a:rPr>
              <a:t>pengetahuan fuzzy </a:t>
            </a:r>
            <a:r>
              <a:rPr lang="id-ID" dirty="0" smtClean="0"/>
              <a:t>sebagai cara </a:t>
            </a:r>
            <a:r>
              <a:rPr lang="id-ID" dirty="0" smtClean="0">
                <a:solidFill>
                  <a:srgbClr val="FF0000"/>
                </a:solidFill>
              </a:rPr>
              <a:t>pengambilan keputusan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Arsitektur </a:t>
            </a:r>
            <a:r>
              <a:rPr lang="en-US" dirty="0" smtClean="0"/>
              <a:t>FIS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id-ID" dirty="0" smtClean="0"/>
              <a:t>Terdapat 4 komponen utama: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Modul Fuzzifikasi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Basis Pengetahuan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Modul Pengambilan Keputusan (</a:t>
            </a:r>
            <a:r>
              <a:rPr lang="id-ID" dirty="0" smtClean="0">
                <a:solidFill>
                  <a:srgbClr val="FF0000"/>
                </a:solidFill>
              </a:rPr>
              <a:t>Inferensi</a:t>
            </a:r>
            <a:r>
              <a:rPr lang="id-ID" dirty="0" smtClean="0"/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Modul Defuzzifikasi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Arsitektur </a:t>
            </a:r>
            <a:r>
              <a:rPr lang="en-US" dirty="0" smtClean="0">
                <a:solidFill>
                  <a:schemeClr val="bg1"/>
                </a:solidFill>
              </a:rPr>
              <a:t>FIS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1928802"/>
            <a:ext cx="8501122" cy="4643448"/>
          </a:xfrm>
        </p:spPr>
        <p:txBody>
          <a:bodyPr/>
          <a:lstStyle/>
          <a:p>
            <a:endParaRPr lang="id-ID" sz="2400" dirty="0" smtClean="0"/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143116"/>
            <a:ext cx="669534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Proses di dalam </a:t>
            </a:r>
            <a:r>
              <a:rPr lang="en-US" dirty="0" smtClean="0"/>
              <a:t>FIS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2299" y="1795463"/>
            <a:ext cx="3444121" cy="3990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42" y="0"/>
            <a:ext cx="8229600" cy="1143000"/>
          </a:xfrm>
        </p:spPr>
        <p:txBody>
          <a:bodyPr/>
          <a:lstStyle/>
          <a:p>
            <a:r>
              <a:rPr lang="id-ID" dirty="0" smtClean="0"/>
              <a:t>Modul Fuzzifikasi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052736"/>
            <a:ext cx="6663114" cy="58326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Adalah proses memetakan </a:t>
            </a:r>
            <a:r>
              <a:rPr lang="id-ID" sz="2800" dirty="0" smtClean="0">
                <a:solidFill>
                  <a:srgbClr val="FF0000"/>
                </a:solidFill>
              </a:rPr>
              <a:t>nilai numerik </a:t>
            </a:r>
            <a:r>
              <a:rPr lang="id-ID" sz="2800" dirty="0" smtClean="0"/>
              <a:t>ke dalam bentuk </a:t>
            </a:r>
            <a:r>
              <a:rPr lang="id-ID" sz="2800" dirty="0" smtClean="0">
                <a:solidFill>
                  <a:srgbClr val="FF0000"/>
                </a:solidFill>
              </a:rPr>
              <a:t>himpunan fuzzy</a:t>
            </a:r>
          </a:p>
          <a:p>
            <a:pPr marL="914400" indent="-406400"/>
            <a:r>
              <a:rPr lang="id-ID" sz="2800" dirty="0" smtClean="0"/>
              <a:t>Masukan</a:t>
            </a:r>
            <a:r>
              <a:rPr lang="en-US" sz="2800" dirty="0" smtClean="0"/>
              <a:t> (input)</a:t>
            </a:r>
            <a:r>
              <a:rPr lang="id-ID" sz="2800" dirty="0" smtClean="0"/>
              <a:t> yang nilai kebenarannya </a:t>
            </a:r>
            <a:r>
              <a:rPr lang="id-ID" sz="2800" dirty="0" smtClean="0">
                <a:solidFill>
                  <a:srgbClr val="FF0000"/>
                </a:solidFill>
              </a:rPr>
              <a:t>bersifat pasti </a:t>
            </a:r>
            <a:r>
              <a:rPr lang="id-ID" sz="2800" dirty="0" smtClean="0"/>
              <a:t>(crisp input) </a:t>
            </a:r>
            <a:r>
              <a:rPr lang="id-ID" sz="2800" b="1" u="sng" dirty="0" smtClean="0"/>
              <a:t>dikonversi</a:t>
            </a:r>
            <a:r>
              <a:rPr lang="id-ID" sz="2800" dirty="0" smtClean="0"/>
              <a:t> menjadi bentuk </a:t>
            </a:r>
            <a:r>
              <a:rPr lang="id-ID" sz="2800" dirty="0" smtClean="0">
                <a:solidFill>
                  <a:srgbClr val="FF0000"/>
                </a:solidFill>
              </a:rPr>
              <a:t>fuzzy input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id-ID" sz="2800" dirty="0" smtClean="0"/>
              <a:t>Fuzzy input berupa </a:t>
            </a:r>
            <a:r>
              <a:rPr lang="id-ID" sz="2800" dirty="0" smtClean="0">
                <a:solidFill>
                  <a:srgbClr val="FF0000"/>
                </a:solidFill>
              </a:rPr>
              <a:t>nilai linguistik </a:t>
            </a:r>
            <a:r>
              <a:rPr lang="id-ID" sz="2800" dirty="0" smtClean="0"/>
              <a:t>yang semantiknya ditentukan berdasarkan fungsi keanggotaan</a:t>
            </a:r>
          </a:p>
          <a:p>
            <a:pPr marL="914400" indent="-406400"/>
            <a:r>
              <a:rPr lang="id-ID" sz="2800" dirty="0" smtClean="0"/>
              <a:t>Contoh: IPK 2,99 dikonversi menjadi “Bagus” dengan derajat keanggotaan 0,97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Himpunan Klasik[3]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600200"/>
            <a:ext cx="6115064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id-ID" sz="2800" dirty="0" smtClean="0">
                <a:solidFill>
                  <a:srgbClr val="FF0000"/>
                </a:solidFill>
              </a:rPr>
              <a:t>Derajat keanggotaan </a:t>
            </a:r>
            <a:r>
              <a:rPr lang="id-ID" sz="2800" dirty="0" smtClean="0"/>
              <a:t>pada himpunan klasik hanya </a:t>
            </a:r>
            <a:r>
              <a:rPr lang="id-ID" sz="2800" dirty="0" smtClean="0">
                <a:solidFill>
                  <a:srgbClr val="FF0000"/>
                </a:solidFill>
              </a:rPr>
              <a:t>bernilai 0</a:t>
            </a:r>
            <a:r>
              <a:rPr lang="id-ID" sz="2800" dirty="0" smtClean="0"/>
              <a:t> atau </a:t>
            </a:r>
            <a:r>
              <a:rPr lang="id-ID" sz="2800" dirty="0" smtClean="0">
                <a:solidFill>
                  <a:srgbClr val="FF0000"/>
                </a:solidFill>
              </a:rPr>
              <a:t>1</a:t>
            </a:r>
          </a:p>
          <a:p>
            <a:pPr>
              <a:lnSpc>
                <a:spcPct val="120000"/>
              </a:lnSpc>
            </a:pPr>
            <a:r>
              <a:rPr lang="id-ID" sz="2800" dirty="0" smtClean="0"/>
              <a:t>Sementara di dalam </a:t>
            </a:r>
            <a:r>
              <a:rPr lang="id-ID" sz="2800" dirty="0" smtClean="0">
                <a:solidFill>
                  <a:srgbClr val="0070C0"/>
                </a:solidFill>
              </a:rPr>
              <a:t>persepsi manusia</a:t>
            </a:r>
            <a:r>
              <a:rPr lang="id-ID" sz="2800" dirty="0" smtClean="0"/>
              <a:t>, dikenal daerah </a:t>
            </a:r>
            <a:r>
              <a:rPr lang="id-ID" sz="2800" dirty="0" smtClean="0">
                <a:solidFill>
                  <a:srgbClr val="FF0000"/>
                </a:solidFill>
              </a:rPr>
              <a:t>“samar-samar” </a:t>
            </a:r>
            <a:r>
              <a:rPr lang="id-ID" sz="2800" dirty="0" smtClean="0"/>
              <a:t>pada keanggotaan suatu himpunan</a:t>
            </a:r>
          </a:p>
          <a:p>
            <a:pPr>
              <a:lnSpc>
                <a:spcPct val="120000"/>
              </a:lnSpc>
            </a:pPr>
            <a:r>
              <a:rPr lang="id-ID" sz="2800" dirty="0" smtClean="0"/>
              <a:t>Contoh untuk kasus himpunan orang tinggi, manusia mengenal istilah </a:t>
            </a:r>
            <a:r>
              <a:rPr lang="id-ID" sz="2800" dirty="0" smtClean="0">
                <a:solidFill>
                  <a:srgbClr val="FF0000"/>
                </a:solidFill>
              </a:rPr>
              <a:t>“kurang tinggi”</a:t>
            </a:r>
            <a:r>
              <a:rPr lang="id-ID" sz="2800" dirty="0" smtClean="0"/>
              <a:t>, </a:t>
            </a:r>
            <a:r>
              <a:rPr lang="id-ID" sz="2800" dirty="0" smtClean="0">
                <a:solidFill>
                  <a:srgbClr val="FF0000"/>
                </a:solidFill>
              </a:rPr>
              <a:t>“agak tinggi”, </a:t>
            </a:r>
            <a:r>
              <a:rPr lang="id-ID" sz="2800" dirty="0" smtClean="0"/>
              <a:t>dll.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600200"/>
            <a:ext cx="6115064" cy="4525963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Mensimulasikan pengambilan keputusan manusia </a:t>
            </a:r>
            <a:r>
              <a:rPr lang="id-ID" dirty="0" smtClean="0"/>
              <a:t>berdasarkan konsep fuzzy</a:t>
            </a:r>
          </a:p>
          <a:p>
            <a:r>
              <a:rPr lang="id-ID" dirty="0" smtClean="0"/>
              <a:t>Menggunakan </a:t>
            </a:r>
            <a:r>
              <a:rPr lang="id-ID" dirty="0" smtClean="0">
                <a:solidFill>
                  <a:srgbClr val="FF0000"/>
                </a:solidFill>
              </a:rPr>
              <a:t>rules of knwoledge</a:t>
            </a:r>
          </a:p>
          <a:p>
            <a:r>
              <a:rPr lang="id-ID" dirty="0" smtClean="0"/>
              <a:t>Ada 2 model yang banyak digunakan: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Model </a:t>
            </a:r>
            <a:r>
              <a:rPr lang="id-ID" dirty="0" smtClean="0">
                <a:solidFill>
                  <a:srgbClr val="FF0000"/>
                </a:solidFill>
              </a:rPr>
              <a:t>Mamdani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Model </a:t>
            </a:r>
            <a:r>
              <a:rPr lang="id-ID" dirty="0" smtClean="0">
                <a:solidFill>
                  <a:srgbClr val="FF0000"/>
                </a:solidFill>
              </a:rPr>
              <a:t>Sugeno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500174"/>
            <a:ext cx="6186502" cy="5072098"/>
          </a:xfrm>
        </p:spPr>
        <p:txBody>
          <a:bodyPr/>
          <a:lstStyle/>
          <a:p>
            <a:r>
              <a:rPr lang="id-ID" sz="2800" dirty="0" smtClean="0"/>
              <a:t>Model Mamdani</a:t>
            </a:r>
          </a:p>
          <a:p>
            <a:pPr lvl="1"/>
            <a:r>
              <a:rPr lang="id-ID" sz="2400" dirty="0" smtClean="0"/>
              <a:t>Penalarannya menyerupai intuisi atau perasaan manusia</a:t>
            </a:r>
          </a:p>
          <a:p>
            <a:pPr lvl="1"/>
            <a:r>
              <a:rPr lang="id-ID" sz="2400" dirty="0" smtClean="0"/>
              <a:t>Proses </a:t>
            </a:r>
            <a:r>
              <a:rPr lang="id-ID" sz="2400" dirty="0" smtClean="0">
                <a:solidFill>
                  <a:srgbClr val="FF0000"/>
                </a:solidFill>
              </a:rPr>
              <a:t>perhitungannya cukup kompleks </a:t>
            </a:r>
            <a:r>
              <a:rPr lang="id-ID" sz="2400" dirty="0" smtClean="0"/>
              <a:t>sehingga membutuhkan </a:t>
            </a:r>
            <a:r>
              <a:rPr lang="id-ID" sz="2400" dirty="0" smtClean="0">
                <a:solidFill>
                  <a:srgbClr val="FF0000"/>
                </a:solidFill>
              </a:rPr>
              <a:t>waktu relatif lama</a:t>
            </a:r>
          </a:p>
          <a:p>
            <a:pPr lvl="1"/>
            <a:r>
              <a:rPr lang="id-ID" sz="2400" dirty="0" smtClean="0"/>
              <a:t>Menghasilkan </a:t>
            </a:r>
            <a:r>
              <a:rPr lang="id-ID" sz="2400" dirty="0" smtClean="0">
                <a:solidFill>
                  <a:srgbClr val="FF0000"/>
                </a:solidFill>
              </a:rPr>
              <a:t>ketelitian yang tinggi</a:t>
            </a:r>
          </a:p>
          <a:p>
            <a:r>
              <a:rPr lang="id-ID" sz="2800" dirty="0" smtClean="0"/>
              <a:t>Model Sugeno</a:t>
            </a:r>
          </a:p>
          <a:p>
            <a:pPr lvl="1"/>
            <a:r>
              <a:rPr lang="id-ID" sz="2400" dirty="0" smtClean="0"/>
              <a:t>Proses </a:t>
            </a:r>
            <a:r>
              <a:rPr lang="id-ID" sz="2400" dirty="0" smtClean="0">
                <a:solidFill>
                  <a:srgbClr val="FF0000"/>
                </a:solidFill>
              </a:rPr>
              <a:t>perhitungan lebih simpel</a:t>
            </a:r>
            <a:r>
              <a:rPr lang="id-ID" sz="2400" dirty="0" smtClean="0"/>
              <a:t>, </a:t>
            </a:r>
            <a:r>
              <a:rPr lang="id-ID" sz="2400" dirty="0" smtClean="0">
                <a:solidFill>
                  <a:srgbClr val="FF0000"/>
                </a:solidFill>
              </a:rPr>
              <a:t>waktu relatif cepat</a:t>
            </a:r>
          </a:p>
          <a:p>
            <a:pPr lvl="1"/>
            <a:r>
              <a:rPr lang="id-ID" sz="2400" dirty="0" smtClean="0"/>
              <a:t>Cocok untuk </a:t>
            </a:r>
            <a:r>
              <a:rPr lang="id-ID" sz="2400" dirty="0" smtClean="0">
                <a:solidFill>
                  <a:srgbClr val="FF0000"/>
                </a:solidFill>
              </a:rPr>
              <a:t>sistem kontrol </a:t>
            </a:r>
            <a:r>
              <a:rPr lang="id-ID" sz="2400" dirty="0" smtClean="0"/>
              <a:t>yang memerlukan </a:t>
            </a:r>
            <a:r>
              <a:rPr lang="id-ID" sz="2400" dirty="0" smtClean="0">
                <a:solidFill>
                  <a:srgbClr val="FF0000"/>
                </a:solidFill>
              </a:rPr>
              <a:t>respon cepat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Modul Defuzzifikasi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id-ID" dirty="0" smtClean="0"/>
              <a:t>Beberapa metode yang dapat dipakai: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Centroid Method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Height Method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First (or Last) of Maxima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Mean-Max Method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Weighted Average</a:t>
            </a:r>
            <a:endParaRPr lang="id-ID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endParaRPr lang="fr-CA" dirty="0" smtClean="0"/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 algn="r">
              <a:buNone/>
            </a:pPr>
            <a:endParaRPr lang="id-ID" dirty="0" smtClean="0"/>
          </a:p>
          <a:p>
            <a:pPr algn="r">
              <a:buNone/>
            </a:pPr>
            <a:r>
              <a:rPr lang="id-ID" sz="4400" dirty="0" smtClean="0"/>
              <a:t>Studi Kasus 1</a:t>
            </a:r>
          </a:p>
          <a:p>
            <a:pPr algn="r">
              <a:buNone/>
            </a:pPr>
            <a:r>
              <a:rPr lang="id-ID" sz="4400" dirty="0" smtClean="0"/>
              <a:t>Penentuan Penerima Beasiswa</a:t>
            </a:r>
            <a:endParaRPr lang="fr-CA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8229600" cy="1143000"/>
          </a:xfrm>
        </p:spPr>
        <p:txBody>
          <a:bodyPr/>
          <a:lstStyle/>
          <a:p>
            <a:r>
              <a:rPr lang="id-ID" dirty="0" smtClean="0"/>
              <a:t>Penentuan Penerima Beasiswa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1500174"/>
            <a:ext cx="6115064" cy="4625989"/>
          </a:xfrm>
        </p:spPr>
        <p:txBody>
          <a:bodyPr/>
          <a:lstStyle/>
          <a:p>
            <a:r>
              <a:rPr lang="id-ID" sz="2800" dirty="0" smtClean="0"/>
              <a:t>Pemberian beasiswa kepada mahasiswa didasarkan pada dua kriteria, yaitu: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IPK, dan 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Gaji per bulan orang tuanya (G)</a:t>
            </a:r>
          </a:p>
          <a:p>
            <a:r>
              <a:rPr lang="id-ID" sz="2800" dirty="0" smtClean="0"/>
              <a:t>Mana yang lebih layak menerima beasiswa di antara 2 mahasiswa berikut: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A dengan IPK 3,00, Gaji ortu 10 juta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B dengan IPK 2,99 dengan Gaji ortu 1 juta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8229600" cy="1143000"/>
          </a:xfrm>
        </p:spPr>
        <p:txBody>
          <a:bodyPr/>
          <a:lstStyle/>
          <a:p>
            <a:r>
              <a:rPr lang="id-ID" dirty="0" smtClean="0"/>
              <a:t>Langkah/Proses yang Terjadi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Definisikan input dan output sistem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Fuzzifikasi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Inferensi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Defuzzifikasi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Input dan Output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id-ID" dirty="0" smtClean="0"/>
              <a:t>Untuk kasus beasiswa ini:</a:t>
            </a:r>
          </a:p>
          <a:p>
            <a:pPr lvl="1"/>
            <a:r>
              <a:rPr lang="id-ID" dirty="0" smtClean="0"/>
              <a:t>Input:</a:t>
            </a:r>
          </a:p>
          <a:p>
            <a:pPr lvl="2"/>
            <a:r>
              <a:rPr lang="id-ID" dirty="0" smtClean="0"/>
              <a:t>IPK </a:t>
            </a:r>
          </a:p>
          <a:p>
            <a:pPr lvl="2"/>
            <a:r>
              <a:rPr lang="id-ID" dirty="0" smtClean="0"/>
              <a:t>Gaji Orang Tua (G)</a:t>
            </a:r>
          </a:p>
          <a:p>
            <a:pPr lvl="1"/>
            <a:r>
              <a:rPr lang="id-ID" dirty="0" smtClean="0"/>
              <a:t>Output:</a:t>
            </a:r>
          </a:p>
          <a:p>
            <a:pPr lvl="2"/>
            <a:r>
              <a:rPr lang="id-ID" dirty="0" smtClean="0"/>
              <a:t>Nilai kelayakan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id-ID" dirty="0" smtClean="0"/>
              <a:t>Fuzzifikasi[1]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1376" y="1285860"/>
            <a:ext cx="6707088" cy="5214974"/>
          </a:xfrm>
        </p:spPr>
        <p:txBody>
          <a:bodyPr/>
          <a:lstStyle/>
          <a:p>
            <a:r>
              <a:rPr lang="id-ID" dirty="0" smtClean="0"/>
              <a:t>Tujuan akhir yang ingin diperoleh di dalam fuzzifikasi adalah </a:t>
            </a:r>
            <a:r>
              <a:rPr lang="id-ID" b="1" u="sng" dirty="0" smtClean="0"/>
              <a:t>mendapatkan nilai fuzzy untuk setiap input </a:t>
            </a:r>
            <a:r>
              <a:rPr lang="id-ID" dirty="0" smtClean="0"/>
              <a:t>yang nantinya akan diinputkan ke dalam modul inferensi</a:t>
            </a:r>
            <a:endParaRPr lang="en-US" dirty="0" smtClean="0"/>
          </a:p>
          <a:p>
            <a:pPr marL="0" indent="0">
              <a:buNone/>
            </a:pPr>
            <a:endParaRPr lang="id-ID" dirty="0" smtClean="0"/>
          </a:p>
          <a:p>
            <a:r>
              <a:rPr lang="id-ID" dirty="0" smtClean="0">
                <a:solidFill>
                  <a:srgbClr val="FF0000"/>
                </a:solidFill>
              </a:rPr>
              <a:t>Nilai fuzzy </a:t>
            </a:r>
            <a:r>
              <a:rPr lang="id-ID" dirty="0" smtClean="0"/>
              <a:t>yang dimaksud mencakup: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Nilai linguistic</a:t>
            </a:r>
            <a:r>
              <a:rPr lang="en-US" dirty="0" smtClean="0"/>
              <a:t> (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Sedang</a:t>
            </a:r>
            <a:r>
              <a:rPr lang="en-US" dirty="0" smtClean="0"/>
              <a:t>, Kecil,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  <a:endParaRPr lang="id-ID" dirty="0" smtClean="0"/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Derajat keanggotaan</a:t>
            </a:r>
            <a:r>
              <a:rPr lang="en-US" dirty="0" smtClean="0"/>
              <a:t> (IPK 2,99 = 0.97)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id-ID" dirty="0" smtClean="0"/>
              <a:t>Fuzzifikasi[2]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1428736"/>
            <a:ext cx="6715172" cy="4768865"/>
          </a:xfrm>
        </p:spPr>
        <p:txBody>
          <a:bodyPr/>
          <a:lstStyle/>
          <a:p>
            <a:r>
              <a:rPr lang="id-ID" u="sng" dirty="0" smtClean="0">
                <a:solidFill>
                  <a:srgbClr val="0070C0"/>
                </a:solidFill>
              </a:rPr>
              <a:t>Langkah2 yang harus dilakukan</a:t>
            </a:r>
            <a:r>
              <a:rPr lang="id-ID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Nyatakan nilai linguistik apa saja yang akan digunakan untuk setiap variabel input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Tentukan fungsi keanggotaan untuk setiap nilai linguistik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Tentukan nilai fuzzy untuk setiap nilai input yang akan diuji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515088" cy="1143000"/>
          </a:xfrm>
        </p:spPr>
        <p:txBody>
          <a:bodyPr/>
          <a:lstStyle/>
          <a:p>
            <a:r>
              <a:rPr lang="id-ID" dirty="0" smtClean="0"/>
              <a:t>Fuzzifikasi pada Kasus Beasiswa[1]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4" y="1500174"/>
            <a:ext cx="6572296" cy="5000660"/>
          </a:xfrm>
        </p:spPr>
        <p:txBody>
          <a:bodyPr/>
          <a:lstStyle/>
          <a:p>
            <a:r>
              <a:rPr lang="id-ID" dirty="0" smtClean="0"/>
              <a:t>Variabel </a:t>
            </a:r>
            <a:r>
              <a:rPr lang="id-ID" dirty="0" smtClean="0">
                <a:solidFill>
                  <a:srgbClr val="FF0000"/>
                </a:solidFill>
              </a:rPr>
              <a:t>input</a:t>
            </a:r>
            <a:r>
              <a:rPr lang="id-ID" dirty="0" smtClean="0"/>
              <a:t> yang digunakan di dalam pengambilan keputusan: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IPK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Gaji orang tua per bulan (G)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Nilai linguistik </a:t>
            </a:r>
            <a:r>
              <a:rPr lang="id-ID" dirty="0" smtClean="0"/>
              <a:t>untuk setiap variabel (berdasarkan pengetahuan seorang pakar) misalnya sbb: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IPK = {buruk, cukup, bagus}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G = {kecil, sedang, besar, sangat besar}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3C1BC3-46A6-49E6-B8CA-467F9A9E41A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43174" y="1981200"/>
            <a:ext cx="6032514" cy="3886200"/>
          </a:xfrm>
        </p:spPr>
        <p:txBody>
          <a:bodyPr/>
          <a:lstStyle/>
          <a:p>
            <a:pPr eaLnBrk="1" hangingPunct="1"/>
            <a:r>
              <a:rPr lang="id-ID" altLang="ja-JP" sz="2800" dirty="0" smtClean="0">
                <a:ea typeface="ＭＳ Ｐゴシック" charset="-128"/>
              </a:rPr>
              <a:t>Misalkan </a:t>
            </a:r>
            <a:r>
              <a:rPr lang="id-ID" altLang="ja-JP" sz="2800" dirty="0" smtClean="0">
                <a:solidFill>
                  <a:srgbClr val="FF0000"/>
                </a:solidFill>
                <a:ea typeface="ＭＳ Ｐゴシック" charset="-128"/>
              </a:rPr>
              <a:t>A </a:t>
            </a:r>
            <a:r>
              <a:rPr lang="id-ID" altLang="ja-JP" sz="2800" dirty="0" smtClean="0">
                <a:ea typeface="ＭＳ Ｐゴシック" charset="-128"/>
              </a:rPr>
              <a:t>adalah</a:t>
            </a:r>
            <a:r>
              <a:rPr lang="id-ID" altLang="ja-JP" sz="2800" dirty="0" smtClean="0">
                <a:solidFill>
                  <a:srgbClr val="FF0000"/>
                </a:solidFill>
                <a:ea typeface="ＭＳ Ｐゴシック" charset="-128"/>
              </a:rPr>
              <a:t> himpunan yang berisi gelas berisi penuh air</a:t>
            </a:r>
          </a:p>
          <a:p>
            <a:pPr eaLnBrk="1" hangingPunct="1"/>
            <a:r>
              <a:rPr lang="id-ID" altLang="ja-JP" sz="2800" dirty="0" smtClean="0">
                <a:ea typeface="ＭＳ Ｐゴシック" charset="-128"/>
              </a:rPr>
              <a:t>Maka </a:t>
            </a:r>
            <a:r>
              <a:rPr lang="id-ID" altLang="ja-JP" sz="2800" dirty="0" smtClean="0">
                <a:solidFill>
                  <a:srgbClr val="FF0000"/>
                </a:solidFill>
                <a:ea typeface="ＭＳ Ｐゴシック" charset="-128"/>
              </a:rPr>
              <a:t>A’</a:t>
            </a:r>
            <a:r>
              <a:rPr lang="id-ID" altLang="ja-JP" sz="2800" dirty="0" smtClean="0">
                <a:ea typeface="ＭＳ Ｐゴシック" charset="-128"/>
              </a:rPr>
              <a:t>  adalah </a:t>
            </a:r>
            <a:r>
              <a:rPr lang="id-ID" altLang="ja-JP" sz="2800" dirty="0" smtClean="0">
                <a:solidFill>
                  <a:srgbClr val="FF0000"/>
                </a:solidFill>
                <a:ea typeface="ＭＳ Ｐゴシック" charset="-128"/>
              </a:rPr>
              <a:t>himpunan berisi gelas kosong</a:t>
            </a:r>
          </a:p>
          <a:p>
            <a:pPr eaLnBrk="1" hangingPunct="1"/>
            <a:r>
              <a:rPr lang="id-ID" altLang="ja-JP" sz="2800" dirty="0" smtClean="0">
                <a:ea typeface="ＭＳ Ｐゴシック" charset="-128"/>
              </a:rPr>
              <a:t>Jika ada sebuah gelas yang terisi air </a:t>
            </a:r>
            <a:r>
              <a:rPr lang="id-ID" altLang="ja-JP" sz="2800" dirty="0" smtClean="0">
                <a:solidFill>
                  <a:srgbClr val="FF0000"/>
                </a:solidFill>
                <a:ea typeface="ＭＳ Ｐゴシック" charset="-128"/>
              </a:rPr>
              <a:t>setengah penuh</a:t>
            </a:r>
            <a:r>
              <a:rPr lang="id-ID" altLang="ja-JP" sz="2800" dirty="0" smtClean="0">
                <a:ea typeface="ＭＳ Ｐゴシック" charset="-128"/>
              </a:rPr>
              <a:t>, </a:t>
            </a:r>
            <a:r>
              <a:rPr lang="id-ID" altLang="ja-JP" sz="2800" dirty="0" smtClean="0">
                <a:solidFill>
                  <a:srgbClr val="0070C0"/>
                </a:solidFill>
                <a:ea typeface="ＭＳ Ｐゴシック" charset="-128"/>
              </a:rPr>
              <a:t>masuk ke dalam himpunan mana</a:t>
            </a:r>
            <a:r>
              <a:rPr lang="id-ID" altLang="ja-JP" sz="2800" dirty="0" smtClean="0">
                <a:ea typeface="ＭＳ Ｐゴシック" charset="-128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6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Fuzzifikasi pada Kasus Beasiswa[2]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1928802"/>
            <a:ext cx="8501122" cy="4643448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Fungsi keanggotaan </a:t>
            </a:r>
            <a:r>
              <a:rPr lang="id-ID" dirty="0" smtClean="0"/>
              <a:t>untuk setiap nilai linguistik (berdasarkan pengetahuan seorang pakar) misalnya sbb: </a:t>
            </a:r>
          </a:p>
          <a:p>
            <a:endParaRPr lang="id-ID" sz="2400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757" y="4572008"/>
            <a:ext cx="411136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80" y="3071810"/>
            <a:ext cx="51435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635080" cy="1143000"/>
          </a:xfrm>
        </p:spPr>
        <p:txBody>
          <a:bodyPr/>
          <a:lstStyle/>
          <a:p>
            <a:r>
              <a:rPr lang="id-ID" dirty="0" smtClean="0"/>
              <a:t>Fuzzifikasi pada Kasus Beasiswa[3]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525963"/>
          </a:xfrm>
        </p:spPr>
        <p:txBody>
          <a:bodyPr/>
          <a:lstStyle/>
          <a:p>
            <a:r>
              <a:rPr lang="id-ID" dirty="0" smtClean="0"/>
              <a:t>Untuk data uji mahasiswa A, IPK = 3,00 dan G = 10 juta</a:t>
            </a:r>
          </a:p>
          <a:p>
            <a:r>
              <a:rPr lang="id-ID" dirty="0" smtClean="0"/>
              <a:t>Diperoleh 4 nilai fuzzy:</a:t>
            </a:r>
          </a:p>
          <a:p>
            <a:pPr lvl="1"/>
            <a:r>
              <a:rPr lang="id-ID" dirty="0" smtClean="0"/>
              <a:t>Untuk IPK 3,00</a:t>
            </a:r>
          </a:p>
          <a:p>
            <a:pPr lvl="2"/>
            <a:r>
              <a:rPr lang="id-ID" dirty="0" smtClean="0"/>
              <a:t>Cukup (0,5), Bagus (0,5)</a:t>
            </a:r>
          </a:p>
          <a:p>
            <a:pPr lvl="1"/>
            <a:r>
              <a:rPr lang="id-ID" dirty="0" smtClean="0"/>
              <a:t>Untuk G 10 juta</a:t>
            </a:r>
          </a:p>
          <a:p>
            <a:pPr lvl="2"/>
            <a:r>
              <a:rPr lang="id-ID" dirty="0" smtClean="0"/>
              <a:t>Besar (0,4), Sangat Besar (0,6)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Inferensi[1]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686320"/>
          </a:xfrm>
        </p:spPr>
        <p:txBody>
          <a:bodyPr/>
          <a:lstStyle/>
          <a:p>
            <a:r>
              <a:rPr lang="id-ID" dirty="0" smtClean="0"/>
              <a:t>Tujuan akhir yang ingin diperoleh pada bagian inferensi adalah </a:t>
            </a:r>
            <a:r>
              <a:rPr lang="id-ID" b="1" u="sng" dirty="0" smtClean="0">
                <a:solidFill>
                  <a:srgbClr val="FF0000"/>
                </a:solidFill>
              </a:rPr>
              <a:t>mendapatkan nilai fuzzy output</a:t>
            </a:r>
            <a:r>
              <a:rPr lang="id-ID" dirty="0" smtClean="0">
                <a:solidFill>
                  <a:srgbClr val="FF0000"/>
                </a:solidFill>
              </a:rPr>
              <a:t> </a:t>
            </a:r>
            <a:r>
              <a:rPr lang="id-ID" dirty="0" smtClean="0"/>
              <a:t>yang nantinya akan diinputkan ke dalam modul defuzzifikasi</a:t>
            </a:r>
          </a:p>
          <a:p>
            <a:r>
              <a:rPr lang="id-ID" dirty="0" smtClean="0"/>
              <a:t>Nilai fuzzy output mencakup:</a:t>
            </a:r>
          </a:p>
          <a:p>
            <a:pPr lvl="1"/>
            <a:r>
              <a:rPr lang="id-ID" dirty="0" smtClean="0">
                <a:solidFill>
                  <a:srgbClr val="FF0000"/>
                </a:solidFill>
              </a:rPr>
              <a:t>Nilai linguistik</a:t>
            </a:r>
            <a:r>
              <a:rPr lang="id-ID" dirty="0" smtClean="0"/>
              <a:t>, dan</a:t>
            </a:r>
          </a:p>
          <a:p>
            <a:pPr lvl="1"/>
            <a:r>
              <a:rPr lang="id-ID" dirty="0" smtClean="0">
                <a:solidFill>
                  <a:srgbClr val="FF0000"/>
                </a:solidFill>
              </a:rPr>
              <a:t>Derajat keanggotaan</a:t>
            </a:r>
          </a:p>
          <a:p>
            <a:pPr lvl="1"/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143000"/>
          </a:xfrm>
        </p:spPr>
        <p:txBody>
          <a:bodyPr/>
          <a:lstStyle/>
          <a:p>
            <a:r>
              <a:rPr lang="id-ID" dirty="0" smtClean="0"/>
              <a:t>Inferensi[2]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1428736"/>
            <a:ext cx="6643734" cy="5214974"/>
          </a:xfrm>
        </p:spPr>
        <p:txBody>
          <a:bodyPr/>
          <a:lstStyle/>
          <a:p>
            <a:r>
              <a:rPr lang="id-ID" u="sng" dirty="0" smtClean="0">
                <a:solidFill>
                  <a:srgbClr val="FF0000"/>
                </a:solidFill>
              </a:rPr>
              <a:t>Langkah2 yang harus dilakukan</a:t>
            </a:r>
            <a:r>
              <a:rPr lang="id-ID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Nyatakan </a:t>
            </a:r>
            <a:r>
              <a:rPr lang="id-ID" dirty="0" smtClean="0">
                <a:solidFill>
                  <a:srgbClr val="FF0000"/>
                </a:solidFill>
              </a:rPr>
              <a:t>nilai linguistik</a:t>
            </a:r>
            <a:r>
              <a:rPr lang="id-ID" dirty="0" smtClean="0"/>
              <a:t> apa saja yang akan digunakan untuk masing-masing variabel </a:t>
            </a:r>
            <a:r>
              <a:rPr lang="id-ID" dirty="0" smtClean="0">
                <a:solidFill>
                  <a:srgbClr val="FF0000"/>
                </a:solidFill>
              </a:rPr>
              <a:t>output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Tentukan </a:t>
            </a:r>
            <a:r>
              <a:rPr lang="id-ID" dirty="0" smtClean="0">
                <a:solidFill>
                  <a:srgbClr val="FF0000"/>
                </a:solidFill>
              </a:rPr>
              <a:t>fungsi keanggotaan </a:t>
            </a:r>
            <a:r>
              <a:rPr lang="id-ID" dirty="0" smtClean="0"/>
              <a:t>untuk setiap nilai linguistik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>
                <a:solidFill>
                  <a:srgbClr val="FF0000"/>
                </a:solidFill>
              </a:rPr>
              <a:t>Buat aturan fuzzy </a:t>
            </a:r>
            <a:r>
              <a:rPr lang="id-ID" dirty="0" smtClean="0"/>
              <a:t>berdasarkan nilai linguistik pada input dan output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dirty="0" smtClean="0"/>
              <a:t>Tentukan </a:t>
            </a:r>
            <a:r>
              <a:rPr lang="id-ID" dirty="0" smtClean="0">
                <a:solidFill>
                  <a:srgbClr val="FF0000"/>
                </a:solidFill>
              </a:rPr>
              <a:t>nilai fuzzy output </a:t>
            </a:r>
            <a:r>
              <a:rPr lang="id-ID" dirty="0" smtClean="0"/>
              <a:t>berdasarkan nilai fuzzy input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6419056" cy="1143000"/>
          </a:xfrm>
        </p:spPr>
        <p:txBody>
          <a:bodyPr/>
          <a:lstStyle/>
          <a:p>
            <a:r>
              <a:rPr lang="id-ID" dirty="0" smtClean="0"/>
              <a:t>Inferensi pada Kasus Beasiswa[1]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60" y="1600200"/>
            <a:ext cx="6257940" cy="4757758"/>
          </a:xfrm>
        </p:spPr>
        <p:txBody>
          <a:bodyPr/>
          <a:lstStyle/>
          <a:p>
            <a:r>
              <a:rPr lang="id-ID" dirty="0" smtClean="0"/>
              <a:t>Variabel output di dalam pengambilan keputusan:</a:t>
            </a:r>
          </a:p>
          <a:p>
            <a:pPr lvl="1"/>
            <a:r>
              <a:rPr lang="id-ID" dirty="0" smtClean="0"/>
              <a:t>Nilai Kelayakan seorang mahasiswa untuk menerima beasiswa (NK), misalkan skala 0-100</a:t>
            </a:r>
          </a:p>
          <a:p>
            <a:r>
              <a:rPr lang="id-ID" dirty="0" smtClean="0"/>
              <a:t>Nilai linguistik untuk variabel output (berdasarkan pengetahuan seorang pakar) misalnya sbb: :</a:t>
            </a:r>
          </a:p>
          <a:p>
            <a:pPr lvl="1"/>
            <a:r>
              <a:rPr lang="id-ID" dirty="0" smtClean="0"/>
              <a:t>NK = {Rendah, Tinggi}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Inferensi pada Kasus Beasiswa[2]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1928802"/>
            <a:ext cx="8501122" cy="4643448"/>
          </a:xfrm>
        </p:spPr>
        <p:txBody>
          <a:bodyPr/>
          <a:lstStyle/>
          <a:p>
            <a:r>
              <a:rPr lang="id-ID" dirty="0" smtClean="0"/>
              <a:t>Fungsi keanggotaan untuk setiap nilai linguistik output (berdasarkan pengetahuan seorang pakar) misalnya sbb: </a:t>
            </a:r>
          </a:p>
          <a:p>
            <a:endParaRPr lang="id-ID" sz="2400" dirty="0" smtClean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714752"/>
            <a:ext cx="622792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Inferensi pada Kasus Beasiswa[3]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1928802"/>
            <a:ext cx="8501122" cy="4643448"/>
          </a:xfrm>
        </p:spPr>
        <p:txBody>
          <a:bodyPr/>
          <a:lstStyle/>
          <a:p>
            <a:r>
              <a:rPr lang="id-ID" dirty="0" smtClean="0"/>
              <a:t>Aturan fuzzy yang digunakan (berdasarkan pengetahuan seorang pakar) dalam bentuk matriks misalnya sbb: </a:t>
            </a:r>
          </a:p>
          <a:p>
            <a:endParaRPr lang="id-ID" sz="24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4414" y="3786190"/>
          <a:ext cx="7215240" cy="1928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048"/>
                <a:gridCol w="1443048"/>
                <a:gridCol w="1443048"/>
                <a:gridCol w="1443048"/>
                <a:gridCol w="1443048"/>
              </a:tblGrid>
              <a:tr h="4822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IPK vs</a:t>
                      </a:r>
                      <a:r>
                        <a:rPr lang="id-ID" baseline="0" dirty="0" smtClean="0"/>
                        <a:t> G</a:t>
                      </a:r>
                      <a:endParaRPr lang="id-ID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Kecil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Sedang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Besar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Sangat Besar</a:t>
                      </a:r>
                      <a:endParaRPr lang="id-ID" dirty="0"/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Buruk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Rendah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smtClean="0"/>
                        <a:t>Rendah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Rendah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smtClean="0"/>
                        <a:t>Rendah</a:t>
                      </a:r>
                      <a:endParaRPr lang="id-ID" dirty="0"/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Cukup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Tinggi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smtClean="0"/>
                        <a:t>Rendah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smtClean="0"/>
                        <a:t>Rendah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Rendah</a:t>
                      </a:r>
                      <a:endParaRPr lang="id-ID" dirty="0"/>
                    </a:p>
                  </a:txBody>
                  <a:tcPr/>
                </a:tc>
              </a:tr>
              <a:tr h="482206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b="1" dirty="0" smtClean="0">
                          <a:solidFill>
                            <a:schemeClr val="bg1"/>
                          </a:solidFill>
                        </a:rPr>
                        <a:t>Bagus</a:t>
                      </a:r>
                      <a:endParaRPr lang="id-ID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smtClean="0"/>
                        <a:t>Tinggi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smtClean="0"/>
                        <a:t>Tinggi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id-ID" dirty="0" smtClean="0"/>
                        <a:t>Tinggi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Rendah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Inferensi pada Kasus Beasiswa[4]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1928802"/>
            <a:ext cx="8501122" cy="4643448"/>
          </a:xfrm>
        </p:spPr>
        <p:txBody>
          <a:bodyPr/>
          <a:lstStyle/>
          <a:p>
            <a:r>
              <a:rPr lang="id-ID" dirty="0" smtClean="0"/>
              <a:t>Berarti ada 3x4 rules, yaitu: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Buruk AND G = Kecil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Buruk AND G = Sedang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Buruk AND G = Besar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Buruk AND G = Sangat Besar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Kecil THEN NK = Tinggi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Sedang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Besar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Sangat Besar THEN NK = Rendah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Kecil THEN NK = Tinggi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Sedang THEN NK = Tinggi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Besar THEN NK = Tinggi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Sangat Besar THEN NK = Rendah</a:t>
            </a:r>
          </a:p>
          <a:p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Inferensi pada Kasus Beasiswa[5]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1928802"/>
            <a:ext cx="8501122" cy="4643448"/>
          </a:xfrm>
        </p:spPr>
        <p:txBody>
          <a:bodyPr/>
          <a:lstStyle/>
          <a:p>
            <a:r>
              <a:rPr lang="id-ID" dirty="0" smtClean="0"/>
              <a:t>Berdasarkan 4 data input fuzzy (hasil fuzzifikasi) yaitu sbb:</a:t>
            </a:r>
          </a:p>
          <a:p>
            <a:pPr lvl="1"/>
            <a:r>
              <a:rPr lang="id-ID" dirty="0" smtClean="0"/>
              <a:t>IPK Cukup(0,5), IPK Bagus(0,5)</a:t>
            </a:r>
          </a:p>
          <a:p>
            <a:pPr lvl="1"/>
            <a:r>
              <a:rPr lang="id-ID" dirty="0" smtClean="0"/>
              <a:t>G Besar(0,4), G Sangat Besar(0,6)</a:t>
            </a:r>
          </a:p>
          <a:p>
            <a:r>
              <a:rPr lang="id-ID" dirty="0" smtClean="0"/>
              <a:t>Maka rules yang dapat dipakai adalah: </a:t>
            </a:r>
          </a:p>
          <a:p>
            <a:pPr marL="971550" lvl="1" indent="-514350">
              <a:buFont typeface="+mj-lt"/>
              <a:buAutoNum type="arabicPeriod" startAt="7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Besar THEN NK = Rendah</a:t>
            </a:r>
          </a:p>
          <a:p>
            <a:pPr marL="971550" lvl="1" indent="-514350">
              <a:buFont typeface="+mj-lt"/>
              <a:buAutoNum type="arabicPeriod" startAt="7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 AND G = Sangat Besar THEN NK = Rendah</a:t>
            </a:r>
          </a:p>
          <a:p>
            <a:pPr marL="971550" lvl="1" indent="-514350">
              <a:buFont typeface="+mj-lt"/>
              <a:buAutoNum type="arabicPeriod" startAt="11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Besar THEN NK = Tinggi</a:t>
            </a:r>
          </a:p>
          <a:p>
            <a:pPr marL="971550" lvl="1" indent="-514350">
              <a:buFont typeface="+mj-lt"/>
              <a:buAutoNum type="arabicPeriod" startAt="11"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 AND G = Sangat Besar THEN NK = Rendah</a:t>
            </a:r>
          </a:p>
          <a:p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Inferensi pada Kasus Beasiswa[6]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4643448"/>
          </a:xfrm>
        </p:spPr>
        <p:txBody>
          <a:bodyPr/>
          <a:lstStyle/>
          <a:p>
            <a:r>
              <a:rPr lang="id-ID" dirty="0" smtClean="0"/>
              <a:t>Sehingga diperoleh: </a:t>
            </a:r>
          </a:p>
          <a:p>
            <a:pPr marL="720725" lvl="1" indent="-360363"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Cukup(0,5) AND G = Besar(0,4) THEN NK = Rendah(0,4)</a:t>
            </a:r>
          </a:p>
          <a:p>
            <a:pPr marL="720725" lvl="1" indent="-360363"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Cukup(0,5) AND G = Sangat Besar(0,6) THEN NK = Rendah(0,5)</a:t>
            </a:r>
          </a:p>
          <a:p>
            <a:pPr marL="720725" lvl="1" indent="-360363"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Bagus(0,5) AND G = Besar(0,4) THEN NK = Tinggi(0,4)</a:t>
            </a:r>
          </a:p>
          <a:p>
            <a:pPr marL="720725" lvl="1" indent="-360363">
              <a:buNone/>
            </a:pPr>
            <a:r>
              <a:rPr lang="id-ID" sz="1800" dirty="0" smtClean="0">
                <a:latin typeface="Courier New" pitchFamily="49" charset="0"/>
                <a:cs typeface="Courier New" pitchFamily="49" charset="0"/>
              </a:rPr>
              <a:t>IF IPK = Bagus(0,5) AND G = Sangat Besar(0,6) THEN NK = Rendah(0,5)</a:t>
            </a:r>
          </a:p>
          <a:p>
            <a:r>
              <a:rPr lang="id-ID" dirty="0" smtClean="0"/>
              <a:t>Maka diperoleh 2 nilai fuzzy output:</a:t>
            </a:r>
          </a:p>
          <a:p>
            <a:pPr lvl="1"/>
            <a:r>
              <a:rPr lang="id-ID" dirty="0" smtClean="0"/>
              <a:t>NK Tinggi(0,4)</a:t>
            </a:r>
          </a:p>
          <a:p>
            <a:pPr lvl="1"/>
            <a:r>
              <a:rPr lang="id-ID" dirty="0" smtClean="0"/>
              <a:t>NK Rendah(0,4) ˅ NK Rendah(0,5) ˅ NK Rendah(0,5)  = NK Rendah(0,5)</a:t>
            </a:r>
          </a:p>
          <a:p>
            <a:pPr>
              <a:buNone/>
            </a:pP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3C1BC3-46A6-49E6-B8CA-467F9A9E41A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27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14"/>
            <a:ext cx="8229600" cy="1371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Himpunan</a:t>
            </a:r>
            <a:r>
              <a:rPr lang="en-US" dirty="0" smtClean="0"/>
              <a:t> Fuzzy</a:t>
            </a:r>
            <a:r>
              <a:rPr lang="id-ID" dirty="0" smtClean="0"/>
              <a:t>[1]</a:t>
            </a:r>
            <a:endParaRPr lang="en-US" dirty="0" smtClean="0"/>
          </a:p>
        </p:txBody>
      </p:sp>
      <p:sp>
        <p:nvSpPr>
          <p:cNvPr id="20275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643174" y="1643050"/>
            <a:ext cx="6032514" cy="464347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id-ID" altLang="ja-JP" sz="2500" dirty="0" smtClean="0">
                <a:ea typeface="ＭＳ Ｐゴシック" charset="-128"/>
              </a:rPr>
              <a:t>Untuk memfasilitasi kondisi yang “samar-samar” di atas, keanggotaan sebuah elemen di dalam himpunan fuzzy dinyatakan dengan </a:t>
            </a:r>
            <a:r>
              <a:rPr lang="id-ID" altLang="ja-JP" sz="2500" dirty="0" smtClean="0">
                <a:solidFill>
                  <a:srgbClr val="FF0000"/>
                </a:solidFill>
                <a:ea typeface="ＭＳ Ｐゴシック" charset="-128"/>
              </a:rPr>
              <a:t>“derajat keanggotaan” </a:t>
            </a:r>
            <a:r>
              <a:rPr lang="id-ID" altLang="ja-JP" sz="2500" dirty="0" smtClean="0">
                <a:ea typeface="ＭＳ Ｐゴシック" charset="-128"/>
              </a:rPr>
              <a:t>atau membership values</a:t>
            </a:r>
          </a:p>
          <a:p>
            <a:pPr eaLnBrk="1" hangingPunct="1">
              <a:lnSpc>
                <a:spcPct val="120000"/>
              </a:lnSpc>
            </a:pPr>
            <a:r>
              <a:rPr lang="id-ID" sz="2500" dirty="0" smtClean="0">
                <a:ea typeface="ＭＳ Ｐゴシック" charset="-128"/>
              </a:rPr>
              <a:t>             artinya </a:t>
            </a:r>
            <a:r>
              <a:rPr lang="id-ID" sz="2500" dirty="0" smtClean="0">
                <a:solidFill>
                  <a:srgbClr val="FF0000"/>
                </a:solidFill>
                <a:ea typeface="ＭＳ Ｐゴシック" charset="-128"/>
              </a:rPr>
              <a:t>derajat keanggotaan elemen x pada himpunan A</a:t>
            </a:r>
          </a:p>
          <a:p>
            <a:pPr eaLnBrk="1" hangingPunct="1">
              <a:lnSpc>
                <a:spcPct val="120000"/>
              </a:lnSpc>
            </a:pPr>
            <a:r>
              <a:rPr lang="id-ID" sz="2500" dirty="0" smtClean="0">
                <a:ea typeface="ＭＳ Ｐゴシック" charset="-128"/>
              </a:rPr>
              <a:t>Nilai derajat keangotaan suatu elemen pada himpunan fuzzy berkisar antara nilai </a:t>
            </a:r>
            <a:r>
              <a:rPr lang="id-ID" sz="2500" dirty="0" smtClean="0">
                <a:solidFill>
                  <a:srgbClr val="FF0000"/>
                </a:solidFill>
                <a:ea typeface="ＭＳ Ｐゴシック" charset="-128"/>
              </a:rPr>
              <a:t>0 sampai 1 atau [0,1]</a:t>
            </a:r>
            <a:endParaRPr lang="en-US" sz="2500" dirty="0" smtClean="0">
              <a:solidFill>
                <a:srgbClr val="FF0000"/>
              </a:solidFill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3" y="4086982"/>
            <a:ext cx="785818" cy="4135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2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2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2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/>
      <p:bldP spid="202756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Inferensi pada Kasus Beasiswa[7]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4643448"/>
          </a:xfrm>
        </p:spPr>
        <p:txBody>
          <a:bodyPr/>
          <a:lstStyle/>
          <a:p>
            <a:r>
              <a:rPr lang="id-ID" dirty="0" smtClean="0"/>
              <a:t>Untuk inferensi menggunakan </a:t>
            </a:r>
            <a:r>
              <a:rPr lang="id-ID" dirty="0" smtClean="0">
                <a:solidFill>
                  <a:srgbClr val="0070C0"/>
                </a:solidFill>
              </a:rPr>
              <a:t>Model Mamdani</a:t>
            </a:r>
            <a:r>
              <a:rPr lang="id-ID" dirty="0" smtClean="0"/>
              <a:t>, ada 2 metode inferensi yang dapat digunakan, yaitu: </a:t>
            </a:r>
            <a:r>
              <a:rPr lang="id-ID" dirty="0" smtClean="0">
                <a:solidFill>
                  <a:srgbClr val="FF0000"/>
                </a:solidFill>
              </a:rPr>
              <a:t>clipping</a:t>
            </a:r>
            <a:r>
              <a:rPr lang="id-ID" dirty="0" smtClean="0"/>
              <a:t> dan scalling</a:t>
            </a:r>
          </a:p>
          <a:p>
            <a:r>
              <a:rPr lang="id-ID" dirty="0" smtClean="0"/>
              <a:t>Dari hasil di atas, dengan menggunakan metode </a:t>
            </a:r>
            <a:r>
              <a:rPr lang="id-ID" dirty="0" smtClean="0">
                <a:solidFill>
                  <a:srgbClr val="FF0000"/>
                </a:solidFill>
              </a:rPr>
              <a:t>Clipping</a:t>
            </a:r>
            <a:r>
              <a:rPr lang="id-ID" dirty="0" smtClean="0"/>
              <a:t> akan diperoleh:</a:t>
            </a:r>
          </a:p>
          <a:p>
            <a:pPr>
              <a:buNone/>
            </a:pPr>
            <a:endParaRPr lang="id-ID" sz="2400" dirty="0" smtClean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4572008"/>
            <a:ext cx="428628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4643459"/>
            <a:ext cx="4305328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id-ID" dirty="0" smtClean="0"/>
              <a:t>Defuzzifikasi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7422" y="1428736"/>
            <a:ext cx="6500858" cy="5072098"/>
          </a:xfrm>
        </p:spPr>
        <p:txBody>
          <a:bodyPr/>
          <a:lstStyle/>
          <a:p>
            <a:r>
              <a:rPr lang="id-ID" sz="2800" dirty="0" smtClean="0"/>
              <a:t>Tujuan akhir yang ingin diperoleh di dalam defuzzifikasi adalah </a:t>
            </a:r>
            <a:r>
              <a:rPr lang="id-ID" sz="2800" b="1" u="sng" dirty="0" smtClean="0"/>
              <a:t>mendapatkan nilai output yang bersifat crisp (tegas) </a:t>
            </a:r>
            <a:r>
              <a:rPr lang="id-ID" sz="2800" dirty="0" smtClean="0"/>
              <a:t>sebagai hasil akhir</a:t>
            </a:r>
          </a:p>
          <a:p>
            <a:r>
              <a:rPr lang="id-ID" sz="2800" dirty="0" smtClean="0"/>
              <a:t>Langkah yang dilakukan: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Lakukan proses composition atau agregasi hasil clipping yang diperoleh dari bagian inferensi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Tentukan nilai crisp akhir (menggunakan metode2 defuzzifikasi)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Defuzzifikasi pada Kasus Beasiswa[1]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4643448"/>
          </a:xfrm>
        </p:spPr>
        <p:txBody>
          <a:bodyPr/>
          <a:lstStyle/>
          <a:p>
            <a:r>
              <a:rPr lang="id-ID" dirty="0" smtClean="0">
                <a:solidFill>
                  <a:srgbClr val="FF0000"/>
                </a:solidFill>
              </a:rPr>
              <a:t>Composition</a:t>
            </a:r>
            <a:r>
              <a:rPr lang="id-ID" dirty="0" smtClean="0"/>
              <a:t> atau agregasi dari kedua fuzzy set yang dihasilkan sebelumnya yaitu NK Tinggi(0,4) dan NK Rendah(0,5) akan menghasilkan fuzzy set tunggal sbb:</a:t>
            </a:r>
          </a:p>
          <a:p>
            <a:pPr>
              <a:buNone/>
            </a:pPr>
            <a:endParaRPr lang="id-ID" sz="2400" dirty="0" smtClean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071942"/>
            <a:ext cx="6002257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Defuzzifikasi pada Kasus Beasiswa[2]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4643448"/>
          </a:xfrm>
        </p:spPr>
        <p:txBody>
          <a:bodyPr/>
          <a:lstStyle/>
          <a:p>
            <a:r>
              <a:rPr lang="id-ID" sz="2800" dirty="0" smtClean="0"/>
              <a:t>Misalkan untuk penghitungan </a:t>
            </a:r>
            <a:r>
              <a:rPr lang="id-ID" sz="2800" dirty="0" smtClean="0">
                <a:solidFill>
                  <a:srgbClr val="FF0000"/>
                </a:solidFill>
              </a:rPr>
              <a:t>nilai crisp akhir </a:t>
            </a:r>
            <a:r>
              <a:rPr lang="id-ID" sz="2800" dirty="0" smtClean="0"/>
              <a:t>digunakan </a:t>
            </a:r>
            <a:r>
              <a:rPr lang="id-ID" sz="2800" dirty="0" smtClean="0">
                <a:solidFill>
                  <a:srgbClr val="FF0000"/>
                </a:solidFill>
              </a:rPr>
              <a:t>metode Centroid Method </a:t>
            </a:r>
            <a:r>
              <a:rPr lang="id-ID" sz="2800" dirty="0" smtClean="0"/>
              <a:t>(Centre of Gravity) dengan persamaan:</a:t>
            </a:r>
          </a:p>
          <a:p>
            <a:endParaRPr lang="id-ID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Persamaan di atas digunakan untuk menentukan centre of gravity pada area abu-abu yang dihasilkan. </a:t>
            </a:r>
          </a:p>
          <a:p>
            <a:r>
              <a:rPr lang="id-ID" sz="2800" dirty="0" smtClean="0"/>
              <a:t>Untuk menggunakan persamaan di atas, perlu diambil </a:t>
            </a:r>
            <a:r>
              <a:rPr lang="id-ID" sz="2800" dirty="0" smtClean="0">
                <a:solidFill>
                  <a:srgbClr val="FF0000"/>
                </a:solidFill>
              </a:rPr>
              <a:t>sekumpulan sampel titik</a:t>
            </a:r>
            <a:r>
              <a:rPr lang="id-ID" sz="2800" dirty="0" smtClean="0"/>
              <a:t>. </a:t>
            </a:r>
            <a:r>
              <a:rPr lang="id-ID" sz="2800" dirty="0" smtClean="0">
                <a:solidFill>
                  <a:srgbClr val="FF0000"/>
                </a:solidFill>
              </a:rPr>
              <a:t>Semakin banyak sampel </a:t>
            </a:r>
            <a:r>
              <a:rPr lang="id-ID" sz="2800" dirty="0" smtClean="0"/>
              <a:t>yang diambil, hasilnya akan </a:t>
            </a:r>
            <a:r>
              <a:rPr lang="id-ID" sz="2800" dirty="0" smtClean="0">
                <a:solidFill>
                  <a:srgbClr val="FF0000"/>
                </a:solidFill>
              </a:rPr>
              <a:t>semakin akurat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sz="2400" dirty="0" smtClean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071810"/>
            <a:ext cx="2603628" cy="1104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Defuzzifikasi pada Kasus Beasiswa[3]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142844" y="1928802"/>
            <a:ext cx="8858312" cy="4643448"/>
          </a:xfrm>
        </p:spPr>
        <p:txBody>
          <a:bodyPr/>
          <a:lstStyle/>
          <a:p>
            <a:r>
              <a:rPr lang="id-ID" sz="2800" dirty="0" smtClean="0"/>
              <a:t>Misalkan akan diambil 10 buah sampel titik sebagai berikut:</a:t>
            </a:r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r>
              <a:rPr lang="id-ID" sz="2800" dirty="0" smtClean="0"/>
              <a:t>Maka:</a:t>
            </a:r>
            <a:endParaRPr lang="id-ID" dirty="0" smtClean="0"/>
          </a:p>
          <a:p>
            <a:pPr>
              <a:buNone/>
            </a:pPr>
            <a:endParaRPr lang="id-ID" sz="2400" dirty="0" smtClean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3000372"/>
            <a:ext cx="637739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6000768"/>
            <a:ext cx="5724525" cy="485775"/>
          </a:xfrm>
          <a:prstGeom prst="rect">
            <a:avLst/>
          </a:prstGeom>
          <a:noFill/>
        </p:spPr>
      </p:pic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6000768"/>
            <a:ext cx="17526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uiExpand="1" build="p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r>
              <a:rPr lang="id-ID" dirty="0" smtClean="0"/>
              <a:t>Jadi mahasiswa A dengan IPK 3,00 dan Gaji orang tua per bulan 10 juta mendapatkan nilai kelayakan 52,39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r>
              <a:rPr lang="id-ID" dirty="0" smtClean="0"/>
              <a:t>Bagaimana dengan mahasiswa B dengan IPK 2,99 dan Gaji orang tua per bulan </a:t>
            </a:r>
            <a:r>
              <a:rPr lang="en-US" dirty="0"/>
              <a:t>1</a:t>
            </a:r>
            <a:r>
              <a:rPr lang="id-ID" dirty="0" smtClean="0"/>
              <a:t> juta? </a:t>
            </a:r>
            <a:endParaRPr lang="en-US" dirty="0" smtClean="0"/>
          </a:p>
          <a:p>
            <a:r>
              <a:rPr lang="id-ID" dirty="0" smtClean="0"/>
              <a:t>Bagaimana </a:t>
            </a:r>
            <a:r>
              <a:rPr lang="id-ID" dirty="0"/>
              <a:t>dengan mahasiswa </a:t>
            </a:r>
            <a:r>
              <a:rPr lang="en-US" dirty="0" smtClean="0"/>
              <a:t>C</a:t>
            </a:r>
            <a:r>
              <a:rPr lang="id-ID" dirty="0" smtClean="0"/>
              <a:t> </a:t>
            </a:r>
            <a:r>
              <a:rPr lang="id-ID" dirty="0"/>
              <a:t>dengan IPK </a:t>
            </a:r>
            <a:r>
              <a:rPr lang="en-US" dirty="0" smtClean="0"/>
              <a:t>3,9</a:t>
            </a:r>
            <a:r>
              <a:rPr lang="id-ID" dirty="0" smtClean="0"/>
              <a:t> </a:t>
            </a:r>
            <a:r>
              <a:rPr lang="id-ID" dirty="0"/>
              <a:t>dan Gaji orang tua per bulan </a:t>
            </a:r>
            <a:r>
              <a:rPr lang="en-US" dirty="0" smtClean="0"/>
              <a:t>5</a:t>
            </a:r>
            <a:r>
              <a:rPr lang="id-ID" dirty="0" smtClean="0"/>
              <a:t> </a:t>
            </a:r>
            <a:r>
              <a:rPr lang="id-ID" dirty="0"/>
              <a:t>juta? </a:t>
            </a:r>
            <a:endParaRPr lang="en-US" dirty="0" smtClean="0"/>
          </a:p>
          <a:p>
            <a:r>
              <a:rPr lang="id-ID" dirty="0" smtClean="0"/>
              <a:t>Mana </a:t>
            </a:r>
            <a:r>
              <a:rPr lang="id-ID" dirty="0"/>
              <a:t>yang lebih layak menerima </a:t>
            </a:r>
            <a:r>
              <a:rPr lang="id-ID" dirty="0" smtClean="0"/>
              <a:t>beasiswa</a:t>
            </a:r>
            <a:r>
              <a:rPr lang="en-US" dirty="0" smtClean="0"/>
              <a:t>, A, B, </a:t>
            </a:r>
            <a:r>
              <a:rPr lang="en-US" dirty="0" err="1" smtClean="0"/>
              <a:t>atau</a:t>
            </a:r>
            <a:r>
              <a:rPr lang="en-US" dirty="0" smtClean="0"/>
              <a:t> C</a:t>
            </a:r>
            <a:r>
              <a:rPr lang="id-ID" dirty="0" smtClean="0"/>
              <a:t>?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412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600200"/>
            <a:ext cx="6186502" cy="4525963"/>
          </a:xfrm>
        </p:spPr>
        <p:txBody>
          <a:bodyPr/>
          <a:lstStyle/>
          <a:p>
            <a:r>
              <a:rPr lang="id-ID" dirty="0" smtClean="0"/>
              <a:t>Bagaimana jika yang melamar beasiswa 500 orang sementara beasiswa hanya ada 100?</a:t>
            </a:r>
          </a:p>
          <a:p>
            <a:r>
              <a:rPr lang="id-ID" dirty="0" smtClean="0"/>
              <a:t>Bagaimana jika digunakan Model Sugeno?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/>
          <a:lstStyle/>
          <a:p>
            <a:r>
              <a:rPr lang="id-ID" dirty="0" smtClean="0"/>
              <a:t>Himpunan Fuzzy[2]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43174" y="1428736"/>
            <a:ext cx="6043626" cy="4697427"/>
          </a:xfrm>
        </p:spPr>
        <p:txBody>
          <a:bodyPr/>
          <a:lstStyle/>
          <a:p>
            <a:r>
              <a:rPr lang="id-ID" sz="2600" dirty="0" smtClean="0"/>
              <a:t>Arti derajat keanggotaan: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Jika                 , maka x adalah </a:t>
            </a:r>
            <a:r>
              <a:rPr lang="id-ID" sz="2400" dirty="0" smtClean="0">
                <a:solidFill>
                  <a:srgbClr val="FF0000"/>
                </a:solidFill>
              </a:rPr>
              <a:t>anggota penuh</a:t>
            </a:r>
            <a:r>
              <a:rPr lang="id-ID" sz="2400" dirty="0" smtClean="0"/>
              <a:t> himp. A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Jika                 , maka x </a:t>
            </a:r>
            <a:r>
              <a:rPr lang="id-ID" sz="2400" dirty="0" smtClean="0">
                <a:solidFill>
                  <a:srgbClr val="FF0000"/>
                </a:solidFill>
              </a:rPr>
              <a:t>bukan anggota </a:t>
            </a:r>
            <a:r>
              <a:rPr lang="id-ID" sz="2400" dirty="0" smtClean="0"/>
              <a:t>himp. A</a:t>
            </a:r>
          </a:p>
          <a:p>
            <a:pPr marL="971550" lvl="1" indent="-514350">
              <a:buFont typeface="+mj-lt"/>
              <a:buAutoNum type="arabicPeriod"/>
            </a:pPr>
            <a:r>
              <a:rPr lang="id-ID" sz="2400" dirty="0" smtClean="0"/>
              <a:t>Jika                                     , maka x adalah anggota himp. </a:t>
            </a:r>
            <a:r>
              <a:rPr lang="id-ID" sz="2400" dirty="0" smtClean="0">
                <a:solidFill>
                  <a:srgbClr val="FF0000"/>
                </a:solidFill>
              </a:rPr>
              <a:t>A dengan derajat keanggotaan sebesar µ</a:t>
            </a:r>
            <a:r>
              <a:rPr lang="id-ID" sz="2400" dirty="0" smtClean="0"/>
              <a:t>.</a:t>
            </a:r>
          </a:p>
          <a:p>
            <a:r>
              <a:rPr lang="id-ID" sz="2600" dirty="0" smtClean="0"/>
              <a:t>Seorang dengan </a:t>
            </a:r>
            <a:r>
              <a:rPr lang="id-ID" sz="2600" dirty="0" smtClean="0">
                <a:solidFill>
                  <a:srgbClr val="0070C0"/>
                </a:solidFill>
              </a:rPr>
              <a:t>tinggi 1.695 m </a:t>
            </a:r>
            <a:r>
              <a:rPr lang="id-ID" sz="2600" dirty="0" smtClean="0"/>
              <a:t>menurut teori Fuzzy Set </a:t>
            </a:r>
            <a:r>
              <a:rPr lang="id-ID" sz="26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tidak ditolak</a:t>
            </a:r>
            <a:r>
              <a:rPr lang="en-US" sz="2600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id-ID" sz="2600" dirty="0" smtClean="0">
                <a:solidFill>
                  <a:srgbClr val="FF0000"/>
                </a:solidFill>
              </a:rPr>
              <a:t>keanggotaannya </a:t>
            </a:r>
            <a:r>
              <a:rPr lang="id-ID" sz="2600" dirty="0" smtClean="0"/>
              <a:t>di dalam Himpunan Orang yang Tinggi, melainkan </a:t>
            </a:r>
            <a:r>
              <a:rPr lang="id-ID" sz="2600" u="sng" dirty="0" smtClean="0">
                <a:solidFill>
                  <a:srgbClr val="FF0000"/>
                </a:solidFill>
              </a:rPr>
              <a:t>diturunkan</a:t>
            </a:r>
            <a:r>
              <a:rPr lang="id-ID" sz="2600" dirty="0" smtClean="0">
                <a:solidFill>
                  <a:srgbClr val="FF0000"/>
                </a:solidFill>
              </a:rPr>
              <a:t> </a:t>
            </a:r>
            <a:r>
              <a:rPr lang="id-ID" sz="2600" dirty="0" smtClean="0"/>
              <a:t>derajat keanggotaannya</a:t>
            </a:r>
            <a:endParaRPr lang="id-ID" sz="2600" dirty="0"/>
          </a:p>
        </p:txBody>
      </p:sp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978070"/>
            <a:ext cx="1071570" cy="307922"/>
          </a:xfrm>
          <a:prstGeom prst="rect">
            <a:avLst/>
          </a:prstGeom>
          <a:noFill/>
        </p:spPr>
      </p:pic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2786058"/>
            <a:ext cx="1071570" cy="307922"/>
          </a:xfrm>
          <a:prstGeom prst="rect">
            <a:avLst/>
          </a:prstGeom>
          <a:noFill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3571876"/>
            <a:ext cx="2428893" cy="341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13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138</Template>
  <TotalTime>6080</TotalTime>
  <Words>2819</Words>
  <Application>Microsoft Office PowerPoint</Application>
  <PresentationFormat>On-screen Show (4:3)</PresentationFormat>
  <Paragraphs>456</Paragraphs>
  <Slides>87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87</vt:i4>
      </vt:variant>
    </vt:vector>
  </HeadingPairs>
  <TitlesOfParts>
    <vt:vector size="96" baseType="lpstr">
      <vt:lpstr>ＭＳ Ｐゴシック</vt:lpstr>
      <vt:lpstr>Arial</vt:lpstr>
      <vt:lpstr>Calibri</vt:lpstr>
      <vt:lpstr>Courier New</vt:lpstr>
      <vt:lpstr>Symbol</vt:lpstr>
      <vt:lpstr>Times New Roman</vt:lpstr>
      <vt:lpstr>Wingdings</vt:lpstr>
      <vt:lpstr>138</vt:lpstr>
      <vt:lpstr>Equation</vt:lpstr>
      <vt:lpstr>FUZZY SYSTEM</vt:lpstr>
      <vt:lpstr>Latar Belakang</vt:lpstr>
      <vt:lpstr>Ilustrasi</vt:lpstr>
      <vt:lpstr>Himpunan Klasik[1]</vt:lpstr>
      <vt:lpstr>Himpunan Klasik[2]</vt:lpstr>
      <vt:lpstr>Himpunan Klasik[3]</vt:lpstr>
      <vt:lpstr>Contoh :</vt:lpstr>
      <vt:lpstr>Himpunan Fuzzy[1]</vt:lpstr>
      <vt:lpstr>Himpunan Fuzzy[2]</vt:lpstr>
      <vt:lpstr>Himpunan Fuzzy[3]</vt:lpstr>
      <vt:lpstr>Himpunan Fuzzy[4]</vt:lpstr>
      <vt:lpstr>Himpunan Fuzzy[5]</vt:lpstr>
      <vt:lpstr>Representasi Himpunan Fuzzy</vt:lpstr>
      <vt:lpstr>Enumerasi Himp. Fuzzy-Contoh 1</vt:lpstr>
      <vt:lpstr>Enumerasi Himp. Fuzzy-Contoh2</vt:lpstr>
      <vt:lpstr>Enumerasi Himp. Fuzzy-Contoh3</vt:lpstr>
      <vt:lpstr>Fungsi Keanggotaan-Himp. Fuzzy</vt:lpstr>
      <vt:lpstr>PowerPoint Presentation</vt:lpstr>
      <vt:lpstr>Fungsi Segitiga</vt:lpstr>
      <vt:lpstr>Fungsi Trapesium</vt:lpstr>
      <vt:lpstr>Fungsi Sigmoid</vt:lpstr>
      <vt:lpstr>Contoh-1</vt:lpstr>
      <vt:lpstr>Contoh-2</vt:lpstr>
      <vt:lpstr>Contoh-3</vt:lpstr>
      <vt:lpstr>PowerPoint Presentation</vt:lpstr>
      <vt:lpstr>Operasi Himpunan Fuzzy</vt:lpstr>
      <vt:lpstr>Operasi AND</vt:lpstr>
      <vt:lpstr>Contoh</vt:lpstr>
      <vt:lpstr>Contoh-1 AND</vt:lpstr>
      <vt:lpstr>PowerPoint Presentation</vt:lpstr>
      <vt:lpstr>Contoh-2 AND</vt:lpstr>
      <vt:lpstr>PowerPoint Presentation</vt:lpstr>
      <vt:lpstr>Operasi OR</vt:lpstr>
      <vt:lpstr>Contoh</vt:lpstr>
      <vt:lpstr>Contoh-1 OR</vt:lpstr>
      <vt:lpstr>PowerPoint Presentation</vt:lpstr>
      <vt:lpstr>Contoh-2 OR</vt:lpstr>
      <vt:lpstr>PowerPoint Presentation</vt:lpstr>
      <vt:lpstr>Operasi NOT</vt:lpstr>
      <vt:lpstr>Contoh</vt:lpstr>
      <vt:lpstr>Contoh-1 NOT</vt:lpstr>
      <vt:lpstr>Contoh-2 NOT</vt:lpstr>
      <vt:lpstr>PowerPoint Presentation</vt:lpstr>
      <vt:lpstr>Latihan 1</vt:lpstr>
      <vt:lpstr>Latihan 1</vt:lpstr>
      <vt:lpstr>Latihan 2</vt:lpstr>
      <vt:lpstr>Latihan 2</vt:lpstr>
      <vt:lpstr>Latihan</vt:lpstr>
      <vt:lpstr>Latihan</vt:lpstr>
      <vt:lpstr>Peubah Linguistik</vt:lpstr>
      <vt:lpstr>Studi Kasus</vt:lpstr>
      <vt:lpstr>Studi Kasus-lanj</vt:lpstr>
      <vt:lpstr>Studi Kasus-lanj.</vt:lpstr>
      <vt:lpstr>PowerPoint Presentation</vt:lpstr>
      <vt:lpstr>Fuzzy Inference Systems</vt:lpstr>
      <vt:lpstr>Arsitektur FIS</vt:lpstr>
      <vt:lpstr>Arsitektur FIS</vt:lpstr>
      <vt:lpstr>Proses di dalam FIS</vt:lpstr>
      <vt:lpstr>Modul Fuzzifikasi</vt:lpstr>
      <vt:lpstr>Inferensi</vt:lpstr>
      <vt:lpstr>Inferensi</vt:lpstr>
      <vt:lpstr>Modul Defuzzifikasi</vt:lpstr>
      <vt:lpstr>PowerPoint Presentation</vt:lpstr>
      <vt:lpstr>Penentuan Penerima Beasiswa</vt:lpstr>
      <vt:lpstr>Langkah/Proses yang Terjadi</vt:lpstr>
      <vt:lpstr>Input dan Output</vt:lpstr>
      <vt:lpstr>Fuzzifikasi[1]</vt:lpstr>
      <vt:lpstr>Fuzzifikasi[2]</vt:lpstr>
      <vt:lpstr>Fuzzifikasi pada Kasus Beasiswa[1]</vt:lpstr>
      <vt:lpstr>Fuzzifikasi pada Kasus Beasiswa[2]</vt:lpstr>
      <vt:lpstr>Fuzzifikasi pada Kasus Beasiswa[3]</vt:lpstr>
      <vt:lpstr>Inferensi[1]</vt:lpstr>
      <vt:lpstr>Inferensi[2]</vt:lpstr>
      <vt:lpstr>Inferensi pada Kasus Beasiswa[1]</vt:lpstr>
      <vt:lpstr>Inferensi pada Kasus Beasiswa[2]</vt:lpstr>
      <vt:lpstr>Inferensi pada Kasus Beasiswa[3]</vt:lpstr>
      <vt:lpstr>Inferensi pada Kasus Beasiswa[4]</vt:lpstr>
      <vt:lpstr>Inferensi pada Kasus Beasiswa[5]</vt:lpstr>
      <vt:lpstr>Inferensi pada Kasus Beasiswa[6]</vt:lpstr>
      <vt:lpstr>Inferensi pada Kasus Beasiswa[7]</vt:lpstr>
      <vt:lpstr>Defuzzifikasi</vt:lpstr>
      <vt:lpstr>Defuzzifikasi pada Kasus Beasiswa[1]</vt:lpstr>
      <vt:lpstr>Defuzzifikasi pada Kasus Beasiswa[2]</vt:lpstr>
      <vt:lpstr>Defuzzifikasi pada Kasus Beasiswa[3]</vt:lpstr>
      <vt:lpstr>kesimpulan</vt:lpstr>
      <vt:lpstr>Latihan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Astri</dc:creator>
  <cp:lastModifiedBy>Fairuz Azmi</cp:lastModifiedBy>
  <cp:revision>221</cp:revision>
  <dcterms:created xsi:type="dcterms:W3CDTF">2012-02-27T03:10:24Z</dcterms:created>
  <dcterms:modified xsi:type="dcterms:W3CDTF">2017-03-23T21:50:29Z</dcterms:modified>
</cp:coreProperties>
</file>