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12" r:id="rId3"/>
    <p:sldId id="313" r:id="rId4"/>
    <p:sldId id="314" r:id="rId5"/>
    <p:sldId id="355" r:id="rId6"/>
    <p:sldId id="317" r:id="rId7"/>
    <p:sldId id="393" r:id="rId8"/>
    <p:sldId id="320" r:id="rId9"/>
    <p:sldId id="323" r:id="rId10"/>
    <p:sldId id="394" r:id="rId11"/>
    <p:sldId id="395" r:id="rId12"/>
    <p:sldId id="396" r:id="rId13"/>
    <p:sldId id="397" r:id="rId14"/>
    <p:sldId id="335" r:id="rId15"/>
    <p:sldId id="371" r:id="rId16"/>
    <p:sldId id="404" r:id="rId17"/>
    <p:sldId id="405" r:id="rId18"/>
    <p:sldId id="401" r:id="rId19"/>
    <p:sldId id="403" r:id="rId20"/>
    <p:sldId id="337" r:id="rId21"/>
    <p:sldId id="338" r:id="rId22"/>
    <p:sldId id="372" r:id="rId23"/>
    <p:sldId id="373" r:id="rId24"/>
    <p:sldId id="374" r:id="rId25"/>
    <p:sldId id="399" r:id="rId26"/>
    <p:sldId id="375" r:id="rId27"/>
    <p:sldId id="376" r:id="rId28"/>
    <p:sldId id="377" r:id="rId29"/>
    <p:sldId id="378" r:id="rId30"/>
    <p:sldId id="379" r:id="rId31"/>
    <p:sldId id="398" r:id="rId32"/>
    <p:sldId id="380" r:id="rId33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8679E-246D-456D-AAAF-3FD680C2F0AB}" type="datetimeFigureOut">
              <a:rPr lang="id-ID" smtClean="0"/>
              <a:pPr/>
              <a:t>04/04/2017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1BF05-DE1D-48E2-9ABA-A397BEA3081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057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8700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524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177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025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73309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722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639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726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00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5305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027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71DB6E-7625-4332-87F4-1EA8F2EE105C}" type="datetimeFigureOut">
              <a:rPr lang="fr-FR" smtClean="0"/>
              <a:pPr>
                <a:defRPr/>
              </a:pPr>
              <a:t>04/04/2017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3E38C2-7EAC-471C-81AC-7A59CD37415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022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3373438"/>
            <a:ext cx="7772400" cy="1012825"/>
          </a:xfrm>
        </p:spPr>
        <p:txBody>
          <a:bodyPr/>
          <a:lstStyle/>
          <a:p>
            <a:r>
              <a:rPr lang="id-ID" sz="3800" dirty="0" smtClean="0">
                <a:solidFill>
                  <a:schemeClr val="bg1"/>
                </a:solidFill>
              </a:rPr>
              <a:t>FUZZY SYSTEM</a:t>
            </a:r>
            <a:endParaRPr lang="fr-CA" sz="38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4171959"/>
            <a:ext cx="6400800" cy="614363"/>
          </a:xfrm>
        </p:spPr>
        <p:txBody>
          <a:bodyPr/>
          <a:lstStyle/>
          <a:p>
            <a:endParaRPr lang="fr-CA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tx1"/>
                </a:solidFill>
              </a:rPr>
              <a:t>Inferensi pada Kasus Beasiswa[2]</a:t>
            </a:r>
            <a:r>
              <a:rPr lang="fr-CA" dirty="0">
                <a:solidFill>
                  <a:schemeClr val="bg1"/>
                </a:solidFill>
              </a:rPr>
              <a:t/>
            </a:r>
            <a:br>
              <a:rPr lang="fr-CA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1187624" y="2348880"/>
            <a:ext cx="7670656" cy="4223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id-ID" dirty="0" smtClean="0"/>
              <a:t>Fungsi keanggotaan untuk setiap nilai linguistik output (berdasarkan pengetahuan seorang pakar) misalnya sbb: </a:t>
            </a:r>
          </a:p>
          <a:p>
            <a:pPr fontAlgn="auto"/>
            <a:endParaRPr lang="id-ID" sz="2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3717032"/>
            <a:ext cx="62279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613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tx1"/>
                </a:solidFill>
              </a:rPr>
              <a:t>Inferensi pada Kasus </a:t>
            </a:r>
            <a:r>
              <a:rPr lang="id-ID" dirty="0" smtClean="0">
                <a:solidFill>
                  <a:schemeClr val="tx1"/>
                </a:solidFill>
              </a:rPr>
              <a:t>Beasiswa[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id-ID" dirty="0" smtClean="0">
                <a:solidFill>
                  <a:schemeClr val="tx1"/>
                </a:solidFill>
              </a:rPr>
              <a:t>]</a:t>
            </a:r>
            <a:r>
              <a:rPr lang="fr-CA" dirty="0">
                <a:solidFill>
                  <a:schemeClr val="bg1"/>
                </a:solidFill>
              </a:rPr>
              <a:t/>
            </a:r>
            <a:br>
              <a:rPr lang="fr-CA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1320125" y="90872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648583" y="2151722"/>
            <a:ext cx="8501122" cy="4643448"/>
          </a:xfrm>
        </p:spPr>
        <p:txBody>
          <a:bodyPr/>
          <a:lstStyle/>
          <a:p>
            <a:r>
              <a:rPr lang="id-ID" dirty="0" smtClean="0"/>
              <a:t>Berarti ada 3x4 rules, yaitu: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Kecil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Sedang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Sangat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Kecil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Sedang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Sangat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Kecil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Sedang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Besar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Sangat Besar THEN NK = Rendah</a:t>
            </a:r>
          </a:p>
          <a:p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138793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tx1"/>
                </a:solidFill>
              </a:rPr>
              <a:t>Inferensi pada Kasus </a:t>
            </a:r>
            <a:r>
              <a:rPr lang="id-ID" dirty="0" smtClean="0">
                <a:solidFill>
                  <a:schemeClr val="tx1"/>
                </a:solidFill>
              </a:rPr>
              <a:t>Beasiswa[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id-ID" dirty="0" smtClean="0">
                <a:solidFill>
                  <a:schemeClr val="tx1"/>
                </a:solidFill>
              </a:rPr>
              <a:t>]</a:t>
            </a:r>
            <a:r>
              <a:rPr lang="fr-CA" dirty="0">
                <a:solidFill>
                  <a:schemeClr val="bg1"/>
                </a:solidFill>
              </a:rPr>
              <a:t/>
            </a:r>
            <a:br>
              <a:rPr lang="fr-CA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1028700" y="1988840"/>
            <a:ext cx="7791772" cy="4643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id-ID" dirty="0" smtClean="0"/>
              <a:t>Sehingga diperoleh: </a:t>
            </a:r>
          </a:p>
          <a:p>
            <a:pPr marL="720725" lvl="1" indent="-360363" fontAlgn="auto">
              <a:buFont typeface="Franklin Gothic Book" panose="020B0503020102020204" pitchFamily="34" charset="0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Cukup(0,5) AND G = Besar(0,4) THEN NK = Rendah(0,4)</a:t>
            </a:r>
          </a:p>
          <a:p>
            <a:pPr marL="720725" lvl="1" indent="-360363" fontAlgn="auto">
              <a:buFont typeface="Franklin Gothic Book" panose="020B0503020102020204" pitchFamily="34" charset="0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Cukup(0,5) AND G = Sangat Besar(0,6) THEN NK = Rendah(0,5)</a:t>
            </a:r>
          </a:p>
          <a:p>
            <a:pPr marL="720725" lvl="1" indent="-360363" fontAlgn="auto">
              <a:buFont typeface="Franklin Gothic Book" panose="020B0503020102020204" pitchFamily="34" charset="0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Bagus(0,5) AND G = Besar(0,4) THEN NK = Tinggi(0,4)</a:t>
            </a:r>
          </a:p>
          <a:p>
            <a:pPr marL="720725" lvl="1" indent="-360363" fontAlgn="auto">
              <a:buFont typeface="Franklin Gothic Book" panose="020B0503020102020204" pitchFamily="34" charset="0"/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Bagus(0,5) AND G = Sangat Besar(0,6) THEN NK = Rendah(0,5)</a:t>
            </a:r>
          </a:p>
          <a:p>
            <a:pPr fontAlgn="auto"/>
            <a:r>
              <a:rPr lang="id-ID" dirty="0" smtClean="0"/>
              <a:t>Maka diperoleh 2 nilai fuzzy output:</a:t>
            </a:r>
          </a:p>
          <a:p>
            <a:pPr lvl="1" fontAlgn="auto"/>
            <a:r>
              <a:rPr lang="id-ID" dirty="0" smtClean="0"/>
              <a:t>NK Tinggi(0,4)</a:t>
            </a:r>
          </a:p>
          <a:p>
            <a:pPr lvl="1" fontAlgn="auto"/>
            <a:r>
              <a:rPr lang="id-ID" dirty="0" smtClean="0"/>
              <a:t>NK Rendah(0,4) ˅ NK Rendah(0,5) ˅ NK Rendah(0,5)  = NK Rendah(0,5)</a:t>
            </a:r>
          </a:p>
          <a:p>
            <a:pPr fontAlgn="auto">
              <a:buFont typeface="Franklin Gothic Book" panose="020B0503020102020204" pitchFamily="34" charset="0"/>
              <a:buNone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2889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tx1"/>
                </a:solidFill>
              </a:rPr>
              <a:t>Defuzzifikasi pada Kasus Beasiswa</a:t>
            </a:r>
            <a:r>
              <a:rPr lang="fr-CA" dirty="0">
                <a:solidFill>
                  <a:schemeClr val="bg1"/>
                </a:solidFill>
              </a:rPr>
              <a:t/>
            </a:r>
            <a:br>
              <a:rPr lang="fr-CA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27584" y="1928802"/>
            <a:ext cx="8173572" cy="4643448"/>
          </a:xfrm>
        </p:spPr>
        <p:txBody>
          <a:bodyPr/>
          <a:lstStyle/>
          <a:p>
            <a:r>
              <a:rPr lang="id-ID" sz="2800" dirty="0" smtClean="0"/>
              <a:t>Misalkan akan diambil 10 buah sampel titik sebagai berikut: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Maka:</a:t>
            </a:r>
            <a:endParaRPr lang="id-ID" dirty="0" smtClean="0"/>
          </a:p>
          <a:p>
            <a:pPr>
              <a:buNone/>
            </a:pPr>
            <a:endParaRPr lang="id-ID" sz="24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000372"/>
            <a:ext cx="637739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6255593"/>
            <a:ext cx="5724525" cy="485775"/>
          </a:xfrm>
          <a:prstGeom prst="rect">
            <a:avLst/>
          </a:prstGeom>
          <a:noFill/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6255593"/>
            <a:ext cx="1752600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48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332037"/>
            <a:ext cx="6624736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Jadi mahasiswa A dengan IPK 3,00 dan Gaji orang tua per bulan 10 juta mendapatkan nilai kelayakan 52,39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600200"/>
            <a:ext cx="6605926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Bagaimana dengan mahasiswa B dengan IPK 2,99 dan Gaji orang tua per bulan </a:t>
            </a:r>
            <a:r>
              <a:rPr lang="en-US" sz="2400" dirty="0"/>
              <a:t>1</a:t>
            </a:r>
            <a:r>
              <a:rPr lang="id-ID" sz="2400" dirty="0" smtClean="0"/>
              <a:t> juta? </a:t>
            </a:r>
            <a:endParaRPr lang="en-US" sz="2400" dirty="0" smtClean="0"/>
          </a:p>
          <a:p>
            <a:r>
              <a:rPr lang="id-ID" sz="2400" dirty="0" smtClean="0"/>
              <a:t>Bagaimana </a:t>
            </a:r>
            <a:r>
              <a:rPr lang="id-ID" sz="2400" dirty="0"/>
              <a:t>dengan mahasiswa </a:t>
            </a:r>
            <a:r>
              <a:rPr lang="en-US" sz="2400" dirty="0" smtClean="0"/>
              <a:t>C</a:t>
            </a:r>
            <a:r>
              <a:rPr lang="id-ID" sz="2400" dirty="0" smtClean="0"/>
              <a:t> </a:t>
            </a:r>
            <a:r>
              <a:rPr lang="id-ID" sz="2400" dirty="0"/>
              <a:t>dengan IPK </a:t>
            </a:r>
            <a:r>
              <a:rPr lang="en-US" sz="2400" dirty="0" smtClean="0"/>
              <a:t>3,9</a:t>
            </a:r>
            <a:r>
              <a:rPr lang="id-ID" sz="2400" dirty="0" smtClean="0"/>
              <a:t> </a:t>
            </a:r>
            <a:r>
              <a:rPr lang="id-ID" sz="2400" dirty="0"/>
              <a:t>dan Gaji orang tua per bulan </a:t>
            </a:r>
            <a:r>
              <a:rPr lang="en-US" sz="2400" dirty="0" smtClean="0"/>
              <a:t>5</a:t>
            </a:r>
            <a:r>
              <a:rPr lang="id-ID" sz="2400" dirty="0" smtClean="0"/>
              <a:t> </a:t>
            </a:r>
            <a:r>
              <a:rPr lang="id-ID" sz="2400" dirty="0"/>
              <a:t>juta? </a:t>
            </a:r>
            <a:endParaRPr lang="en-US" sz="2400" dirty="0" smtClean="0"/>
          </a:p>
          <a:p>
            <a:r>
              <a:rPr lang="id-ID" sz="2400" dirty="0" smtClean="0"/>
              <a:t>Mana </a:t>
            </a:r>
            <a:r>
              <a:rPr lang="id-ID" sz="2400" dirty="0"/>
              <a:t>yang lebih layak menerima </a:t>
            </a:r>
            <a:r>
              <a:rPr lang="id-ID" sz="2400" dirty="0" smtClean="0"/>
              <a:t>beasiswa</a:t>
            </a:r>
            <a:r>
              <a:rPr lang="en-US" sz="2400" dirty="0" smtClean="0"/>
              <a:t>, A, B, </a:t>
            </a:r>
            <a:r>
              <a:rPr lang="en-US" sz="2400" dirty="0" err="1" smtClean="0"/>
              <a:t>atau</a:t>
            </a:r>
            <a:r>
              <a:rPr lang="en-US" sz="2400" dirty="0" smtClean="0"/>
              <a:t> C</a:t>
            </a:r>
            <a:r>
              <a:rPr lang="id-ID" sz="2400" dirty="0" smtClean="0"/>
              <a:t>? 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5541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>
          <a:xfrm>
            <a:off x="971600" y="195219"/>
            <a:ext cx="7200900" cy="14859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Fuzzifikasi pada Kasus Beasiswa[2]</a:t>
            </a:r>
            <a:endParaRPr lang="fr-CA" dirty="0" smtClean="0">
              <a:solidFill>
                <a:schemeClr val="tx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827584" y="1681119"/>
            <a:ext cx="8030696" cy="5176881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Fungsi keanggotaan </a:t>
            </a:r>
            <a:r>
              <a:rPr lang="id-ID" dirty="0" smtClean="0"/>
              <a:t>untuk setiap nilai linguistik (berdasarkan pengetahuan seorang pakar) misalnya sbb: </a:t>
            </a:r>
          </a:p>
          <a:p>
            <a:endParaRPr lang="id-ID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1762" y="4437112"/>
            <a:ext cx="411136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2420888"/>
            <a:ext cx="5143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954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tx1"/>
                </a:solidFill>
              </a:rPr>
              <a:t>Inferensi pada Kasus Beasiswa[2]</a:t>
            </a:r>
            <a:r>
              <a:rPr lang="fr-CA" dirty="0">
                <a:solidFill>
                  <a:schemeClr val="bg1"/>
                </a:solidFill>
              </a:rPr>
              <a:t/>
            </a:r>
            <a:br>
              <a:rPr lang="fr-CA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4" name="Titre 3"/>
          <p:cNvSpPr txBox="1">
            <a:spLocks/>
          </p:cNvSpPr>
          <p:nvPr/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1187624" y="2348880"/>
            <a:ext cx="7670656" cy="4223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6858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id-ID" dirty="0" smtClean="0"/>
              <a:t>Fungsi keanggotaan untuk setiap nilai linguistik output (berdasarkan pengetahuan seorang pakar) misalnya sbb: </a:t>
            </a:r>
          </a:p>
          <a:p>
            <a:pPr fontAlgn="auto"/>
            <a:endParaRPr lang="id-ID" sz="2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3717032"/>
            <a:ext cx="62279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5145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Trapesium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86190"/>
            <a:ext cx="42329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928802"/>
            <a:ext cx="4929222" cy="1600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80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Segitiga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000240"/>
            <a:ext cx="4943475" cy="1428750"/>
          </a:xfrm>
          <a:prstGeom prst="rect">
            <a:avLst/>
          </a:prstGeom>
          <a:noFill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643314"/>
            <a:ext cx="4286280" cy="217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5730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 algn="r">
              <a:buNone/>
            </a:pPr>
            <a:endParaRPr lang="id-ID" dirty="0" smtClean="0"/>
          </a:p>
          <a:p>
            <a:pPr algn="r">
              <a:buNone/>
            </a:pPr>
            <a:r>
              <a:rPr lang="id-ID" sz="4400" dirty="0" smtClean="0"/>
              <a:t>Studi Kasus 1</a:t>
            </a:r>
          </a:p>
          <a:p>
            <a:pPr algn="r">
              <a:buNone/>
            </a:pPr>
            <a:r>
              <a:rPr lang="id-ID" sz="4400" dirty="0" smtClean="0"/>
              <a:t>Penentuan Penerima Beasiswa</a:t>
            </a:r>
            <a:endParaRPr lang="fr-C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Bagaimana jika yang melamar beasiswa 500 orang sementara beasiswa hanya ada 100?</a:t>
            </a:r>
          </a:p>
          <a:p>
            <a:r>
              <a:rPr lang="id-ID" sz="2400" dirty="0" smtClean="0"/>
              <a:t>Bagaimana jika digunakan </a:t>
            </a:r>
            <a:r>
              <a:rPr lang="id-ID" sz="2400" dirty="0" smtClean="0">
                <a:solidFill>
                  <a:srgbClr val="FF0000"/>
                </a:solidFill>
              </a:rPr>
              <a:t>Model Sugeno</a:t>
            </a:r>
            <a:r>
              <a:rPr lang="id-ID" sz="2400" dirty="0" smtClean="0"/>
              <a:t>?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 algn="r">
              <a:buNone/>
            </a:pPr>
            <a:endParaRPr lang="id-ID" dirty="0" smtClean="0"/>
          </a:p>
          <a:p>
            <a:pPr algn="r">
              <a:buNone/>
            </a:pPr>
            <a:r>
              <a:rPr lang="id-ID" sz="4400" dirty="0" smtClean="0"/>
              <a:t>Model Sugeno</a:t>
            </a:r>
            <a:endParaRPr lang="fr-C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Sugeno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500174"/>
            <a:ext cx="6329378" cy="4625989"/>
          </a:xfrm>
        </p:spPr>
        <p:txBody>
          <a:bodyPr/>
          <a:lstStyle/>
          <a:p>
            <a:r>
              <a:rPr lang="id-ID" sz="2800" dirty="0" smtClean="0"/>
              <a:t>Salah satu model di dalam tahap inferensi</a:t>
            </a:r>
          </a:p>
          <a:p>
            <a:r>
              <a:rPr lang="id-ID" sz="2800" dirty="0" smtClean="0">
                <a:solidFill>
                  <a:srgbClr val="FF0000"/>
                </a:solidFill>
              </a:rPr>
              <a:t>Perhitungan lebih sederhana</a:t>
            </a:r>
          </a:p>
          <a:p>
            <a:r>
              <a:rPr lang="id-ID" sz="2800" dirty="0" smtClean="0">
                <a:solidFill>
                  <a:srgbClr val="FF0000"/>
                </a:solidFill>
              </a:rPr>
              <a:t>Waktu komputasi </a:t>
            </a:r>
            <a:r>
              <a:rPr lang="id-ID" sz="2800" dirty="0" smtClean="0"/>
              <a:t>relatih </a:t>
            </a:r>
            <a:r>
              <a:rPr lang="id-ID" sz="2800" dirty="0" smtClean="0">
                <a:solidFill>
                  <a:srgbClr val="FF0000"/>
                </a:solidFill>
              </a:rPr>
              <a:t>lebih cepat</a:t>
            </a:r>
          </a:p>
          <a:p>
            <a:r>
              <a:rPr lang="id-ID" sz="2800" dirty="0" smtClean="0"/>
              <a:t>Cocok digunakan untuk </a:t>
            </a:r>
            <a:r>
              <a:rPr lang="id-ID" sz="2800" dirty="0" smtClean="0">
                <a:solidFill>
                  <a:srgbClr val="FF0000"/>
                </a:solidFill>
              </a:rPr>
              <a:t>membangun sistem kontrol</a:t>
            </a:r>
            <a:r>
              <a:rPr lang="id-ID" sz="2800" dirty="0" smtClean="0"/>
              <a:t> yang memerlukan</a:t>
            </a:r>
            <a:r>
              <a:rPr lang="id-ID" sz="2800" dirty="0" smtClean="0">
                <a:solidFill>
                  <a:srgbClr val="FF0000"/>
                </a:solidFill>
              </a:rPr>
              <a:t> respon cepat</a:t>
            </a:r>
            <a:r>
              <a:rPr lang="id-ID" sz="2800" dirty="0" smtClean="0"/>
              <a:t> dengan kebutuhan </a:t>
            </a:r>
            <a:r>
              <a:rPr lang="id-ID" sz="2800" dirty="0" smtClean="0">
                <a:solidFill>
                  <a:srgbClr val="FF0000"/>
                </a:solidFill>
              </a:rPr>
              <a:t>akurasi yang tidak terlalu tinggi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Studi Kasus Penentuan Beasiswa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Fuzzification</a:t>
            </a:r>
            <a:r>
              <a:rPr lang="en-US" sz="2400" dirty="0"/>
              <a:t> </a:t>
            </a:r>
            <a:r>
              <a:rPr lang="en-US" sz="2400" dirty="0" smtClean="0"/>
              <a:t>u</a:t>
            </a:r>
            <a:r>
              <a:rPr lang="id-ID" sz="2400" dirty="0" smtClean="0"/>
              <a:t>ntuk </a:t>
            </a:r>
            <a:r>
              <a:rPr lang="id-ID" sz="2400" dirty="0"/>
              <a:t>data uji </a:t>
            </a:r>
            <a:r>
              <a:rPr lang="id-ID" sz="2400" dirty="0">
                <a:solidFill>
                  <a:srgbClr val="FF0000"/>
                </a:solidFill>
              </a:rPr>
              <a:t>mahasiswa A</a:t>
            </a:r>
            <a:r>
              <a:rPr lang="id-ID" sz="2400" dirty="0"/>
              <a:t>, </a:t>
            </a:r>
            <a:r>
              <a:rPr lang="id-ID" sz="2400" dirty="0">
                <a:solidFill>
                  <a:srgbClr val="FF0000"/>
                </a:solidFill>
              </a:rPr>
              <a:t>IPK = 3,00 </a:t>
            </a:r>
            <a:r>
              <a:rPr lang="id-ID" sz="2400" dirty="0"/>
              <a:t>dan </a:t>
            </a:r>
            <a:r>
              <a:rPr lang="id-ID" sz="2400" dirty="0">
                <a:solidFill>
                  <a:srgbClr val="FF0000"/>
                </a:solidFill>
              </a:rPr>
              <a:t>G = 10 juta</a:t>
            </a:r>
          </a:p>
          <a:p>
            <a:pPr lvl="1"/>
            <a:r>
              <a:rPr lang="id-ID" sz="2400" dirty="0" smtClean="0"/>
              <a:t>Sama dengan yang dilakukan pada model Mamdani</a:t>
            </a:r>
          </a:p>
          <a:p>
            <a:pPr lvl="1"/>
            <a:r>
              <a:rPr lang="id-ID" sz="2400" dirty="0" smtClean="0"/>
              <a:t>Menghasilkan 4 nilai input fuzzy, yaitu:</a:t>
            </a:r>
          </a:p>
          <a:p>
            <a:pPr lvl="2"/>
            <a:r>
              <a:rPr lang="id-ID" sz="2400" dirty="0" smtClean="0"/>
              <a:t>IPK Cukup(0,5), IPK Bagus(0,5)</a:t>
            </a:r>
          </a:p>
          <a:p>
            <a:pPr lvl="2"/>
            <a:r>
              <a:rPr lang="id-ID" sz="2400" dirty="0" smtClean="0"/>
              <a:t>G Besar(0,4), G Sangat Besar(0,6)</a:t>
            </a:r>
          </a:p>
        </p:txBody>
      </p:sp>
    </p:spTree>
    <p:extLst>
      <p:ext uri="{BB962C8B-B14F-4D97-AF65-F5344CB8AC3E}">
        <p14:creationId xmlns:p14="http://schemas.microsoft.com/office/powerpoint/2010/main" val="113953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Studi Kasus Penentuan Beasiswa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Inferensi</a:t>
            </a:r>
          </a:p>
          <a:p>
            <a:pPr lvl="1"/>
            <a:r>
              <a:rPr lang="id-ID" sz="2400" dirty="0" smtClean="0"/>
              <a:t>Misalkan digunakan model Sugeno orde nol untuk output yang berupa Nilai Kelayakan</a:t>
            </a:r>
          </a:p>
          <a:p>
            <a:pPr lvl="1"/>
            <a:r>
              <a:rPr lang="id-ID" sz="2400" dirty="0" smtClean="0"/>
              <a:t>Hanya menggunakan </a:t>
            </a:r>
            <a:r>
              <a:rPr lang="id-ID" sz="2400" dirty="0" smtClean="0">
                <a:solidFill>
                  <a:srgbClr val="FF0000"/>
                </a:solidFill>
              </a:rPr>
              <a:t>fungsi satu dimensi</a:t>
            </a:r>
            <a:r>
              <a:rPr lang="id-ID" sz="2400" dirty="0" smtClean="0"/>
              <a:t>, disebut </a:t>
            </a:r>
            <a:r>
              <a:rPr lang="id-ID" sz="2400" dirty="0" smtClean="0">
                <a:solidFill>
                  <a:srgbClr val="FF0000"/>
                </a:solidFill>
              </a:rPr>
              <a:t>singleton</a:t>
            </a:r>
            <a:r>
              <a:rPr lang="id-ID" sz="2400" dirty="0" smtClean="0"/>
              <a:t> untuk </a:t>
            </a:r>
            <a:r>
              <a:rPr lang="id-ID" sz="2400" dirty="0" smtClean="0">
                <a:solidFill>
                  <a:srgbClr val="0070C0"/>
                </a:solidFill>
              </a:rPr>
              <a:t>merepresentasikan Nilai Kelayakan</a:t>
            </a:r>
          </a:p>
          <a:p>
            <a:pPr lvl="1"/>
            <a:r>
              <a:rPr lang="id-ID" sz="2400" dirty="0" smtClean="0"/>
              <a:t>Fungsi hanya berupa suatu konstanta, 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357826"/>
            <a:ext cx="1114425" cy="47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080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Mamdani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Sugeno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keanggotaan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Output</a:t>
            </a:r>
            <a:r>
              <a:rPr lang="en-US" sz="2400" dirty="0" smtClean="0"/>
              <a:t>  (</a:t>
            </a:r>
            <a:r>
              <a:rPr lang="id-ID" sz="2400" dirty="0" smtClean="0">
                <a:solidFill>
                  <a:srgbClr val="FF0000"/>
                </a:solidFill>
              </a:rPr>
              <a:t>fungsi singleton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 smtClean="0"/>
          </a:p>
          <a:p>
            <a:r>
              <a:rPr lang="en-US" sz="2400" dirty="0" smtClean="0"/>
              <a:t>Inference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sugeno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id-ID" sz="2400" dirty="0">
                <a:solidFill>
                  <a:srgbClr val="FF0000"/>
                </a:solidFill>
              </a:rPr>
              <a:t>fungsi singleton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en-US" sz="2400" dirty="0" smtClean="0"/>
          </a:p>
          <a:p>
            <a:r>
              <a:rPr lang="en-US" sz="2400" dirty="0" err="1" smtClean="0"/>
              <a:t>Defuzzifikasi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id-ID" sz="2400" dirty="0">
                <a:solidFill>
                  <a:srgbClr val="FF0000"/>
                </a:solidFill>
              </a:rPr>
              <a:t>Weighted </a:t>
            </a:r>
            <a:r>
              <a:rPr lang="id-ID" sz="2400" dirty="0" smtClean="0">
                <a:solidFill>
                  <a:srgbClr val="FF0000"/>
                </a:solidFill>
              </a:rPr>
              <a:t>Average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mamdani</a:t>
            </a:r>
            <a:r>
              <a:rPr lang="en-US" sz="2400" dirty="0" smtClean="0">
                <a:solidFill>
                  <a:schemeClr val="tx1"/>
                </a:solidFill>
              </a:rPr>
              <a:t> : centroid method)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3147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274638"/>
            <a:ext cx="625794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Studi Kasus Penentuan Beasiswa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5141168"/>
          </a:xfrm>
        </p:spPr>
        <p:txBody>
          <a:bodyPr/>
          <a:lstStyle/>
          <a:p>
            <a:r>
              <a:rPr lang="id-ID" sz="2800" dirty="0" smtClean="0"/>
              <a:t>Inferensi (lanjutan)</a:t>
            </a:r>
          </a:p>
          <a:p>
            <a:pPr lvl="1"/>
            <a:r>
              <a:rPr lang="id-ID" sz="2400" dirty="0" smtClean="0"/>
              <a:t>Pada </a:t>
            </a:r>
            <a:r>
              <a:rPr lang="id-ID" sz="2400" dirty="0" smtClean="0">
                <a:solidFill>
                  <a:srgbClr val="FF0000"/>
                </a:solidFill>
              </a:rPr>
              <a:t>fungsi singleton</a:t>
            </a:r>
            <a:r>
              <a:rPr lang="id-ID" sz="2400" dirty="0" smtClean="0"/>
              <a:t>, </a:t>
            </a:r>
            <a:r>
              <a:rPr lang="id-ID" sz="2400" dirty="0" smtClean="0">
                <a:solidFill>
                  <a:srgbClr val="0070C0"/>
                </a:solidFill>
              </a:rPr>
              <a:t>setiap nilai linguistik hanya memiliki satu nilai crisp tunggal</a:t>
            </a:r>
          </a:p>
          <a:p>
            <a:pPr lvl="1"/>
            <a:r>
              <a:rPr lang="id-ID" sz="2400" dirty="0" smtClean="0"/>
              <a:t>Jika digunakan batas keanggotaan yang sama dengan model Mamdani sebelumnya diperoleh: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4384" y="4170784"/>
            <a:ext cx="5495231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0000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>
          <a:xfrm>
            <a:off x="1024111" y="33335"/>
            <a:ext cx="7200900" cy="14859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Studi Kasus Penentuan Beasiswa</a:t>
            </a:r>
            <a:endParaRPr lang="fr-CA" dirty="0" smtClean="0">
              <a:solidFill>
                <a:schemeClr val="tx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699567" y="1412776"/>
            <a:ext cx="8317588" cy="494345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Inferensi (lanjutan)</a:t>
            </a:r>
          </a:p>
          <a:p>
            <a:pPr lvl="1"/>
            <a:r>
              <a:rPr lang="id-ID" sz="2400" dirty="0" smtClean="0"/>
              <a:t>Jika digunakan fuzzy rules yang sama dengan contoh sebelumnya (Model Mamdani), maka diperoleh 2 nilai </a:t>
            </a:r>
            <a:r>
              <a:rPr lang="id-ID" sz="2400" dirty="0" smtClean="0">
                <a:solidFill>
                  <a:srgbClr val="FF0000"/>
                </a:solidFill>
              </a:rPr>
              <a:t>ouput Fuzzy </a:t>
            </a:r>
            <a:r>
              <a:rPr lang="id-ID" sz="2400" dirty="0" smtClean="0"/>
              <a:t>sbb: </a:t>
            </a:r>
            <a:r>
              <a:rPr lang="id-ID" sz="2400" dirty="0" smtClean="0">
                <a:solidFill>
                  <a:srgbClr val="0070C0"/>
                </a:solidFill>
              </a:rPr>
              <a:t>NK Tinggi(0,4) </a:t>
            </a:r>
            <a:r>
              <a:rPr lang="id-ID" sz="2400" dirty="0" smtClean="0">
                <a:solidFill>
                  <a:schemeClr val="tx1"/>
                </a:solidFill>
              </a:rPr>
              <a:t>dan</a:t>
            </a:r>
            <a:r>
              <a:rPr lang="id-ID" sz="2400" dirty="0" smtClean="0">
                <a:solidFill>
                  <a:srgbClr val="0070C0"/>
                </a:solidFill>
              </a:rPr>
              <a:t> NK Rendah(0,5)</a:t>
            </a:r>
          </a:p>
          <a:p>
            <a:pPr lvl="1"/>
            <a:r>
              <a:rPr lang="id-ID" sz="2400" dirty="0" smtClean="0"/>
              <a:t>Maka akan diperoleh:</a:t>
            </a:r>
          </a:p>
          <a:p>
            <a:endParaRPr lang="id-ID" sz="2400" dirty="0" smtClean="0"/>
          </a:p>
          <a:p>
            <a:endParaRPr lang="id-ID" sz="2400" dirty="0" smtClean="0"/>
          </a:p>
          <a:p>
            <a:endParaRPr lang="id-ID" sz="2400" dirty="0" smtClean="0"/>
          </a:p>
          <a:p>
            <a:pPr>
              <a:buNone/>
            </a:pPr>
            <a:endParaRPr lang="id-ID" sz="2400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111" y="5054482"/>
            <a:ext cx="4429156" cy="168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1165" y="3272157"/>
            <a:ext cx="4349991" cy="165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7285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>
          <a:xfrm>
            <a:off x="1115140" y="85737"/>
            <a:ext cx="7200900" cy="14859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Studi Kasus Penentuan Beasiswa</a:t>
            </a:r>
            <a:endParaRPr lang="fr-CA" dirty="0" smtClean="0">
              <a:solidFill>
                <a:schemeClr val="tx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683568" y="1928802"/>
            <a:ext cx="8317588" cy="4643448"/>
          </a:xfrm>
        </p:spPr>
        <p:txBody>
          <a:bodyPr/>
          <a:lstStyle/>
          <a:p>
            <a:r>
              <a:rPr lang="id-ID" sz="2400" dirty="0" smtClean="0"/>
              <a:t>Defuzzifikasi</a:t>
            </a:r>
          </a:p>
          <a:p>
            <a:pPr lvl="1"/>
            <a:r>
              <a:rPr lang="id-ID" sz="2400" dirty="0" smtClean="0"/>
              <a:t>Setelah dilakukan composition dari kedua fuzzy set di atas, akan diperoleh: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pPr>
              <a:buNone/>
            </a:pPr>
            <a:endParaRPr lang="id-ID" sz="2400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79" y="3500438"/>
            <a:ext cx="6002223" cy="2286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39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>
          <a:xfrm>
            <a:off x="1115616" y="150001"/>
            <a:ext cx="7200900" cy="14859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Studi Kasus Penentuan Beasiswa</a:t>
            </a:r>
            <a:endParaRPr lang="fr-CA" dirty="0" smtClean="0">
              <a:solidFill>
                <a:schemeClr val="tx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827584" y="1635900"/>
            <a:ext cx="7992888" cy="5222099"/>
          </a:xfrm>
        </p:spPr>
        <p:txBody>
          <a:bodyPr>
            <a:normAutofit/>
          </a:bodyPr>
          <a:lstStyle/>
          <a:p>
            <a:r>
              <a:rPr lang="id-ID" sz="2400" dirty="0" smtClean="0"/>
              <a:t>Defuzzifikasi (lanjutan)</a:t>
            </a:r>
          </a:p>
          <a:p>
            <a:pPr lvl="1"/>
            <a:r>
              <a:rPr lang="id-ID" sz="2400" dirty="0" smtClean="0"/>
              <a:t>Untuk </a:t>
            </a:r>
            <a:r>
              <a:rPr lang="id-ID" sz="2400" u="sng" dirty="0" smtClean="0">
                <a:solidFill>
                  <a:srgbClr val="FF0000"/>
                </a:solidFill>
              </a:rPr>
              <a:t>Model Sugeno tidak dapat digunakan Centroid Method </a:t>
            </a:r>
            <a:r>
              <a:rPr lang="id-ID" sz="2400" dirty="0" smtClean="0"/>
              <a:t>karena </a:t>
            </a:r>
            <a:r>
              <a:rPr lang="id-ID" sz="2400" dirty="0" smtClean="0">
                <a:solidFill>
                  <a:srgbClr val="0070C0"/>
                </a:solidFill>
              </a:rPr>
              <a:t>fungsinya singleton </a:t>
            </a:r>
            <a:r>
              <a:rPr lang="id-ID" sz="2400" dirty="0" smtClean="0"/>
              <a:t>(1 dimensi)</a:t>
            </a:r>
            <a:endParaRPr lang="en-US" sz="2400" dirty="0" smtClean="0"/>
          </a:p>
          <a:p>
            <a:pPr marL="530352" lvl="1" indent="0">
              <a:buNone/>
            </a:pPr>
            <a:endParaRPr lang="id-ID" sz="2400" dirty="0" smtClean="0"/>
          </a:p>
          <a:p>
            <a:pPr lvl="1"/>
            <a:r>
              <a:rPr lang="id-ID" sz="2400" dirty="0" smtClean="0"/>
              <a:t>Dapat digunakan </a:t>
            </a:r>
            <a:r>
              <a:rPr lang="id-ID" sz="2400" dirty="0" smtClean="0">
                <a:solidFill>
                  <a:srgbClr val="FF0000"/>
                </a:solidFill>
              </a:rPr>
              <a:t>Weighted Average</a:t>
            </a:r>
            <a:r>
              <a:rPr lang="id-ID" sz="2400" dirty="0" smtClean="0"/>
              <a:t>, dengan persamaan:</a:t>
            </a:r>
          </a:p>
          <a:p>
            <a:pPr lvl="1"/>
            <a:endParaRPr lang="en-US" sz="2400" dirty="0" smtClean="0"/>
          </a:p>
          <a:p>
            <a:pPr lvl="1"/>
            <a:endParaRPr lang="id-ID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id-ID" sz="2400" dirty="0" smtClean="0"/>
              <a:t>Maka diperolehperhitungan:</a:t>
            </a:r>
          </a:p>
          <a:p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98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933056"/>
            <a:ext cx="2619375" cy="962025"/>
          </a:xfrm>
          <a:prstGeom prst="rect">
            <a:avLst/>
          </a:prstGeom>
          <a:noFill/>
        </p:spPr>
      </p:pic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5949280"/>
            <a:ext cx="4638675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806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9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8229600" cy="1143000"/>
          </a:xfrm>
        </p:spPr>
        <p:txBody>
          <a:bodyPr/>
          <a:lstStyle/>
          <a:p>
            <a:r>
              <a:rPr lang="id-ID" dirty="0" smtClean="0"/>
              <a:t>Penentuan Penerima Beasiswa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500174"/>
            <a:ext cx="6115064" cy="4625989"/>
          </a:xfrm>
        </p:spPr>
        <p:txBody>
          <a:bodyPr>
            <a:normAutofit lnSpcReduction="10000"/>
          </a:bodyPr>
          <a:lstStyle/>
          <a:p>
            <a:r>
              <a:rPr lang="id-ID" sz="2800" dirty="0" smtClean="0"/>
              <a:t>Pemberian beasiswa kepada mahasiswa didasarkan pada dua kriteria, yaitu: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>
                <a:solidFill>
                  <a:srgbClr val="FF0000"/>
                </a:solidFill>
              </a:rPr>
              <a:t>IPK</a:t>
            </a:r>
            <a:r>
              <a:rPr lang="id-ID" sz="2400" dirty="0" smtClean="0"/>
              <a:t>, dan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>
                <a:solidFill>
                  <a:srgbClr val="FF0000"/>
                </a:solidFill>
              </a:rPr>
              <a:t>Gaji per bulan orang tuanya (G)</a:t>
            </a:r>
          </a:p>
          <a:p>
            <a:r>
              <a:rPr lang="id-ID" sz="2800" dirty="0" smtClean="0"/>
              <a:t>Mana yang lebih layak menerima beasiswa di antara 2 mahasiswa berikut: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A dengan IPK 3,00, Gaji ortu 10 juta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B dengan IPK 2,99 dengan Gaji ortu 1 juta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2332037"/>
            <a:ext cx="6472254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Jadi dengan menggunakan </a:t>
            </a:r>
            <a:r>
              <a:rPr lang="id-ID" sz="2400" dirty="0" smtClean="0">
                <a:solidFill>
                  <a:srgbClr val="FF0000"/>
                </a:solidFill>
              </a:rPr>
              <a:t>Model Sugeno </a:t>
            </a:r>
            <a:r>
              <a:rPr lang="id-ID" sz="2400" dirty="0" smtClean="0"/>
              <a:t>pada Inferensinya, mahasiswa A dengan </a:t>
            </a:r>
            <a:r>
              <a:rPr lang="id-ID" sz="2400" dirty="0" smtClean="0">
                <a:solidFill>
                  <a:srgbClr val="FF0000"/>
                </a:solidFill>
              </a:rPr>
              <a:t>IPK 3,00</a:t>
            </a:r>
            <a:r>
              <a:rPr lang="id-ID" sz="2400" dirty="0" smtClean="0"/>
              <a:t> dan </a:t>
            </a:r>
            <a:r>
              <a:rPr lang="id-ID" sz="2400" dirty="0" smtClean="0">
                <a:solidFill>
                  <a:srgbClr val="FF0000"/>
                </a:solidFill>
              </a:rPr>
              <a:t>Gaji orang tua per bulan 10 </a:t>
            </a:r>
            <a:r>
              <a:rPr lang="id-ID" sz="2400" dirty="0" smtClean="0"/>
              <a:t>juta mendapatkan nilai kelayakan </a:t>
            </a:r>
            <a:r>
              <a:rPr lang="id-ID" sz="2400" dirty="0" smtClean="0">
                <a:solidFill>
                  <a:srgbClr val="FF0000"/>
                </a:solidFill>
              </a:rPr>
              <a:t>63,33</a:t>
            </a:r>
          </a:p>
        </p:txBody>
      </p:sp>
    </p:spTree>
    <p:extLst>
      <p:ext uri="{BB962C8B-B14F-4D97-AF65-F5344CB8AC3E}">
        <p14:creationId xmlns:p14="http://schemas.microsoft.com/office/powerpoint/2010/main" val="42725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600200"/>
            <a:ext cx="6605926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Bagaimana dengan mahasiswa B dengan IPK 2,99 dan Gaji orang tua per bulan </a:t>
            </a:r>
            <a:r>
              <a:rPr lang="en-US" sz="2400" dirty="0"/>
              <a:t>1</a:t>
            </a:r>
            <a:r>
              <a:rPr lang="id-ID" sz="2400" dirty="0" smtClean="0"/>
              <a:t> juta? </a:t>
            </a:r>
            <a:endParaRPr lang="en-US" sz="2400" dirty="0" smtClean="0"/>
          </a:p>
          <a:p>
            <a:r>
              <a:rPr lang="id-ID" sz="2400" dirty="0" smtClean="0"/>
              <a:t>Bagaimana </a:t>
            </a:r>
            <a:r>
              <a:rPr lang="id-ID" sz="2400" dirty="0"/>
              <a:t>dengan mahasiswa </a:t>
            </a:r>
            <a:r>
              <a:rPr lang="en-US" sz="2400" dirty="0" smtClean="0"/>
              <a:t>C</a:t>
            </a:r>
            <a:r>
              <a:rPr lang="id-ID" sz="2400" dirty="0" smtClean="0"/>
              <a:t> </a:t>
            </a:r>
            <a:r>
              <a:rPr lang="id-ID" sz="2400" dirty="0"/>
              <a:t>dengan IPK </a:t>
            </a:r>
            <a:r>
              <a:rPr lang="en-US" sz="2400" dirty="0" smtClean="0"/>
              <a:t>3,9</a:t>
            </a:r>
            <a:r>
              <a:rPr lang="id-ID" sz="2400" dirty="0" smtClean="0"/>
              <a:t> </a:t>
            </a:r>
            <a:r>
              <a:rPr lang="id-ID" sz="2400" dirty="0"/>
              <a:t>dan Gaji orang tua per bulan </a:t>
            </a:r>
            <a:r>
              <a:rPr lang="en-US" sz="2400" dirty="0" smtClean="0"/>
              <a:t>5</a:t>
            </a:r>
            <a:r>
              <a:rPr lang="id-ID" sz="2400" dirty="0" smtClean="0"/>
              <a:t> </a:t>
            </a:r>
            <a:r>
              <a:rPr lang="id-ID" sz="2400" dirty="0"/>
              <a:t>juta? </a:t>
            </a:r>
            <a:endParaRPr lang="en-US" sz="2400" dirty="0" smtClean="0"/>
          </a:p>
          <a:p>
            <a:r>
              <a:rPr lang="id-ID" sz="2400" dirty="0" smtClean="0"/>
              <a:t>Mana </a:t>
            </a:r>
            <a:r>
              <a:rPr lang="id-ID" sz="2400" dirty="0"/>
              <a:t>yang lebih layak menerima </a:t>
            </a:r>
            <a:r>
              <a:rPr lang="id-ID" sz="2400" dirty="0" smtClean="0"/>
              <a:t>beasiswa</a:t>
            </a:r>
            <a:r>
              <a:rPr lang="en-US" sz="2400" dirty="0" smtClean="0"/>
              <a:t>, A, B, </a:t>
            </a:r>
            <a:r>
              <a:rPr lang="en-US" sz="2400" dirty="0" err="1" smtClean="0"/>
              <a:t>atau</a:t>
            </a:r>
            <a:r>
              <a:rPr lang="en-US" sz="2400" dirty="0" smtClean="0"/>
              <a:t> C</a:t>
            </a:r>
            <a:r>
              <a:rPr lang="id-ID" sz="2400" dirty="0" smtClean="0"/>
              <a:t>? 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37566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556793"/>
            <a:ext cx="6835144" cy="530066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Selisih nilai kelayakan antara mahasiswa A dengan B pada model Mamdani lebih besar daripada selisih yang diperoleh menggunakan Model Sugeno</a:t>
            </a:r>
          </a:p>
          <a:p>
            <a:r>
              <a:rPr lang="id-ID" sz="2400" dirty="0" smtClean="0"/>
              <a:t>Model Mamdani menghasilkan keakuratan lebih baik daripada Model Sugeno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0406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8229600" cy="1143000"/>
          </a:xfrm>
        </p:spPr>
        <p:txBody>
          <a:bodyPr/>
          <a:lstStyle/>
          <a:p>
            <a:r>
              <a:rPr lang="id-ID" dirty="0" smtClean="0"/>
              <a:t>Langkah/Proses yang Terjadi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Definisikan input dan output sistem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Fuzzifikasi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Inferensi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Defuzzifikasi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Input dan Output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Untuk kasus beasiswa ini:</a:t>
            </a:r>
          </a:p>
          <a:p>
            <a:pPr lvl="1"/>
            <a:r>
              <a:rPr lang="id-ID" sz="2800" dirty="0" smtClean="0"/>
              <a:t>Input:</a:t>
            </a:r>
          </a:p>
          <a:p>
            <a:pPr lvl="2"/>
            <a:r>
              <a:rPr lang="id-ID" sz="2800" dirty="0" smtClean="0">
                <a:solidFill>
                  <a:srgbClr val="FF0000"/>
                </a:solidFill>
              </a:rPr>
              <a:t>IPK </a:t>
            </a:r>
          </a:p>
          <a:p>
            <a:pPr lvl="2"/>
            <a:r>
              <a:rPr lang="id-ID" sz="2800" dirty="0" smtClean="0">
                <a:solidFill>
                  <a:srgbClr val="FF0000"/>
                </a:solidFill>
              </a:rPr>
              <a:t>Gaji Orang Tua (G)</a:t>
            </a:r>
          </a:p>
          <a:p>
            <a:pPr lvl="1"/>
            <a:r>
              <a:rPr lang="id-ID" sz="2800" dirty="0" smtClean="0"/>
              <a:t>Output:</a:t>
            </a:r>
          </a:p>
          <a:p>
            <a:pPr lvl="2"/>
            <a:r>
              <a:rPr lang="id-ID" sz="2800" dirty="0" smtClean="0">
                <a:solidFill>
                  <a:srgbClr val="FF0000"/>
                </a:solidFill>
              </a:rPr>
              <a:t>Nilai kelayakan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515088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Fuzzifikasi pada Kasus Beasiswa[1]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00174"/>
            <a:ext cx="7958688" cy="500066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Variabel </a:t>
            </a:r>
            <a:r>
              <a:rPr lang="id-ID" sz="2400" dirty="0" smtClean="0">
                <a:solidFill>
                  <a:srgbClr val="FF0000"/>
                </a:solidFill>
              </a:rPr>
              <a:t>input</a:t>
            </a:r>
            <a:r>
              <a:rPr lang="id-ID" sz="2400" dirty="0" smtClean="0"/>
              <a:t> yang digunakan di dalam pengambilan keputusan: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IPK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Gaji orang tua per bulan (G)</a:t>
            </a:r>
          </a:p>
          <a:p>
            <a:r>
              <a:rPr lang="id-ID" sz="2400" dirty="0" smtClean="0">
                <a:solidFill>
                  <a:srgbClr val="FF0000"/>
                </a:solidFill>
              </a:rPr>
              <a:t>Nilai linguistik </a:t>
            </a:r>
            <a:r>
              <a:rPr lang="id-ID" sz="2400" dirty="0" smtClean="0"/>
              <a:t>untuk setiap variabel (berdasarkan pengetahuan seorang pakar) misalnya sbb: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b="1" dirty="0" smtClean="0">
                <a:solidFill>
                  <a:srgbClr val="0070C0"/>
                </a:solidFill>
              </a:rPr>
              <a:t>IPK = {buruk, cukup, bagus}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b="1" dirty="0" smtClean="0">
                <a:solidFill>
                  <a:srgbClr val="0070C0"/>
                </a:solidFill>
              </a:rPr>
              <a:t>G = {kecil, sedang, besar, sangat besar}</a:t>
            </a:r>
          </a:p>
          <a:p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>
          <a:xfrm>
            <a:off x="971600" y="195219"/>
            <a:ext cx="7200900" cy="14859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Fuzzifikasi pada Kasus Beasiswa[2]</a:t>
            </a:r>
            <a:endParaRPr lang="fr-CA" dirty="0" smtClean="0">
              <a:solidFill>
                <a:schemeClr val="tx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827584" y="1681119"/>
            <a:ext cx="8030696" cy="5176881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Fungsi keanggotaan </a:t>
            </a:r>
            <a:r>
              <a:rPr lang="id-ID" dirty="0" smtClean="0"/>
              <a:t>untuk setiap nilai linguistik (berdasarkan pengetahuan seorang pakar) misalnya sbb: </a:t>
            </a:r>
          </a:p>
          <a:p>
            <a:endParaRPr lang="id-ID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1762" y="4437112"/>
            <a:ext cx="411136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2420888"/>
            <a:ext cx="5143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674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Fuzzifikasi pada Kasus Beasiswa[3]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>
            <a:normAutofit/>
          </a:bodyPr>
          <a:lstStyle/>
          <a:p>
            <a:r>
              <a:rPr lang="id-ID" sz="2400" dirty="0" smtClean="0"/>
              <a:t>Untuk data uji mahasiswa A, IPK = 3,00 dan G = 10 juta</a:t>
            </a:r>
          </a:p>
          <a:p>
            <a:r>
              <a:rPr lang="id-ID" sz="2400" dirty="0" smtClean="0"/>
              <a:t>Diperoleh 4 nilai fuzzy:</a:t>
            </a:r>
          </a:p>
          <a:p>
            <a:pPr lvl="1"/>
            <a:r>
              <a:rPr lang="id-ID" sz="2400" dirty="0" smtClean="0">
                <a:solidFill>
                  <a:srgbClr val="0070C0"/>
                </a:solidFill>
              </a:rPr>
              <a:t>Untuk IPK 3,00</a:t>
            </a:r>
          </a:p>
          <a:p>
            <a:pPr lvl="2"/>
            <a:r>
              <a:rPr lang="id-ID" sz="2400" dirty="0" smtClean="0"/>
              <a:t>Cukup (0,5), Bagus (0,5)</a:t>
            </a:r>
          </a:p>
          <a:p>
            <a:pPr lvl="1"/>
            <a:r>
              <a:rPr lang="id-ID" sz="2400" dirty="0" smtClean="0">
                <a:solidFill>
                  <a:srgbClr val="0070C0"/>
                </a:solidFill>
              </a:rPr>
              <a:t>Untuk G 10 juta</a:t>
            </a:r>
          </a:p>
          <a:p>
            <a:pPr lvl="2"/>
            <a:r>
              <a:rPr lang="id-ID" sz="2400" dirty="0" smtClean="0"/>
              <a:t>Besar (0,4), Sangat Besar (0,6)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Inferensi pada Kasus Beasiswa[1]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2085409"/>
            <a:ext cx="6257940" cy="475775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Variabel </a:t>
            </a:r>
            <a:r>
              <a:rPr lang="id-ID" sz="2400" dirty="0" smtClean="0">
                <a:solidFill>
                  <a:srgbClr val="0070C0"/>
                </a:solidFill>
              </a:rPr>
              <a:t>output</a:t>
            </a:r>
            <a:r>
              <a:rPr lang="id-ID" sz="2400" dirty="0" smtClean="0"/>
              <a:t> di dalam pengambilan keputusan:</a:t>
            </a:r>
          </a:p>
          <a:p>
            <a:pPr lvl="1"/>
            <a:r>
              <a:rPr lang="id-ID" sz="2400" dirty="0" smtClean="0"/>
              <a:t>Nilai Kelayakan seorang mahasiswa untuk menerima beasiswa (NK), misalkan </a:t>
            </a:r>
            <a:r>
              <a:rPr lang="id-ID" sz="2400" dirty="0" smtClean="0">
                <a:solidFill>
                  <a:srgbClr val="0070C0"/>
                </a:solidFill>
              </a:rPr>
              <a:t>skala 0-100</a:t>
            </a:r>
          </a:p>
          <a:p>
            <a:r>
              <a:rPr lang="id-ID" sz="2400" dirty="0" smtClean="0"/>
              <a:t>Nilai linguistik untuk variabel output (berdasarkan pengetahuan seorang pakar) misalnya sbb: :</a:t>
            </a:r>
          </a:p>
          <a:p>
            <a:pPr lvl="1"/>
            <a:r>
              <a:rPr lang="id-ID" sz="2400" b="1" dirty="0" smtClean="0">
                <a:solidFill>
                  <a:srgbClr val="0070C0"/>
                </a:solidFill>
              </a:rPr>
              <a:t>NK = {Rendah, Tinggi}</a:t>
            </a:r>
            <a:endParaRPr lang="id-ID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6174</TotalTime>
  <Words>1064</Words>
  <Application>Microsoft Office PowerPoint</Application>
  <PresentationFormat>On-screen Show (4:3)</PresentationFormat>
  <Paragraphs>150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Courier New</vt:lpstr>
      <vt:lpstr>Franklin Gothic Book</vt:lpstr>
      <vt:lpstr>Crop</vt:lpstr>
      <vt:lpstr>FUZZY SYSTEM</vt:lpstr>
      <vt:lpstr>PowerPoint Presentation</vt:lpstr>
      <vt:lpstr>Penentuan Penerima Beasiswa</vt:lpstr>
      <vt:lpstr>Langkah/Proses yang Terjadi</vt:lpstr>
      <vt:lpstr>Input dan Output</vt:lpstr>
      <vt:lpstr>Fuzzifikasi pada Kasus Beasiswa[1]</vt:lpstr>
      <vt:lpstr>Fuzzifikasi pada Kasus Beasiswa[2]</vt:lpstr>
      <vt:lpstr>Fuzzifikasi pada Kasus Beasiswa[3]</vt:lpstr>
      <vt:lpstr>Inferensi pada Kasus Beasiswa[1]</vt:lpstr>
      <vt:lpstr>Inferensi pada Kasus Beasiswa[2] </vt:lpstr>
      <vt:lpstr>Inferensi pada Kasus Beasiswa[3] </vt:lpstr>
      <vt:lpstr>Inferensi pada Kasus Beasiswa[4] </vt:lpstr>
      <vt:lpstr>Defuzzifikasi pada Kasus Beasiswa </vt:lpstr>
      <vt:lpstr>Kesimpulan </vt:lpstr>
      <vt:lpstr>Latihan</vt:lpstr>
      <vt:lpstr>Fuzzifikasi pada Kasus Beasiswa[2]</vt:lpstr>
      <vt:lpstr>Inferensi pada Kasus Beasiswa[2] </vt:lpstr>
      <vt:lpstr>Fungsi Trapesium</vt:lpstr>
      <vt:lpstr>Fungsi Segitiga</vt:lpstr>
      <vt:lpstr>Latihan 2</vt:lpstr>
      <vt:lpstr>PowerPoint Presentation</vt:lpstr>
      <vt:lpstr>Model Sugeno</vt:lpstr>
      <vt:lpstr>Studi Kasus Penentuan Beasiswa</vt:lpstr>
      <vt:lpstr>Studi Kasus Penentuan Beasiswa</vt:lpstr>
      <vt:lpstr>Perbedaan metode Mamdani dan Sugeno</vt:lpstr>
      <vt:lpstr>Studi Kasus Penentuan Beasiswa</vt:lpstr>
      <vt:lpstr>Studi Kasus Penentuan Beasiswa</vt:lpstr>
      <vt:lpstr>Studi Kasus Penentuan Beasiswa</vt:lpstr>
      <vt:lpstr>Studi Kasus Penentuan Beasiswa</vt:lpstr>
      <vt:lpstr>Kesimpulan </vt:lpstr>
      <vt:lpstr>Latihan 2</vt:lpstr>
      <vt:lpstr>Pembahasan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Astri</dc:creator>
  <cp:lastModifiedBy>Fairuz Azmi</cp:lastModifiedBy>
  <cp:revision>231</cp:revision>
  <dcterms:created xsi:type="dcterms:W3CDTF">2012-02-27T03:10:24Z</dcterms:created>
  <dcterms:modified xsi:type="dcterms:W3CDTF">2017-04-04T02:41:33Z</dcterms:modified>
</cp:coreProperties>
</file>