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98" r:id="rId9"/>
    <p:sldId id="264" r:id="rId10"/>
    <p:sldId id="265" r:id="rId11"/>
    <p:sldId id="284" r:id="rId12"/>
    <p:sldId id="287" r:id="rId13"/>
    <p:sldId id="289" r:id="rId14"/>
    <p:sldId id="299" r:id="rId15"/>
    <p:sldId id="266" r:id="rId16"/>
    <p:sldId id="267" r:id="rId17"/>
    <p:sldId id="296" r:id="rId18"/>
    <p:sldId id="268" r:id="rId19"/>
    <p:sldId id="292" r:id="rId20"/>
    <p:sldId id="293" r:id="rId21"/>
    <p:sldId id="300" r:id="rId22"/>
    <p:sldId id="269" r:id="rId23"/>
    <p:sldId id="294" r:id="rId24"/>
    <p:sldId id="295" r:id="rId25"/>
    <p:sldId id="325" r:id="rId26"/>
    <p:sldId id="270" r:id="rId27"/>
    <p:sldId id="271" r:id="rId28"/>
    <p:sldId id="272" r:id="rId29"/>
    <p:sldId id="273" r:id="rId30"/>
    <p:sldId id="274" r:id="rId31"/>
    <p:sldId id="275" r:id="rId32"/>
    <p:sldId id="277" r:id="rId33"/>
    <p:sldId id="278" r:id="rId34"/>
    <p:sldId id="279" r:id="rId35"/>
    <p:sldId id="282" r:id="rId36"/>
    <p:sldId id="283" r:id="rId37"/>
    <p:sldId id="290" r:id="rId38"/>
    <p:sldId id="291" r:id="rId39"/>
    <p:sldId id="286" r:id="rId40"/>
    <p:sldId id="302" r:id="rId41"/>
    <p:sldId id="307" r:id="rId42"/>
    <p:sldId id="328" r:id="rId43"/>
    <p:sldId id="303" r:id="rId44"/>
    <p:sldId id="305" r:id="rId45"/>
    <p:sldId id="306" r:id="rId46"/>
    <p:sldId id="309" r:id="rId47"/>
    <p:sldId id="308" r:id="rId48"/>
    <p:sldId id="311" r:id="rId49"/>
    <p:sldId id="310" r:id="rId50"/>
    <p:sldId id="313" r:id="rId51"/>
    <p:sldId id="312" r:id="rId52"/>
    <p:sldId id="314" r:id="rId53"/>
    <p:sldId id="316" r:id="rId54"/>
    <p:sldId id="315" r:id="rId55"/>
    <p:sldId id="317" r:id="rId56"/>
    <p:sldId id="318" r:id="rId57"/>
    <p:sldId id="319" r:id="rId58"/>
    <p:sldId id="320" r:id="rId59"/>
    <p:sldId id="327" r:id="rId60"/>
    <p:sldId id="326" r:id="rId61"/>
    <p:sldId id="321" r:id="rId62"/>
    <p:sldId id="322" r:id="rId63"/>
    <p:sldId id="324" r:id="rId64"/>
    <p:sldId id="323" r:id="rId65"/>
    <p:sldId id="341" r:id="rId66"/>
    <p:sldId id="280" r:id="rId67"/>
    <p:sldId id="281" r:id="rId68"/>
    <p:sldId id="329" r:id="rId69"/>
    <p:sldId id="333" r:id="rId70"/>
    <p:sldId id="330" r:id="rId71"/>
    <p:sldId id="331" r:id="rId72"/>
    <p:sldId id="334" r:id="rId73"/>
    <p:sldId id="332" r:id="rId74"/>
    <p:sldId id="336" r:id="rId75"/>
    <p:sldId id="337" r:id="rId76"/>
    <p:sldId id="338" r:id="rId77"/>
    <p:sldId id="339" r:id="rId78"/>
    <p:sldId id="340" r:id="rId79"/>
    <p:sldId id="335" r:id="rId80"/>
    <p:sldId id="288" r:id="rId8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564B-9644-4197-B8E4-F51AB0812349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227DB-9D9A-45B4-A52E-D819D83D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227DB-9D9A-45B4-A52E-D819D83D1F3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227DB-9D9A-45B4-A52E-D819D83D1F3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96AC-FC92-43F2-9EB7-346652665FD2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8873-0414-4029-A544-1870F1122B7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A4D2-CAE0-405A-A9DA-F8809412F8AA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F0A3-BC80-436C-B766-0577465D8E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DF5C-AA6A-4E69-BF51-BECE4EFC95EB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7AA0-D609-4883-9B20-57490D3CB8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F428-2842-410E-A62E-0AE6315DF13B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F828-C7B0-41C5-8812-27541C251B1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BB0D-7897-4B7E-8ED8-AC4DBD322DD8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3124-5976-45F9-BC65-3EAA51B10A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73C3-70CF-43FF-B98D-4FA2C5C780BB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9960-C3EA-4BC8-9C16-DAAA54EFDF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460D-AB4D-4BCE-9DCF-0BFCD47BD262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761D-4D55-43A3-B63C-36B945A154E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5A15-8B6D-4F00-9F09-F290ED019351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012D-21BA-4E0E-854E-05A1A4B5A43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4B5C-FE8D-4446-BFD1-991F729EA4BB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6499-044D-4FF2-A8E5-FFE1EA4E54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615F-6F3F-4427-B1FB-326BE06B5FF5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1622-FFD5-4DA7-8285-02B88E7441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AADB3-75EF-4454-B9C2-C4619E055611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5D22-5FD7-40F0-B9E2-A0F476DCF8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36981-8679-42E9-B8F8-C2A5F2EEF5C6}" type="datetimeFigureOut">
              <a:rPr lang="fr-FR"/>
              <a:pPr>
                <a:defRPr/>
              </a:pPr>
              <a:t>19/04/2017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8BC6D-86E7-4275-825F-46D33A362F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373438"/>
            <a:ext cx="7772400" cy="1012825"/>
          </a:xfrm>
        </p:spPr>
        <p:txBody>
          <a:bodyPr/>
          <a:lstStyle/>
          <a:p>
            <a:r>
              <a:rPr lang="id-ID" sz="3800" dirty="0" smtClean="0">
                <a:solidFill>
                  <a:schemeClr val="bg1"/>
                </a:solidFill>
              </a:rPr>
              <a:t>ALGORITMA GENETIKA</a:t>
            </a:r>
            <a:endParaRPr lang="fr-CA" sz="3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Kualitas Individu-lanj.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/>
          <a:lstStyle/>
          <a:p>
            <a:r>
              <a:rPr lang="id-ID" dirty="0" smtClean="0"/>
              <a:t>Algoritma Genetika:</a:t>
            </a:r>
          </a:p>
          <a:p>
            <a:pPr lvl="1"/>
            <a:r>
              <a:rPr lang="id-ID" dirty="0" smtClean="0"/>
              <a:t>Kualitas individu diukur menggunakan </a:t>
            </a:r>
            <a:r>
              <a:rPr lang="id-ID" b="1" dirty="0" smtClean="0">
                <a:solidFill>
                  <a:srgbClr val="FF0000"/>
                </a:solidFill>
              </a:rPr>
              <a:t>fungsi fitness</a:t>
            </a:r>
          </a:p>
          <a:p>
            <a:pPr lvl="1"/>
            <a:r>
              <a:rPr lang="id-ID" u="sng" dirty="0" smtClean="0">
                <a:solidFill>
                  <a:srgbClr val="FF0000"/>
                </a:solidFill>
              </a:rPr>
              <a:t>Fungsi fitness ditentukan berdasarkan permasalahan</a:t>
            </a:r>
          </a:p>
          <a:p>
            <a:pPr lvl="1"/>
            <a:r>
              <a:rPr lang="id-ID" dirty="0" smtClean="0"/>
              <a:t>Setiap individu (kandidat solusi) yang dinyatakan dalam bentuk </a:t>
            </a:r>
            <a:r>
              <a:rPr lang="id-ID" dirty="0" smtClean="0">
                <a:solidFill>
                  <a:srgbClr val="FF0000"/>
                </a:solidFill>
              </a:rPr>
              <a:t>kromosom</a:t>
            </a:r>
            <a:r>
              <a:rPr lang="id-ID" dirty="0" smtClean="0"/>
              <a:t> akan diukur </a:t>
            </a:r>
            <a:r>
              <a:rPr lang="id-ID" dirty="0" smtClean="0">
                <a:solidFill>
                  <a:srgbClr val="FF0000"/>
                </a:solidFill>
              </a:rPr>
              <a:t>kualitasnya</a:t>
            </a:r>
            <a:r>
              <a:rPr lang="id-ID" dirty="0" smtClean="0"/>
              <a:t> menggunakan </a:t>
            </a:r>
            <a:r>
              <a:rPr lang="id-ID" dirty="0" smtClean="0">
                <a:solidFill>
                  <a:srgbClr val="FF0000"/>
                </a:solidFill>
              </a:rPr>
              <a:t>fungsi fitness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id-ID" dirty="0" smtClean="0"/>
              <a:t>Representasi Kromosom</a:t>
            </a:r>
            <a:r>
              <a:rPr lang="en-US" dirty="0" smtClean="0"/>
              <a:t> (</a:t>
            </a:r>
            <a:r>
              <a:rPr lang="en-US" dirty="0" err="1" smtClean="0"/>
              <a:t>Individu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Representasi Biner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Representasi Integer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Representasi Real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Representasi Permutasi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d-ID" dirty="0" smtClean="0"/>
              <a:t>Nilai Fitness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1214422"/>
            <a:ext cx="6115064" cy="5143536"/>
          </a:xfrm>
        </p:spPr>
        <p:txBody>
          <a:bodyPr/>
          <a:lstStyle/>
          <a:p>
            <a:r>
              <a:rPr lang="id-ID" sz="2800" dirty="0" smtClean="0"/>
              <a:t>Untuk menentukan fungsi fitness yang akan dipakai, harus dilihat objective function (fungsi objektif) dari masalah yang dihadapi</a:t>
            </a:r>
          </a:p>
          <a:p>
            <a:r>
              <a:rPr lang="id-ID" sz="2800" dirty="0" smtClean="0"/>
              <a:t>Prinsip yang dipakai:</a:t>
            </a:r>
          </a:p>
          <a:p>
            <a:pPr lvl="1"/>
            <a:r>
              <a:rPr lang="id-ID" sz="2400" dirty="0" smtClean="0"/>
              <a:t>Semakin tinggi nilai fitness, individu yang dihasilkan semakin sesuai dengan yang diharapkan</a:t>
            </a:r>
          </a:p>
          <a:p>
            <a:r>
              <a:rPr lang="id-ID" sz="2800" dirty="0" smtClean="0"/>
              <a:t>Dua masalah di dalam optimasi:</a:t>
            </a:r>
          </a:p>
          <a:p>
            <a:pPr lvl="1"/>
            <a:r>
              <a:rPr lang="id-ID" sz="2400" dirty="0" smtClean="0"/>
              <a:t>Maksimasi</a:t>
            </a:r>
          </a:p>
          <a:p>
            <a:pPr lvl="1"/>
            <a:r>
              <a:rPr lang="id-ID" sz="2400" dirty="0" smtClean="0"/>
              <a:t>Minimasi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Nilai Fitness-lanj.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900634"/>
          </a:xfrm>
        </p:spPr>
        <p:txBody>
          <a:bodyPr/>
          <a:lstStyle/>
          <a:p>
            <a:r>
              <a:rPr lang="id-ID" dirty="0" smtClean="0"/>
              <a:t>Jika tujuannya untuk maksimasi, maka fungsi fitness yang digunakan sama dengan fungsi masalahnya.</a:t>
            </a:r>
          </a:p>
          <a:p>
            <a:r>
              <a:rPr lang="id-ID" dirty="0" smtClean="0"/>
              <a:t>Jika tujuannya minimasi, maka fungsi masalahnya tidak dapat digunakan secara langsung, harus dilakukan modifikasi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Nilai Fitness-lanj.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46" y="2060848"/>
            <a:ext cx="838285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d-ID" dirty="0" smtClean="0"/>
              <a:t>Populasi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303341"/>
            <a:ext cx="6715172" cy="5340369"/>
          </a:xfrm>
        </p:spPr>
        <p:txBody>
          <a:bodyPr/>
          <a:lstStyle/>
          <a:p>
            <a:r>
              <a:rPr lang="id-ID" dirty="0" smtClean="0"/>
              <a:t>Dunia nyata:</a:t>
            </a:r>
          </a:p>
          <a:p>
            <a:pPr lvl="1"/>
            <a:r>
              <a:rPr lang="id-ID" dirty="0" smtClean="0"/>
              <a:t>Populasi adalah sekumpulan individu yang hidup di suatu lingkungan tertentu</a:t>
            </a:r>
          </a:p>
          <a:p>
            <a:pPr lvl="1"/>
            <a:r>
              <a:rPr lang="id-ID" dirty="0" smtClean="0"/>
              <a:t>Jumlah individu di dalam populasi dapat bertambah banyak</a:t>
            </a:r>
          </a:p>
          <a:p>
            <a:r>
              <a:rPr lang="id-ID" dirty="0" smtClean="0"/>
              <a:t>Algoritma Genetika</a:t>
            </a:r>
          </a:p>
          <a:p>
            <a:pPr lvl="1"/>
            <a:r>
              <a:rPr lang="id-ID" dirty="0" smtClean="0"/>
              <a:t>Populasi adalah kumpulan individu (kandidat solusi) untuk suatu masalah tertentu</a:t>
            </a:r>
          </a:p>
          <a:p>
            <a:pPr lvl="1"/>
            <a:r>
              <a:rPr lang="id-ID" dirty="0" smtClean="0"/>
              <a:t>Jumlah individu pada populasi dibuat tetap pada setiap generasi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03348"/>
          </a:xfrm>
        </p:spPr>
        <p:txBody>
          <a:bodyPr/>
          <a:lstStyle/>
          <a:p>
            <a:r>
              <a:rPr lang="id-ID" dirty="0" smtClean="0"/>
              <a:t>Seleksi Orang Tua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4525963"/>
          </a:xfrm>
        </p:spPr>
        <p:txBody>
          <a:bodyPr/>
          <a:lstStyle/>
          <a:p>
            <a:r>
              <a:rPr lang="id-ID" sz="2800" dirty="0" smtClean="0"/>
              <a:t>Untuk </a:t>
            </a:r>
            <a:r>
              <a:rPr lang="id-ID" sz="2800" dirty="0" smtClean="0">
                <a:solidFill>
                  <a:srgbClr val="FF0000"/>
                </a:solidFill>
              </a:rPr>
              <a:t>mendapatkan individu yang unggul</a:t>
            </a:r>
            <a:r>
              <a:rPr lang="id-ID" sz="2800" dirty="0" smtClean="0"/>
              <a:t>, biasanya dilakukan </a:t>
            </a:r>
            <a:r>
              <a:rPr lang="id-ID" sz="2800" dirty="0" smtClean="0">
                <a:solidFill>
                  <a:srgbClr val="FF0000"/>
                </a:solidFill>
              </a:rPr>
              <a:t>perkawinan antara individu yang sama-sama berkualitas tinggi</a:t>
            </a:r>
          </a:p>
          <a:p>
            <a:r>
              <a:rPr lang="id-ID" sz="2800" dirty="0" smtClean="0"/>
              <a:t>Namun, tetap ada kemungkinan terjadi perkawinan antara individu berkualitas tinggi dengan kualitas rendah</a:t>
            </a:r>
          </a:p>
          <a:p>
            <a:r>
              <a:rPr lang="id-ID" sz="2800" dirty="0" smtClean="0"/>
              <a:t>Seleksi orang tua pada AG dilakukan berdasarkan probabilitas dan kesesuaian dengan nilai fitness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id-ID" dirty="0"/>
              <a:t>Rekombinasi (Crossover)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Crossover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smtClean="0"/>
              <a:t>proses </a:t>
            </a:r>
            <a:r>
              <a:rPr lang="en-US" sz="2400" dirty="0" err="1" smtClean="0"/>
              <a:t>mengkombinasikan</a:t>
            </a:r>
            <a:r>
              <a:rPr lang="en-US" sz="2400" dirty="0" smtClean="0"/>
              <a:t> </a:t>
            </a:r>
            <a:r>
              <a:rPr lang="en-US" sz="2400" dirty="0"/>
              <a:t>bit-bit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lain yang </a:t>
            </a:r>
            <a:r>
              <a:rPr lang="en-US" sz="2400" dirty="0" err="1"/>
              <a:t>terpilih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parent.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yang </a:t>
            </a:r>
            <a:r>
              <a:rPr lang="en-US" sz="2400" dirty="0" err="1"/>
              <a:t>mengalami</a:t>
            </a:r>
            <a:r>
              <a:rPr lang="en-US" sz="2400" dirty="0"/>
              <a:t> crossover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parameter </a:t>
            </a:r>
            <a:r>
              <a:rPr lang="en-US" sz="2400" b="1" dirty="0" err="1">
                <a:solidFill>
                  <a:srgbClr val="FF0000"/>
                </a:solidFill>
              </a:rPr>
              <a:t>Pcrossover</a:t>
            </a:r>
            <a:r>
              <a:rPr lang="en-US" sz="240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b="1" dirty="0" err="1"/>
              <a:t>Pcrossover</a:t>
            </a:r>
            <a:r>
              <a:rPr lang="en-US" sz="2400" dirty="0"/>
              <a:t> </a:t>
            </a:r>
            <a:r>
              <a:rPr lang="en-US" sz="2400" dirty="0" smtClean="0"/>
              <a:t>= 80</a:t>
            </a:r>
            <a:r>
              <a:rPr lang="en-US" sz="2400" dirty="0"/>
              <a:t>%,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 </a:t>
            </a:r>
            <a:r>
              <a:rPr lang="en-US" sz="2400" dirty="0"/>
              <a:t>80%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crossover agar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variatif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3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236296" cy="1143000"/>
          </a:xfrm>
        </p:spPr>
        <p:txBody>
          <a:bodyPr/>
          <a:lstStyle/>
          <a:p>
            <a:r>
              <a:rPr lang="id-ID" dirty="0" smtClean="0"/>
              <a:t>Rekombinasi (Crossover)</a:t>
            </a:r>
            <a:r>
              <a:rPr lang="en-US" dirty="0"/>
              <a:t> </a:t>
            </a:r>
            <a:r>
              <a:rPr lang="en-US" dirty="0" err="1"/>
              <a:t>Lanj</a:t>
            </a:r>
            <a:r>
              <a:rPr lang="en-US" dirty="0"/>
              <a:t>.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4757758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 smtClean="0"/>
          </a:p>
          <a:p>
            <a:r>
              <a:rPr lang="id-ID" dirty="0" smtClean="0"/>
              <a:t>Yaitu penggabungan gen-gen dari kedua kromosom orang tua sehingga dihasilkan dua kromosom </a:t>
            </a:r>
            <a:r>
              <a:rPr lang="id-ID" dirty="0" smtClean="0">
                <a:solidFill>
                  <a:srgbClr val="FF0000"/>
                </a:solidFill>
              </a:rPr>
              <a:t>anak yang mungkin berbeda dari kromosom orang tua</a:t>
            </a:r>
          </a:p>
          <a:p>
            <a:r>
              <a:rPr lang="id-ID" dirty="0" smtClean="0"/>
              <a:t>Pada AG, penentuan posisi gen yang direkombinasi dilakukan secara acak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id-ID" dirty="0" smtClean="0"/>
              <a:t>Mutasi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1285860"/>
            <a:ext cx="6357982" cy="5143536"/>
          </a:xfrm>
        </p:spPr>
        <p:txBody>
          <a:bodyPr/>
          <a:lstStyle/>
          <a:p>
            <a:r>
              <a:rPr lang="id-ID" dirty="0" smtClean="0"/>
              <a:t>Pada AG, digunakan </a:t>
            </a:r>
            <a:r>
              <a:rPr lang="id-ID" dirty="0" smtClean="0">
                <a:solidFill>
                  <a:srgbClr val="FF0000"/>
                </a:solidFill>
              </a:rPr>
              <a:t>probabilitas mutasi</a:t>
            </a:r>
            <a:r>
              <a:rPr lang="id-ID" dirty="0" smtClean="0"/>
              <a:t> (P</a:t>
            </a:r>
            <a:r>
              <a:rPr lang="id-ID" baseline="-25000" dirty="0" smtClean="0"/>
              <a:t>m</a:t>
            </a:r>
            <a:r>
              <a:rPr lang="id-ID" dirty="0" smtClean="0"/>
              <a:t>)</a:t>
            </a:r>
          </a:p>
          <a:p>
            <a:r>
              <a:rPr lang="id-ID" dirty="0" smtClean="0"/>
              <a:t>Nilai P</a:t>
            </a:r>
            <a:r>
              <a:rPr lang="id-ID" baseline="-25000" dirty="0" smtClean="0"/>
              <a:t>m </a:t>
            </a:r>
            <a:r>
              <a:rPr lang="id-ID" dirty="0" smtClean="0"/>
              <a:t>sangat kecil, umumnya berada pada interval antara 1/(jumlah gen pada semua kromoso</a:t>
            </a:r>
            <a:r>
              <a:rPr lang="en-US" dirty="0" smtClean="0"/>
              <a:t>m</a:t>
            </a:r>
            <a:r>
              <a:rPr lang="id-ID" dirty="0" smtClean="0"/>
              <a:t> di dalam populasi) hingga 1/(jumlah gen pada satu kromosom)</a:t>
            </a:r>
          </a:p>
          <a:p>
            <a:r>
              <a:rPr lang="id-ID" dirty="0" smtClean="0"/>
              <a:t>P</a:t>
            </a:r>
            <a:r>
              <a:rPr lang="id-ID" baseline="-25000" dirty="0" smtClean="0"/>
              <a:t>m  </a:t>
            </a:r>
            <a:r>
              <a:rPr lang="id-ID" dirty="0" smtClean="0"/>
              <a:t>digunakan untuk menentukan gen mana yang mengalami mutasi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id-ID" dirty="0" smtClean="0"/>
              <a:t>Algoritma Genetika</a:t>
            </a:r>
            <a:endParaRPr lang="fr-CA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id-ID" dirty="0" smtClean="0"/>
              <a:t>Adalah salah satu </a:t>
            </a:r>
            <a:r>
              <a:rPr lang="id-ID" dirty="0" smtClean="0">
                <a:solidFill>
                  <a:srgbClr val="FF0000"/>
                </a:solidFill>
              </a:rPr>
              <a:t>algoritma optimasi</a:t>
            </a:r>
            <a:r>
              <a:rPr lang="id-ID" dirty="0" smtClean="0"/>
              <a:t> yang berbasis pada </a:t>
            </a:r>
            <a:r>
              <a:rPr lang="id-ID" dirty="0" smtClean="0">
                <a:solidFill>
                  <a:srgbClr val="FF0000"/>
                </a:solidFill>
              </a:rPr>
              <a:t>prinsip seleksi ilmiah biologis</a:t>
            </a:r>
            <a:r>
              <a:rPr lang="fr-CA" dirty="0" smtClean="0"/>
              <a:t> </a:t>
            </a:r>
          </a:p>
          <a:p>
            <a:r>
              <a:rPr lang="id-ID" dirty="0" smtClean="0"/>
              <a:t>Diinspirasi oleh proses seleksi ilmiah pada teori evolusi atau teori genetika di dalam dunia biologi</a:t>
            </a:r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Mutasi-lanj.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1600200"/>
            <a:ext cx="6115064" cy="4757758"/>
          </a:xfrm>
        </p:spPr>
        <p:txBody>
          <a:bodyPr/>
          <a:lstStyle/>
          <a:p>
            <a:r>
              <a:rPr lang="id-ID" dirty="0" smtClean="0"/>
              <a:t>Untuk setiap posisi gen, bangkitkan suatu bilangan acak antara 0 sampai 1.</a:t>
            </a:r>
          </a:p>
          <a:p>
            <a:r>
              <a:rPr lang="id-ID" dirty="0" smtClean="0"/>
              <a:t>Jika bilangan acak tersebut &lt; P</a:t>
            </a:r>
            <a:r>
              <a:rPr lang="id-ID" baseline="-25000" dirty="0" smtClean="0"/>
              <a:t>m</a:t>
            </a:r>
            <a:r>
              <a:rPr lang="id-ID" dirty="0" smtClean="0"/>
              <a:t>, maka pada gen tersebut terjadi mutasi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id-ID" dirty="0"/>
              <a:t>Mutasi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628800"/>
            <a:ext cx="6779096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Mutation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mengembalikan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informasi</a:t>
            </a:r>
            <a:r>
              <a:rPr lang="en-US" sz="2800" dirty="0">
                <a:solidFill>
                  <a:srgbClr val="FF0000"/>
                </a:solidFill>
              </a:rPr>
              <a:t>  bit yang </a:t>
            </a:r>
            <a:r>
              <a:rPr lang="en-US" sz="2800" dirty="0" err="1">
                <a:solidFill>
                  <a:srgbClr val="FF0000"/>
                </a:solidFill>
              </a:rPr>
              <a:t>hilang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akibat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crossover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Mutasi</a:t>
            </a:r>
            <a:r>
              <a:rPr lang="en-US" sz="2800" dirty="0" smtClean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smtClean="0"/>
              <a:t>gen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J</a:t>
            </a:r>
            <a:r>
              <a:rPr lang="en-US" sz="2800" dirty="0" err="1" smtClean="0"/>
              <a:t>umlah</a:t>
            </a:r>
            <a:r>
              <a:rPr lang="en-US" sz="2800" dirty="0" smtClean="0"/>
              <a:t> </a:t>
            </a:r>
            <a:r>
              <a:rPr lang="en-US" sz="2800" dirty="0"/>
              <a:t>gen yang </a:t>
            </a:r>
            <a:r>
              <a:rPr lang="en-US" sz="2800" dirty="0" err="1"/>
              <a:t>dimutasi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b="1" dirty="0" smtClean="0"/>
              <a:t>Pm</a:t>
            </a:r>
            <a:r>
              <a:rPr lang="en-US" sz="2800" dirty="0" smtClean="0"/>
              <a:t>) = </a:t>
            </a:r>
            <a:r>
              <a:rPr lang="en-US" sz="2800" dirty="0"/>
              <a:t>5%. 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FF0000"/>
                </a:solidFill>
              </a:rPr>
              <a:t>Semakin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banyak</a:t>
            </a:r>
            <a:r>
              <a:rPr lang="en-US" sz="2800" dirty="0">
                <a:solidFill>
                  <a:srgbClr val="FF0000"/>
                </a:solidFill>
              </a:rPr>
              <a:t> gen yang </a:t>
            </a:r>
            <a:r>
              <a:rPr lang="en-US" sz="2800" dirty="0" err="1">
                <a:solidFill>
                  <a:srgbClr val="FF0000"/>
                </a:solidFill>
              </a:rPr>
              <a:t>dimutasi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maka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kualitas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dari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suatu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individu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bisa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mengalami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penurunan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42852"/>
            <a:ext cx="6102420" cy="1143000"/>
          </a:xfrm>
        </p:spPr>
        <p:txBody>
          <a:bodyPr/>
          <a:lstStyle/>
          <a:p>
            <a:r>
              <a:rPr lang="id-ID" dirty="0" smtClean="0"/>
              <a:t>Mutasi</a:t>
            </a:r>
            <a:r>
              <a:rPr lang="en-US" dirty="0"/>
              <a:t> </a:t>
            </a:r>
            <a:r>
              <a:rPr lang="en-US" dirty="0" err="1"/>
              <a:t>Lanj</a:t>
            </a:r>
            <a:r>
              <a:rPr lang="en-US" dirty="0"/>
              <a:t>.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357298"/>
            <a:ext cx="6329378" cy="5286412"/>
          </a:xfrm>
        </p:spPr>
        <p:txBody>
          <a:bodyPr/>
          <a:lstStyle/>
          <a:p>
            <a:r>
              <a:rPr lang="id-ID" dirty="0" smtClean="0"/>
              <a:t>Dunia nyata: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Sangat jarang </a:t>
            </a:r>
            <a:r>
              <a:rPr lang="id-ID" dirty="0" smtClean="0"/>
              <a:t>terjadi dan terjadi secara stokastik</a:t>
            </a:r>
          </a:p>
          <a:p>
            <a:r>
              <a:rPr lang="id-ID" dirty="0" smtClean="0"/>
              <a:t>Algoritma Genetika:</a:t>
            </a:r>
          </a:p>
          <a:p>
            <a:pPr lvl="1"/>
            <a:r>
              <a:rPr lang="id-ID" dirty="0" smtClean="0"/>
              <a:t>Mutasi dilakukan secara stokastik dengan cara memilih acak posisi gen yang akan dimutasi</a:t>
            </a:r>
          </a:p>
          <a:p>
            <a:pPr lvl="1"/>
            <a:r>
              <a:rPr lang="id-ID" dirty="0" smtClean="0"/>
              <a:t>Beberapa cara mutasi:</a:t>
            </a:r>
          </a:p>
          <a:p>
            <a:pPr lvl="2"/>
            <a:r>
              <a:rPr lang="id-ID" dirty="0" smtClean="0"/>
              <a:t>Mengubah </a:t>
            </a:r>
            <a:r>
              <a:rPr lang="id-ID" dirty="0" smtClean="0">
                <a:solidFill>
                  <a:srgbClr val="FF0000"/>
                </a:solidFill>
              </a:rPr>
              <a:t>bit ‘o’ menjadi ‘1’ atau sebaliknya</a:t>
            </a:r>
          </a:p>
          <a:p>
            <a:pPr lvl="2"/>
            <a:r>
              <a:rPr lang="id-ID" dirty="0" smtClean="0"/>
              <a:t>Melakukan pertukaran gen, dsb.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id-ID" dirty="0" smtClean="0"/>
              <a:t>Mutasi pada Representasi Biner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686320"/>
          </a:xfrm>
        </p:spPr>
        <p:txBody>
          <a:bodyPr/>
          <a:lstStyle/>
          <a:p>
            <a:r>
              <a:rPr lang="id-ID" dirty="0" smtClean="0"/>
              <a:t>Mutasi dilakukan dengan cara membalik nilai biner (dari ‘0’ menjadi ‘1’ atau sebaliknya)</a:t>
            </a:r>
          </a:p>
          <a:p>
            <a:r>
              <a:rPr lang="id-ID" dirty="0" smtClean="0"/>
              <a:t>Contoh :</a:t>
            </a:r>
          </a:p>
          <a:p>
            <a:pPr lvl="1"/>
            <a:r>
              <a:rPr lang="id-ID" dirty="0" smtClean="0"/>
              <a:t>Kromosom awal:</a:t>
            </a:r>
          </a:p>
          <a:p>
            <a:pPr lvl="1" algn="ctr">
              <a:buNone/>
            </a:pPr>
            <a:r>
              <a:rPr lang="id-ID" dirty="0" smtClean="0"/>
              <a:t>0 </a:t>
            </a:r>
            <a:r>
              <a:rPr lang="id-ID" dirty="0" smtClean="0">
                <a:solidFill>
                  <a:srgbClr val="FF0000"/>
                </a:solidFill>
              </a:rPr>
              <a:t>1</a:t>
            </a:r>
            <a:r>
              <a:rPr lang="id-ID" dirty="0" smtClean="0"/>
              <a:t> 1 0 1 1 1 0</a:t>
            </a:r>
          </a:p>
          <a:p>
            <a:pPr lvl="1"/>
            <a:r>
              <a:rPr lang="id-ID" dirty="0" smtClean="0"/>
              <a:t>Kromosom hasil mutasi:</a:t>
            </a:r>
          </a:p>
          <a:p>
            <a:pPr lvl="1" algn="ctr">
              <a:buNone/>
            </a:pPr>
            <a:r>
              <a:rPr lang="id-ID" dirty="0" smtClean="0"/>
              <a:t>0 </a:t>
            </a:r>
            <a:r>
              <a:rPr lang="id-ID" dirty="0" smtClean="0">
                <a:solidFill>
                  <a:srgbClr val="FF0000"/>
                </a:solidFill>
              </a:rPr>
              <a:t>0</a:t>
            </a:r>
            <a:r>
              <a:rPr lang="id-ID" dirty="0" smtClean="0"/>
              <a:t> 1 0 1 1 1 0</a:t>
            </a:r>
          </a:p>
          <a:p>
            <a:pPr lvl="1"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id-ID" dirty="0" smtClean="0"/>
              <a:t>Mutasi pada Representasi Integer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686320"/>
          </a:xfrm>
        </p:spPr>
        <p:txBody>
          <a:bodyPr/>
          <a:lstStyle/>
          <a:p>
            <a:r>
              <a:rPr lang="id-ID" dirty="0" smtClean="0"/>
              <a:t>Dapat dilakukan dengan beberapa cara di antaranya: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Membalik nilai integer (dengan batas interval tertentu)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Membangkitkan nilai gen secara acak (dengan batas interval tertentu)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Elitism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8784976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/>
              <a:t>Proses e</a:t>
            </a:r>
            <a:r>
              <a:rPr lang="en-US" sz="2400" i="1" dirty="0" smtClean="0"/>
              <a:t>litism </a:t>
            </a:r>
            <a:r>
              <a:rPr lang="en-US" sz="2400" dirty="0" err="1" smtClean="0"/>
              <a:t>ditambahkan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</a:t>
            </a:r>
            <a:r>
              <a:rPr lang="en-US" sz="2400" dirty="0" err="1"/>
              <a:t>terbaik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 smtClean="0"/>
              <a:t>generasi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i="1" dirty="0"/>
              <a:t>fitness </a:t>
            </a:r>
            <a:r>
              <a:rPr lang="en-US" sz="2400" dirty="0" err="1"/>
              <a:t>kromosom</a:t>
            </a:r>
            <a:r>
              <a:rPr lang="en-US" sz="2400" dirty="0"/>
              <a:t> </a:t>
            </a:r>
            <a:r>
              <a:rPr lang="en-US" sz="2400" dirty="0" err="1"/>
              <a:t>terbaik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dikarenakan</a:t>
            </a:r>
            <a:r>
              <a:rPr lang="en-US" sz="2400" dirty="0"/>
              <a:t> proses </a:t>
            </a:r>
            <a:r>
              <a:rPr lang="en-US" sz="2400" i="1" dirty="0" smtClean="0"/>
              <a:t>crossover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mutasi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i="1" dirty="0" smtClean="0"/>
              <a:t>Elitism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menyalin</a:t>
            </a:r>
            <a:r>
              <a:rPr lang="en-US" sz="2400" dirty="0" smtClean="0"/>
              <a:t> </a:t>
            </a:r>
            <a:r>
              <a:rPr lang="pt-BR" sz="2400" dirty="0" smtClean="0"/>
              <a:t>kromosom </a:t>
            </a:r>
            <a:r>
              <a:rPr lang="pt-BR" sz="2400" dirty="0"/>
              <a:t>terbaik yang telah disimpan pada </a:t>
            </a:r>
            <a:r>
              <a:rPr lang="pt-BR" sz="2400" dirty="0" smtClean="0"/>
              <a:t>tahap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menggantikan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err="1"/>
              <a:t>kromosom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fitness </a:t>
            </a:r>
            <a:r>
              <a:rPr lang="en-US" sz="2400" dirty="0"/>
              <a:t>paling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 </a:t>
            </a:r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3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Seleksi Survivor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829196"/>
          </a:xfrm>
        </p:spPr>
        <p:txBody>
          <a:bodyPr/>
          <a:lstStyle/>
          <a:p>
            <a:r>
              <a:rPr lang="id-ID" dirty="0" smtClean="0"/>
              <a:t>Dunia nyata:</a:t>
            </a:r>
          </a:p>
          <a:p>
            <a:pPr lvl="1"/>
            <a:r>
              <a:rPr lang="id-ID" dirty="0" smtClean="0"/>
              <a:t>Individu terseleksi berdasarkan usia atau kualitasnya</a:t>
            </a:r>
          </a:p>
          <a:p>
            <a:r>
              <a:rPr lang="id-ID" dirty="0" smtClean="0"/>
              <a:t>Algoritma Genetika:</a:t>
            </a:r>
          </a:p>
          <a:p>
            <a:pPr lvl="1"/>
            <a:r>
              <a:rPr lang="id-ID" dirty="0" smtClean="0"/>
              <a:t>Jumlah individu pada populasi dibuat tetap</a:t>
            </a:r>
          </a:p>
          <a:p>
            <a:pPr lvl="1"/>
            <a:r>
              <a:rPr lang="id-ID" dirty="0" smtClean="0"/>
              <a:t>Seleksi survivor hanya berdasarkan </a:t>
            </a:r>
            <a:r>
              <a:rPr lang="id-ID" dirty="0" smtClean="0">
                <a:solidFill>
                  <a:srgbClr val="FF0000"/>
                </a:solidFill>
              </a:rPr>
              <a:t>kualitas saja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Inisialisasi Populasi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829196"/>
          </a:xfrm>
        </p:spPr>
        <p:txBody>
          <a:bodyPr/>
          <a:lstStyle/>
          <a:p>
            <a:r>
              <a:rPr lang="id-ID" dirty="0" smtClean="0"/>
              <a:t>Dunia nyata:</a:t>
            </a:r>
          </a:p>
          <a:p>
            <a:pPr lvl="1"/>
            <a:r>
              <a:rPr lang="id-ID" dirty="0" smtClean="0"/>
              <a:t>Populasi bisa terbentuk acak atau dapat juga disengaja</a:t>
            </a:r>
          </a:p>
          <a:p>
            <a:r>
              <a:rPr lang="id-ID" dirty="0" smtClean="0"/>
              <a:t>Algoritma Genetika:</a:t>
            </a:r>
          </a:p>
          <a:p>
            <a:pPr lvl="1"/>
            <a:r>
              <a:rPr lang="id-ID" dirty="0" smtClean="0"/>
              <a:t>Populasi dibangkitkan secara acak melalui prosedur/</a:t>
            </a:r>
            <a:r>
              <a:rPr lang="id-ID" dirty="0" smtClean="0">
                <a:solidFill>
                  <a:srgbClr val="FF0000"/>
                </a:solidFill>
              </a:rPr>
              <a:t>fungsi random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Terminasi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9376"/>
            <a:ext cx="6635080" cy="5143536"/>
          </a:xfrm>
        </p:spPr>
        <p:txBody>
          <a:bodyPr/>
          <a:lstStyle/>
          <a:p>
            <a:r>
              <a:rPr lang="id-ID" dirty="0" smtClean="0"/>
              <a:t>Pada AG, terminasi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pemberhentian</a:t>
            </a:r>
            <a:r>
              <a:rPr lang="en-US" dirty="0" smtClean="0"/>
              <a:t>)</a:t>
            </a:r>
            <a:r>
              <a:rPr lang="id-ID" dirty="0" smtClean="0"/>
              <a:t> dilakukan jika:</a:t>
            </a:r>
          </a:p>
          <a:p>
            <a:pPr lvl="1"/>
            <a:r>
              <a:rPr lang="id-ID" dirty="0" smtClean="0"/>
              <a:t>Diperoleh individu yang telah memiliki </a:t>
            </a:r>
            <a:r>
              <a:rPr lang="id-ID" dirty="0" smtClean="0">
                <a:solidFill>
                  <a:srgbClr val="FF0000"/>
                </a:solidFill>
              </a:rPr>
              <a:t>nilai fitness yang diharapkan</a:t>
            </a:r>
            <a:r>
              <a:rPr lang="id-ID" dirty="0" smtClean="0"/>
              <a:t>, </a:t>
            </a:r>
          </a:p>
          <a:p>
            <a:pPr lvl="1"/>
            <a:r>
              <a:rPr lang="id-ID" dirty="0" smtClean="0"/>
              <a:t>Evolusi telah mencapai </a:t>
            </a:r>
            <a:r>
              <a:rPr lang="id-ID" dirty="0" smtClean="0">
                <a:solidFill>
                  <a:srgbClr val="FF0000"/>
                </a:solidFill>
              </a:rPr>
              <a:t>jumlah generasi maksimum yang diizinkan</a:t>
            </a:r>
          </a:p>
          <a:p>
            <a:pPr lvl="1"/>
            <a:r>
              <a:rPr lang="id-ID" dirty="0" smtClean="0"/>
              <a:t>Keberagaman populasi telah mencapai tingkat minimum yang diizinkan</a:t>
            </a:r>
          </a:p>
          <a:p>
            <a:pPr lvl="1"/>
            <a:r>
              <a:rPr lang="id-ID" dirty="0" smtClean="0"/>
              <a:t>Telah berevolusi sejumlah generasi tertentu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14290"/>
            <a:ext cx="6635080" cy="1143000"/>
          </a:xfrm>
        </p:spPr>
        <p:txBody>
          <a:bodyPr/>
          <a:lstStyle/>
          <a:p>
            <a:r>
              <a:rPr lang="id-ID" dirty="0" smtClean="0"/>
              <a:t>Simple Genetic Algorithm (SGA)[1]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500174"/>
            <a:ext cx="6329378" cy="45434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Tentukan jumlah individu pada populasi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Tentukan representasi kromosom pada individu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Tentukan fungsi fitness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Bangkitkan populasi generasi ke-1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Evaluasi kualitas kromosom</a:t>
            </a:r>
          </a:p>
          <a:p>
            <a:pPr marL="514350" indent="-514350">
              <a:buNone/>
            </a:pPr>
            <a:r>
              <a:rPr lang="id-ID" dirty="0" smtClean="0"/>
              <a:t>Lanjut slide berikutnya..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id-ID" dirty="0" smtClean="0"/>
              <a:t>Sekilas tentang Teori Evolusi[1]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757758"/>
          </a:xfrm>
        </p:spPr>
        <p:txBody>
          <a:bodyPr/>
          <a:lstStyle/>
          <a:p>
            <a:r>
              <a:rPr lang="id-ID" dirty="0" smtClean="0"/>
              <a:t>Teori Evolusi yang masih banyak pertentangan dan belum ada bukti ilmiah yang mendukung: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Suatu spesies dapat berubah menjadi spesies yang lain</a:t>
            </a:r>
          </a:p>
          <a:p>
            <a:pPr lvl="1"/>
            <a:r>
              <a:rPr lang="id-ID" dirty="0" smtClean="0"/>
              <a:t>Kera berovlusi menjadi manusia..?!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14290"/>
            <a:ext cx="6779096" cy="1143000"/>
          </a:xfrm>
        </p:spPr>
        <p:txBody>
          <a:bodyPr/>
          <a:lstStyle/>
          <a:p>
            <a:r>
              <a:rPr lang="id-ID" dirty="0" smtClean="0"/>
              <a:t>Simple Genetic Algorithm (SGA)[2]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4543444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Jika </a:t>
            </a:r>
            <a:r>
              <a:rPr lang="id-ID" dirty="0" smtClean="0">
                <a:solidFill>
                  <a:srgbClr val="FF0000"/>
                </a:solidFill>
              </a:rPr>
              <a:t>kondisi terminasi </a:t>
            </a:r>
            <a:r>
              <a:rPr lang="id-ID" dirty="0" smtClean="0"/>
              <a:t>belum terpenuhi, bangkitkan generasi baru (generasi berikutnya), dengan tahapan sbb: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Seleksi orang tua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Rekombinasi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Mutasi</a:t>
            </a:r>
          </a:p>
          <a:p>
            <a:pPr marL="914400" lvl="1" indent="-514350">
              <a:buFont typeface="+mj-lt"/>
              <a:buAutoNum type="arabicPeriod"/>
            </a:pPr>
            <a:r>
              <a:rPr lang="id-ID" dirty="0" smtClean="0"/>
              <a:t>Evaluasi kualitas kromosom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757758"/>
          </a:xfrm>
        </p:spPr>
        <p:txBody>
          <a:bodyPr/>
          <a:lstStyle/>
          <a:p>
            <a:r>
              <a:rPr lang="id-ID" dirty="0" smtClean="0"/>
              <a:t>Berapakah nilai maksimal fungsi </a:t>
            </a:r>
            <a:r>
              <a:rPr lang="id-ID" i="1" dirty="0" smtClean="0"/>
              <a:t>h</a:t>
            </a:r>
            <a:r>
              <a:rPr lang="id-ID" dirty="0" smtClean="0"/>
              <a:t> berikut ini jika x</a:t>
            </a:r>
            <a:r>
              <a:rPr lang="id-ID" baseline="-25000" dirty="0" smtClean="0"/>
              <a:t>1</a:t>
            </a:r>
            <a:r>
              <a:rPr lang="id-ID" dirty="0" smtClean="0"/>
              <a:t> dan x</a:t>
            </a:r>
            <a:r>
              <a:rPr lang="id-ID" baseline="-25000" dirty="0" smtClean="0"/>
              <a:t>2</a:t>
            </a:r>
            <a:r>
              <a:rPr lang="id-ID" dirty="0" smtClean="0"/>
              <a:t> adalah bilangan bulat dalam interval [0,15]?</a:t>
            </a:r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Misalkan jumlah individu pada populasi adalah 4.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929066"/>
            <a:ext cx="3508382" cy="485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Solusi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Tentukan bentuk representasi kromosom</a:t>
            </a:r>
          </a:p>
          <a:p>
            <a:pPr marL="914400" lvl="1" indent="-514350"/>
            <a:r>
              <a:rPr lang="id-ID" dirty="0" smtClean="0"/>
              <a:t>Ingat bahwa 1 individu = 1 representasi kromosom</a:t>
            </a:r>
          </a:p>
          <a:p>
            <a:pPr marL="914400" lvl="1" indent="-514350"/>
            <a:r>
              <a:rPr lang="id-ID" dirty="0" smtClean="0"/>
              <a:t>Individu = kandidat solusi</a:t>
            </a:r>
          </a:p>
          <a:p>
            <a:pPr marL="914400" lvl="1" indent="-514350"/>
            <a:r>
              <a:rPr lang="id-ID" dirty="0" smtClean="0"/>
              <a:t>Bagaimana menentukan representasi kromosom?</a:t>
            </a:r>
          </a:p>
          <a:p>
            <a:pPr marL="1314450" lvl="2" indent="-514350"/>
            <a:r>
              <a:rPr lang="id-ID" dirty="0" smtClean="0"/>
              <a:t>Ambil sampel kandidat solusi</a:t>
            </a:r>
          </a:p>
          <a:p>
            <a:pPr marL="1314450" lvl="2" indent="-514350"/>
            <a:r>
              <a:rPr lang="id-ID" dirty="0" smtClean="0"/>
              <a:t>Tentukan representasi yang sesuai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Solusi-lanj.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Tentukan fungsi fitness untuk mengukur kualitas kromosom</a:t>
            </a:r>
          </a:p>
          <a:p>
            <a:pPr marL="914400" lvl="1" indent="-514350"/>
            <a:r>
              <a:rPr lang="id-ID" dirty="0" smtClean="0"/>
              <a:t>Untuk contoh ini, dapat digunakan </a:t>
            </a:r>
            <a:r>
              <a:rPr lang="id-ID" dirty="0" smtClean="0">
                <a:solidFill>
                  <a:srgbClr val="FF0000"/>
                </a:solidFill>
              </a:rPr>
              <a:t>fungsi fitness yang sama dengan masalahnya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Bangkitkan populasi secara acak</a:t>
            </a:r>
          </a:p>
          <a:p>
            <a:pPr marL="914400" lvl="1" indent="-514350"/>
            <a:r>
              <a:rPr lang="id-ID" dirty="0" smtClean="0"/>
              <a:t>Misalkan individu (12,1), (9,3), (3, 0), dan (8,5)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Evaluasi nilai fitness masing2 kromosom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Lakukan seleksi orang tua</a:t>
            </a:r>
          </a:p>
          <a:p>
            <a:pPr marL="514350" indent="-514350">
              <a:buFont typeface="+mj-lt"/>
              <a:buAutoNum type="arabicPeriod" startAt="2"/>
            </a:pPr>
            <a:endParaRPr lang="id-ID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Solusi-lanj.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Rekombinasi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Mutasi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Evaluasi nilai fitness masing2 kromosom pada generasi ke-2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Ulangi langkah 5-8 sampai kondisi berhenti terpenuhi</a:t>
            </a:r>
          </a:p>
          <a:p>
            <a:pPr marL="514350" indent="-514350">
              <a:buFont typeface="+mj-lt"/>
              <a:buAutoNum type="arabicPeriod" startAt="6"/>
            </a:pPr>
            <a:endParaRPr lang="id-ID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id-ID" dirty="0" smtClean="0"/>
              <a:t>Kapan Iterasi berhenti?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1736" y="1285860"/>
            <a:ext cx="6115064" cy="51435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FF0000"/>
                </a:solidFill>
              </a:rPr>
              <a:t>Jika nilai fitness optimum diketahui di awal</a:t>
            </a:r>
            <a:r>
              <a:rPr lang="id-ID" sz="2800" dirty="0" smtClean="0"/>
              <a:t>, maka iterasi berhenti jika telah ada individu yang memiliki nilai fitness &gt;= fitness yang ditargetkan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FF0000"/>
                </a:solidFill>
              </a:rPr>
              <a:t>Jika nilai fitness optimum tidak diketahui di awal</a:t>
            </a:r>
            <a:r>
              <a:rPr lang="id-ID" sz="2800" dirty="0" smtClean="0"/>
              <a:t>, maka iterasi dihentikan berdasarkan </a:t>
            </a:r>
            <a:r>
              <a:rPr lang="id-ID" sz="2800" dirty="0" smtClean="0">
                <a:solidFill>
                  <a:srgbClr val="FF0000"/>
                </a:solidFill>
              </a:rPr>
              <a:t>jumlah generasi tertentu</a:t>
            </a:r>
            <a:r>
              <a:rPr lang="id-ID" sz="2800" dirty="0" smtClean="0"/>
              <a:t>, dengan fitness terbaik di setiap generasi disimpan lalu dibandingkan di akhir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FF0000"/>
                </a:solidFill>
              </a:rPr>
              <a:t>Cara lain sesuai kebutuhan</a:t>
            </a:r>
            <a:r>
              <a:rPr lang="id-ID" sz="2800" dirty="0" smtClean="0"/>
              <a:t>.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SGA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525963"/>
          </a:xfrm>
        </p:spPr>
        <p:txBody>
          <a:bodyPr/>
          <a:lstStyle/>
          <a:p>
            <a:r>
              <a:rPr lang="id-ID" dirty="0" smtClean="0"/>
              <a:t>Metode </a:t>
            </a:r>
            <a:r>
              <a:rPr lang="id-ID" dirty="0" smtClean="0">
                <a:solidFill>
                  <a:srgbClr val="FF0000"/>
                </a:solidFill>
              </a:rPr>
              <a:t>seleksi orang tua </a:t>
            </a:r>
            <a:r>
              <a:rPr lang="id-ID" dirty="0" smtClean="0"/>
              <a:t>yang digunakan menggunakan </a:t>
            </a:r>
            <a:r>
              <a:rPr lang="id-ID" b="1" dirty="0" smtClean="0">
                <a:solidFill>
                  <a:srgbClr val="FF0000"/>
                </a:solidFill>
              </a:rPr>
              <a:t>Roullete Wheeler</a:t>
            </a:r>
            <a:endParaRPr lang="id-ID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757758"/>
          </a:xfrm>
        </p:spPr>
        <p:txBody>
          <a:bodyPr/>
          <a:lstStyle/>
          <a:p>
            <a:r>
              <a:rPr lang="id-ID" dirty="0" smtClean="0"/>
              <a:t>Carilah solusi x1 dan x2 pada [0,15] yang menghasilkan nilai maksimum untuk fungsi berikut ini:</a:t>
            </a:r>
          </a:p>
          <a:p>
            <a:r>
              <a:rPr lang="id-ID" dirty="0" smtClean="0"/>
              <a:t>Carilah solusi x1 dan x2 pada [0,15] yang menghasilkan nilai minimum untuk fungsi berikut ini:</a:t>
            </a:r>
          </a:p>
          <a:p>
            <a:endParaRPr lang="id-ID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214686"/>
            <a:ext cx="3508382" cy="48577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1" y="5286388"/>
            <a:ext cx="3801165" cy="571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Rekombinasi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757758"/>
          </a:xfrm>
        </p:spPr>
        <p:txBody>
          <a:bodyPr/>
          <a:lstStyle/>
          <a:p>
            <a:r>
              <a:rPr lang="id-ID" dirty="0" smtClean="0"/>
              <a:t>Terdapat beberapa macam:</a:t>
            </a:r>
          </a:p>
          <a:p>
            <a:pPr lvl="1"/>
            <a:r>
              <a:rPr lang="id-ID" dirty="0" smtClean="0"/>
              <a:t>1 titik</a:t>
            </a:r>
          </a:p>
          <a:p>
            <a:pPr lvl="1"/>
            <a:r>
              <a:rPr lang="id-ID" dirty="0" smtClean="0"/>
              <a:t>2 titik</a:t>
            </a:r>
          </a:p>
          <a:p>
            <a:pPr lvl="1"/>
            <a:r>
              <a:rPr lang="id-ID" dirty="0" smtClean="0"/>
              <a:t>Banyak titik ( &gt; 2)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2048"/>
            <a:ext cx="8229600" cy="1143000"/>
          </a:xfrm>
        </p:spPr>
        <p:txBody>
          <a:bodyPr/>
          <a:lstStyle/>
          <a:p>
            <a:r>
              <a:rPr lang="id-ID" dirty="0" smtClean="0"/>
              <a:t>Representasi Integer-lanj.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1600200"/>
            <a:ext cx="6043626" cy="4525963"/>
          </a:xfrm>
        </p:spPr>
        <p:txBody>
          <a:bodyPr/>
          <a:lstStyle/>
          <a:p>
            <a:r>
              <a:rPr lang="id-ID" dirty="0" smtClean="0"/>
              <a:t>Contoh: Algoritma Genetika untuk mencari kata secara acak. Sebuah kata menjadi target, misalnya “CERDAS”. Komputer akan membangkitkan kata secara acak terus menerus hingga diperoleh kata yang dimaksud.</a:t>
            </a:r>
          </a:p>
          <a:p>
            <a:r>
              <a:rPr lang="id-ID" dirty="0" smtClean="0"/>
              <a:t>Representasi kromosomnya?</a:t>
            </a:r>
          </a:p>
          <a:p>
            <a:r>
              <a:rPr lang="id-ID" dirty="0" smtClean="0"/>
              <a:t>Fungsi fitnessnya?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/>
          <a:lstStyle/>
          <a:p>
            <a:r>
              <a:rPr lang="id-ID" dirty="0" smtClean="0"/>
              <a:t>Sekilas tentang Teori Evolusi[2]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600200"/>
            <a:ext cx="6643734" cy="4757758"/>
          </a:xfrm>
        </p:spPr>
        <p:txBody>
          <a:bodyPr/>
          <a:lstStyle/>
          <a:p>
            <a:r>
              <a:rPr lang="id-ID" dirty="0" smtClean="0"/>
              <a:t>Teori Evolusi yang tidak ada pertentangan</a:t>
            </a:r>
          </a:p>
          <a:p>
            <a:pPr lvl="1"/>
            <a:r>
              <a:rPr lang="id-ID" dirty="0" smtClean="0"/>
              <a:t>seleksi alam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Jerapah yang berleher panjang </a:t>
            </a:r>
            <a:r>
              <a:rPr lang="id-ID" dirty="0" smtClean="0"/>
              <a:t>akan bertahan hidup ketika dedaunan yang tersisa hanya ada di tempat yang tinggi, dan jerapah berleher pendek akan punah</a:t>
            </a:r>
          </a:p>
          <a:p>
            <a:pPr lvl="1"/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1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114800" cy="410445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Terdapat</a:t>
            </a:r>
            <a:r>
              <a:rPr lang="en-US" dirty="0"/>
              <a:t> 5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dilalui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pedagang</a:t>
            </a:r>
            <a:r>
              <a:rPr lang="en-US" dirty="0" smtClean="0"/>
              <a:t> </a:t>
            </a:r>
            <a:r>
              <a:rPr lang="en-US" dirty="0" err="1"/>
              <a:t>keliling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Kota </a:t>
            </a:r>
            <a:r>
              <a:rPr lang="en-US" dirty="0" smtClean="0"/>
              <a:t>A,B,C,D,E.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di </a:t>
            </a:r>
            <a:r>
              <a:rPr lang="en-US" dirty="0" err="1" smtClean="0"/>
              <a:t>kota</a:t>
            </a:r>
            <a:r>
              <a:rPr lang="en-US" dirty="0" smtClean="0"/>
              <a:t> A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04864"/>
            <a:ext cx="373984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2420888"/>
            <a:ext cx="6429400" cy="1143000"/>
          </a:xfrm>
        </p:spPr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- </a:t>
            </a:r>
            <a:r>
              <a:rPr lang="en-US" dirty="0" err="1" smtClean="0"/>
              <a:t>langkah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782372"/>
              </p:ext>
            </p:extLst>
          </p:nvPr>
        </p:nvGraphicFramePr>
        <p:xfrm>
          <a:off x="2915816" y="1916832"/>
          <a:ext cx="4863297" cy="296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054"/>
                <a:gridCol w="3529243"/>
              </a:tblGrid>
              <a:tr h="424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Inisialisasi Populasi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</a:tr>
              <a:tr h="424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Evaluasi Kromosom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</a:tr>
              <a:tr h="424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Seleksi kromosom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</a:tr>
              <a:tr h="424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Crossover (pindah silang)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</a:tr>
              <a:tr h="424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Mutasi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</a:tr>
              <a:tr h="424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Elitism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</a:tr>
              <a:tr h="424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 smtClean="0">
                          <a:effectLst/>
                        </a:rPr>
                        <a:t>Hasil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Generasi</a:t>
                      </a:r>
                      <a:r>
                        <a:rPr lang="en-US" sz="2400" u="none" strike="noStrike" dirty="0" smtClean="0">
                          <a:effectLst/>
                        </a:rPr>
                        <a:t> [K]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6" marR="21206" marT="2120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1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dirty="0" err="1">
                <a:solidFill>
                  <a:schemeClr val="bg1"/>
                </a:solidFill>
              </a:rPr>
              <a:t>Inisialisasi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0044" y="1916832"/>
            <a:ext cx="8543956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Populasi dibangkitkan </a:t>
            </a:r>
            <a:r>
              <a:rPr lang="fi-FI" dirty="0" smtClean="0">
                <a:solidFill>
                  <a:srgbClr val="FF0000"/>
                </a:solidFill>
              </a:rPr>
              <a:t>secara acak</a:t>
            </a:r>
            <a:r>
              <a:rPr lang="fi-FI" dirty="0" smtClean="0"/>
              <a:t>. Terdapat 6 </a:t>
            </a:r>
            <a:r>
              <a:rPr lang="fi-FI" dirty="0"/>
              <a:t>buah populasi </a:t>
            </a:r>
            <a:r>
              <a:rPr lang="fi-FI" dirty="0" smtClean="0"/>
              <a:t>dalam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/>
              <a:t>generasi</a:t>
            </a:r>
            <a:r>
              <a:rPr lang="en-US" dirty="0"/>
              <a:t>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pt-BR" b="1" dirty="0"/>
              <a:t>Kromosom[1] </a:t>
            </a:r>
            <a:r>
              <a:rPr lang="pt-BR" dirty="0"/>
              <a:t>= [B D E C]</a:t>
            </a:r>
          </a:p>
          <a:p>
            <a:pPr marL="0" indent="0">
              <a:buNone/>
            </a:pPr>
            <a:r>
              <a:rPr lang="pt-BR" b="1" dirty="0"/>
              <a:t>Kromosom[2] </a:t>
            </a:r>
            <a:r>
              <a:rPr lang="pt-BR" dirty="0"/>
              <a:t>= [D B E C]</a:t>
            </a:r>
          </a:p>
          <a:p>
            <a:pPr marL="0" indent="0">
              <a:buNone/>
            </a:pPr>
            <a:r>
              <a:rPr lang="pt-BR" b="1" dirty="0"/>
              <a:t>Kromosom[3] </a:t>
            </a:r>
            <a:r>
              <a:rPr lang="pt-BR" dirty="0"/>
              <a:t>= [C B D E]</a:t>
            </a:r>
          </a:p>
          <a:p>
            <a:pPr marL="0" indent="0">
              <a:buNone/>
            </a:pPr>
            <a:r>
              <a:rPr lang="pt-BR" b="1" dirty="0"/>
              <a:t>Kromosom[4] </a:t>
            </a:r>
            <a:r>
              <a:rPr lang="pt-BR" dirty="0"/>
              <a:t>= [E B C D]</a:t>
            </a:r>
          </a:p>
          <a:p>
            <a:pPr marL="0" indent="0">
              <a:buNone/>
            </a:pPr>
            <a:r>
              <a:rPr lang="pt-BR" b="1" dirty="0"/>
              <a:t>Kromosom[5] </a:t>
            </a:r>
            <a:r>
              <a:rPr lang="pt-BR" dirty="0"/>
              <a:t>= [E C B D]</a:t>
            </a:r>
          </a:p>
          <a:p>
            <a:pPr marL="0" indent="0">
              <a:buNone/>
            </a:pPr>
            <a:r>
              <a:rPr lang="pt-BR" b="1" dirty="0"/>
              <a:t>Kromosom[6] </a:t>
            </a:r>
            <a:r>
              <a:rPr lang="pt-BR" dirty="0"/>
              <a:t>= [C D E B]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Evaluasi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kromosom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0044" y="1772816"/>
            <a:ext cx="854395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i="1" dirty="0"/>
              <a:t>fitness</a:t>
            </a:r>
            <a:r>
              <a:rPr lang="en-US" i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tiap</a:t>
            </a:r>
            <a:r>
              <a:rPr lang="en-US" dirty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58201"/>
            <a:ext cx="5328592" cy="44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Evaluasi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kromosom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0044" y="1772816"/>
            <a:ext cx="854395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TSP yang </a:t>
            </a:r>
            <a:r>
              <a:rPr lang="en-US" dirty="0" err="1"/>
              <a:t>diinginkan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kromosom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fitness </a:t>
            </a:r>
            <a:r>
              <a:rPr lang="en-US" b="1" dirty="0">
                <a:solidFill>
                  <a:srgbClr val="FF0000"/>
                </a:solidFill>
              </a:rPr>
              <a:t>yang </a:t>
            </a:r>
            <a:r>
              <a:rPr lang="en-US" b="1" dirty="0" err="1">
                <a:solidFill>
                  <a:srgbClr val="FF0000"/>
                </a:solidFill>
              </a:rPr>
              <a:t>lebih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kecil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akan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terpilih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lebih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inverse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621" y="4065513"/>
            <a:ext cx="8382854" cy="172819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3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Evaluasi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kromosom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8964488" cy="481399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 = invers fitness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973" y="1916832"/>
            <a:ext cx="5153459" cy="46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9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Seleksi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kromosom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3568" y="2204864"/>
            <a:ext cx="3035852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Fitness Relative</a:t>
            </a:r>
          </a:p>
          <a:p>
            <a:pPr marL="0" indent="0">
              <a:buNone/>
            </a:pP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916832"/>
            <a:ext cx="3168352" cy="46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Seleksi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kromosom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b) Fitness Cumulative </a:t>
            </a:r>
          </a:p>
          <a:p>
            <a:pPr marL="0" indent="0">
              <a:buNone/>
            </a:pPr>
            <a:r>
              <a:rPr lang="fi-FI" dirty="0"/>
              <a:t>Untuk proses seleksi kita </a:t>
            </a:r>
            <a:r>
              <a:rPr lang="fi-FI" dirty="0" smtClean="0"/>
              <a:t>menggunakan metoda </a:t>
            </a:r>
            <a:r>
              <a:rPr lang="fi-FI" b="1" i="1" dirty="0" smtClean="0">
                <a:solidFill>
                  <a:srgbClr val="FF0000"/>
                </a:solidFill>
              </a:rPr>
              <a:t>rouletewheel</a:t>
            </a:r>
            <a:r>
              <a:rPr lang="fi-FI" dirty="0" smtClean="0"/>
              <a:t>, </a:t>
            </a:r>
            <a:r>
              <a:rPr lang="en-US" dirty="0" err="1" smtClean="0"/>
              <a:t>kumulatif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probabilitasnya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C[0] =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" y="3809155"/>
            <a:ext cx="4573016" cy="2309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439541"/>
            <a:ext cx="5185096" cy="30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Seleksi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kromosom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 </a:t>
            </a:r>
            <a:r>
              <a:rPr lang="en-US" i="1" dirty="0" err="1"/>
              <a:t>roulete</a:t>
            </a:r>
            <a:r>
              <a:rPr lang="en-US" i="1" dirty="0"/>
              <a:t>-wheel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membangkitkan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acak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antara</a:t>
            </a:r>
            <a:r>
              <a:rPr lang="en-US" b="1" dirty="0">
                <a:solidFill>
                  <a:srgbClr val="0070C0"/>
                </a:solidFill>
              </a:rPr>
              <a:t> 0-1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R[k]&lt;C[k]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 smtClean="0"/>
              <a:t>kromosom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-k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85"/>
          <a:stretch/>
        </p:blipFill>
        <p:spPr>
          <a:xfrm>
            <a:off x="107504" y="3717032"/>
            <a:ext cx="2287665" cy="259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643" y="3376683"/>
            <a:ext cx="3888432" cy="3354144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2051721" y="3717032"/>
            <a:ext cx="720080" cy="49758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 &gt;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2056573" y="4940487"/>
            <a:ext cx="715227" cy="49758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R4 &gt;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2755612" y="4069916"/>
            <a:ext cx="2563169" cy="13681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Bandingkan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61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Inti Algoritma Genetika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/>
          <a:lstStyle/>
          <a:p>
            <a:r>
              <a:rPr lang="id-ID" dirty="0" smtClean="0"/>
              <a:t>Secara umum, yang dilakukan di dalam algoritma genetika adalah: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Membangkitkan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kandidat solusi </a:t>
            </a:r>
            <a:r>
              <a:rPr lang="id-ID" dirty="0" smtClean="0"/>
              <a:t>dari suatu permasalahan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Mengevaluasi kandidat solusi </a:t>
            </a:r>
            <a:r>
              <a:rPr lang="id-ID" dirty="0" smtClean="0"/>
              <a:t>apakah sudah optimal atau belum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Selama belum sesuai </a:t>
            </a:r>
            <a:r>
              <a:rPr lang="id-ID" dirty="0" smtClean="0"/>
              <a:t>dengan yang diharapkan, </a:t>
            </a:r>
            <a:r>
              <a:rPr lang="id-ID" dirty="0" smtClean="0">
                <a:solidFill>
                  <a:srgbClr val="FF0000"/>
                </a:solidFill>
              </a:rPr>
              <a:t>maka kandidat solusi diperbaiki terus </a:t>
            </a:r>
            <a:r>
              <a:rPr lang="id-ID" dirty="0" smtClean="0"/>
              <a:t>sampai ditemukan suatu </a:t>
            </a:r>
            <a:r>
              <a:rPr lang="id-ID" dirty="0" smtClean="0">
                <a:solidFill>
                  <a:srgbClr val="FF0000"/>
                </a:solidFill>
              </a:rPr>
              <a:t>solusi</a:t>
            </a:r>
            <a:r>
              <a:rPr lang="id-ID" dirty="0" smtClean="0"/>
              <a:t> yang dianggap </a:t>
            </a:r>
            <a:r>
              <a:rPr lang="id-ID" dirty="0" smtClean="0">
                <a:solidFill>
                  <a:srgbClr val="FF0000"/>
                </a:solidFill>
              </a:rPr>
              <a:t>optimal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Seleksi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kromosom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: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romosom</a:t>
            </a:r>
            <a:r>
              <a:rPr lang="en-US" b="1" dirty="0" smtClean="0"/>
              <a:t> 1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romosom</a:t>
            </a:r>
            <a:r>
              <a:rPr lang="en-US" b="1" dirty="0" smtClean="0"/>
              <a:t> 5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85"/>
          <a:stretch/>
        </p:blipFill>
        <p:spPr>
          <a:xfrm>
            <a:off x="166986" y="3717032"/>
            <a:ext cx="2287665" cy="259928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56577" y="3944902"/>
            <a:ext cx="1122815" cy="1203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Lihat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439541"/>
            <a:ext cx="5185096" cy="308580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2051721" y="3717032"/>
            <a:ext cx="720080" cy="49758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 &gt;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056573" y="4940487"/>
            <a:ext cx="715227" cy="49758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R4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Seleksi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kromosom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 </a:t>
            </a:r>
            <a:r>
              <a:rPr lang="en-US" i="1" dirty="0" err="1"/>
              <a:t>roulete</a:t>
            </a:r>
            <a:r>
              <a:rPr lang="en-US" i="1" dirty="0"/>
              <a:t>-wheel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membangkitkan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acak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antara</a:t>
            </a:r>
            <a:r>
              <a:rPr lang="en-US" b="1" dirty="0">
                <a:solidFill>
                  <a:srgbClr val="0070C0"/>
                </a:solidFill>
              </a:rPr>
              <a:t> 0-1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R[k]&lt;C[k]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 smtClean="0"/>
              <a:t>kromosom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-k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induk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619"/>
          <a:stretch/>
        </p:blipFill>
        <p:spPr>
          <a:xfrm>
            <a:off x="4211960" y="4112585"/>
            <a:ext cx="4761060" cy="2167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793"/>
          <a:stretch/>
        </p:blipFill>
        <p:spPr>
          <a:xfrm>
            <a:off x="457200" y="4149079"/>
            <a:ext cx="3583256" cy="21067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5616" y="3674092"/>
            <a:ext cx="2232248" cy="438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Kromosom</a:t>
            </a:r>
            <a:r>
              <a:rPr lang="en-US" dirty="0" smtClean="0"/>
              <a:t> G1 Lama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08104" y="3454845"/>
            <a:ext cx="2304256" cy="438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Kromosom</a:t>
            </a:r>
            <a:r>
              <a:rPr lang="en-US" dirty="0" smtClean="0"/>
              <a:t> G1 </a:t>
            </a:r>
            <a:r>
              <a:rPr lang="en-US" dirty="0" err="1" smtClean="0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. Crossover (</a:t>
            </a:r>
            <a:r>
              <a:rPr lang="en-US" dirty="0" err="1">
                <a:solidFill>
                  <a:schemeClr val="bg1"/>
                </a:solidFill>
              </a:rPr>
              <a:t>pindah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silang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8784976" cy="5040560"/>
          </a:xfrm>
        </p:spPr>
        <p:txBody>
          <a:bodyPr/>
          <a:lstStyle/>
          <a:p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l-GR" sz="3200" b="1" dirty="0"/>
              <a:t>ρ</a:t>
            </a:r>
            <a:r>
              <a:rPr lang="en-US" sz="3200" b="1" dirty="0"/>
              <a:t>c </a:t>
            </a:r>
            <a:r>
              <a:rPr lang="en-US" dirty="0"/>
              <a:t>= 5</a:t>
            </a:r>
            <a:r>
              <a:rPr lang="en-US" dirty="0" smtClean="0"/>
              <a:t>0 %,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 smtClean="0"/>
              <a:t>diharapkan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5</a:t>
            </a:r>
            <a:r>
              <a:rPr lang="en-US" dirty="0" smtClean="0"/>
              <a:t>0</a:t>
            </a:r>
            <a:r>
              <a:rPr lang="en-US" dirty="0"/>
              <a:t>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i="1" dirty="0"/>
              <a:t>crossover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.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758" y="4221088"/>
            <a:ext cx="6522484" cy="17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. Crossover (</a:t>
            </a:r>
            <a:r>
              <a:rPr lang="en-US" dirty="0" err="1">
                <a:solidFill>
                  <a:schemeClr val="bg1"/>
                </a:solidFill>
              </a:rPr>
              <a:t>pindah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silang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Bangkitkan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 ≤ </a:t>
            </a:r>
            <a:r>
              <a:rPr lang="en-US" dirty="0"/>
              <a:t>Pc,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ke-i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/>
              <a:t>crossover.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Pasangan</a:t>
            </a:r>
            <a:r>
              <a:rPr lang="en-US" dirty="0" smtClean="0"/>
              <a:t> 1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crossover.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19672" y="3329608"/>
            <a:ext cx="5172246" cy="2016224"/>
            <a:chOff x="1619672" y="3329608"/>
            <a:chExt cx="5172246" cy="2016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672" y="3329608"/>
              <a:ext cx="4584838" cy="2016224"/>
            </a:xfrm>
            <a:prstGeom prst="rect">
              <a:avLst/>
            </a:prstGeom>
          </p:spPr>
        </p:pic>
        <p:sp>
          <p:nvSpPr>
            <p:cNvPr id="8" name="Left Arrow 7"/>
            <p:cNvSpPr/>
            <p:nvPr/>
          </p:nvSpPr>
          <p:spPr>
            <a:xfrm>
              <a:off x="6012160" y="3573016"/>
              <a:ext cx="779758" cy="467855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6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. Crossover (</a:t>
            </a:r>
            <a:r>
              <a:rPr lang="en-US" dirty="0" err="1">
                <a:solidFill>
                  <a:schemeClr val="bg1"/>
                </a:solidFill>
              </a:rPr>
              <a:t>pindah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silang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dirty="0" err="1" smtClean="0"/>
              <a:t>bilangan</a:t>
            </a:r>
            <a:r>
              <a:rPr lang="en-US" dirty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: 1 s/d (N minimal gen – 1  )</a:t>
            </a:r>
          </a:p>
          <a:p>
            <a:pPr marL="0" indent="0">
              <a:buNone/>
            </a:pP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= 1 s/d (4 – 1 ) = 1 s/d 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diambil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bilangan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acak</a:t>
            </a:r>
            <a:r>
              <a:rPr lang="en-US" dirty="0" smtClean="0">
                <a:solidFill>
                  <a:srgbClr val="FF0000"/>
                </a:solidFill>
              </a:rPr>
              <a:t> = 2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589" r="4979"/>
          <a:stretch/>
        </p:blipFill>
        <p:spPr>
          <a:xfrm>
            <a:off x="2699791" y="3370384"/>
            <a:ext cx="3744417" cy="34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. Crossover (</a:t>
            </a:r>
            <a:r>
              <a:rPr lang="en-US" dirty="0" err="1">
                <a:solidFill>
                  <a:schemeClr val="bg1"/>
                </a:solidFill>
              </a:rPr>
              <a:t>pindah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silang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di-</a:t>
            </a:r>
            <a:r>
              <a:rPr lang="en-US" i="1" dirty="0" smtClean="0"/>
              <a:t>crossover 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852936"/>
            <a:ext cx="3873085" cy="29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Mutasi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(Pm) </a:t>
            </a:r>
            <a:r>
              <a:rPr lang="en-US" dirty="0" smtClean="0"/>
              <a:t>= 0,2.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bangkitkan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smtClean="0"/>
              <a:t>0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.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99792" y="3356992"/>
            <a:ext cx="3637663" cy="3096344"/>
            <a:chOff x="2699792" y="3356992"/>
            <a:chExt cx="3637663" cy="30963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792" y="3356992"/>
              <a:ext cx="3637663" cy="3096344"/>
            </a:xfrm>
            <a:prstGeom prst="rect">
              <a:avLst/>
            </a:prstGeom>
          </p:spPr>
        </p:pic>
        <p:sp>
          <p:nvSpPr>
            <p:cNvPr id="4" name="Left Arrow 3"/>
            <p:cNvSpPr/>
            <p:nvPr/>
          </p:nvSpPr>
          <p:spPr>
            <a:xfrm>
              <a:off x="5148064" y="3573016"/>
              <a:ext cx="576064" cy="360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74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Mutasi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1 :</a:t>
            </a:r>
          </a:p>
          <a:p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en-US" dirty="0"/>
              <a:t>s/d (N minimal gen – </a:t>
            </a:r>
            <a:r>
              <a:rPr lang="en-US" dirty="0" smtClean="0"/>
              <a:t>1)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/>
              <a:t>acak</a:t>
            </a:r>
            <a:r>
              <a:rPr lang="en-US" dirty="0"/>
              <a:t> = 1 s/d (4 – 1 ) = 1 s/d 3</a:t>
            </a:r>
          </a:p>
          <a:p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=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149080"/>
            <a:ext cx="6613493" cy="12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Mutasi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Kromosom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smtClean="0"/>
              <a:t>di-</a:t>
            </a:r>
            <a:r>
              <a:rPr lang="en-US" i="1" dirty="0" err="1" smtClean="0"/>
              <a:t>mutasi</a:t>
            </a:r>
            <a:r>
              <a:rPr lang="en-US" i="1" dirty="0" smtClean="0"/>
              <a:t> </a:t>
            </a:r>
            <a:r>
              <a:rPr lang="en-US" i="1" dirty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492896"/>
            <a:ext cx="4189702" cy="33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6. Elitism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memeliki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fitness </a:t>
            </a:r>
            <a:r>
              <a:rPr lang="en-US" dirty="0" err="1" smtClean="0"/>
              <a:t>terendah</a:t>
            </a:r>
            <a:r>
              <a:rPr lang="en-US" dirty="0" smtClean="0"/>
              <a:t>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TSP fitness </a:t>
            </a:r>
            <a:r>
              <a:rPr lang="en-US" dirty="0" err="1" smtClean="0"/>
              <a:t>terbesar</a:t>
            </a:r>
            <a:r>
              <a:rPr lang="en-US" dirty="0" smtClean="0"/>
              <a:t>)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K[5]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kromosom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step 1.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81278" y="2933564"/>
            <a:ext cx="6581443" cy="2808312"/>
            <a:chOff x="1281278" y="2933564"/>
            <a:chExt cx="6581443" cy="28083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278" y="2933564"/>
              <a:ext cx="6581443" cy="2808312"/>
            </a:xfrm>
            <a:prstGeom prst="rect">
              <a:avLst/>
            </a:prstGeom>
          </p:spPr>
        </p:pic>
        <p:sp>
          <p:nvSpPr>
            <p:cNvPr id="3" name="Left Arrow 2"/>
            <p:cNvSpPr/>
            <p:nvPr/>
          </p:nvSpPr>
          <p:spPr>
            <a:xfrm>
              <a:off x="7214649" y="4869160"/>
              <a:ext cx="648072" cy="2880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37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928934"/>
            <a:ext cx="8015286" cy="314327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id-ID" sz="3600" dirty="0" smtClean="0"/>
              <a:t>Prinsip-prinsip </a:t>
            </a:r>
            <a:br>
              <a:rPr lang="id-ID" sz="3600" dirty="0" smtClean="0"/>
            </a:br>
            <a:r>
              <a:rPr lang="id-ID" sz="3600" dirty="0" smtClean="0"/>
              <a:t>Evolusi dan Genetika</a:t>
            </a:r>
            <a:br>
              <a:rPr lang="id-ID" sz="3600" dirty="0" smtClean="0"/>
            </a:br>
            <a:r>
              <a:rPr lang="id-ID" sz="3600" dirty="0" smtClean="0"/>
              <a:t>yang Diadopsi di dalam </a:t>
            </a:r>
            <a:br>
              <a:rPr lang="id-ID" sz="3600" dirty="0" smtClean="0"/>
            </a:br>
            <a:r>
              <a:rPr lang="id-ID" sz="3600" dirty="0" smtClean="0"/>
              <a:t>Algoritma Genetika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6. Elitism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6480" y="1988840"/>
            <a:ext cx="8784976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 smtClean="0"/>
              <a:t>Menyalin</a:t>
            </a:r>
            <a:r>
              <a:rPr lang="en-US" sz="2400" dirty="0" smtClean="0"/>
              <a:t> </a:t>
            </a:r>
            <a:r>
              <a:rPr lang="pt-BR" sz="2400" dirty="0" smtClean="0"/>
              <a:t>kromosom </a:t>
            </a:r>
            <a:r>
              <a:rPr lang="pt-BR" sz="2400" dirty="0"/>
              <a:t>terbaik yang telah disimpan pada </a:t>
            </a:r>
            <a:r>
              <a:rPr lang="pt-BR" sz="2400" dirty="0" smtClean="0"/>
              <a:t>tahap</a:t>
            </a:r>
            <a:r>
              <a:rPr lang="pt-BR" sz="2400" dirty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menggantikan</a:t>
            </a:r>
            <a:r>
              <a:rPr lang="en-US" sz="2400" dirty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fitness </a:t>
            </a:r>
            <a:r>
              <a:rPr lang="en-US" sz="2400" dirty="0"/>
              <a:t>paling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3648" y="3429000"/>
            <a:ext cx="6902669" cy="2845515"/>
            <a:chOff x="1403648" y="3429000"/>
            <a:chExt cx="6902669" cy="28455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48" y="3429000"/>
              <a:ext cx="6097532" cy="2845515"/>
            </a:xfrm>
            <a:prstGeom prst="rect">
              <a:avLst/>
            </a:prstGeom>
          </p:spPr>
        </p:pic>
        <p:sp>
          <p:nvSpPr>
            <p:cNvPr id="4" name="Left Arrow 3"/>
            <p:cNvSpPr/>
            <p:nvPr/>
          </p:nvSpPr>
          <p:spPr>
            <a:xfrm>
              <a:off x="7061002" y="5085184"/>
              <a:ext cx="1245315" cy="44475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Hasil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10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7.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err="1">
                <a:solidFill>
                  <a:srgbClr val="FF0000"/>
                </a:solidFill>
              </a:rPr>
              <a:t>generasi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fitness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1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068960"/>
            <a:ext cx="66350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382544" y="3003500"/>
            <a:ext cx="23042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03648" y="3003500"/>
            <a:ext cx="23042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Kromosom</a:t>
            </a:r>
            <a:r>
              <a:rPr lang="en-US" dirty="0" smtClean="0"/>
              <a:t> G1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3515"/>
          <a:stretch/>
        </p:blipFill>
        <p:spPr>
          <a:xfrm>
            <a:off x="5796136" y="3573016"/>
            <a:ext cx="3309095" cy="244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40223"/>
            <a:ext cx="5102281" cy="23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selanjutnya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8230" y="2060848"/>
            <a:ext cx="87849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Iterasi</a:t>
            </a:r>
            <a:r>
              <a:rPr lang="en-US" dirty="0" smtClean="0"/>
              <a:t> 2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2……………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Proses </a:t>
            </a:r>
            <a:r>
              <a:rPr lang="en-US" dirty="0" err="1" smtClean="0">
                <a:solidFill>
                  <a:schemeClr val="bg1"/>
                </a:solidFill>
              </a:rPr>
              <a:t>Algoritma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Genetika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177" y="1817440"/>
            <a:ext cx="8784976" cy="50405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46" y="1813421"/>
            <a:ext cx="6507237" cy="49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Knapsack Problem</a:t>
            </a: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Genetika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Contoh-2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1428736"/>
            <a:ext cx="6115064" cy="5000660"/>
          </a:xfrm>
        </p:spPr>
        <p:txBody>
          <a:bodyPr/>
          <a:lstStyle/>
          <a:p>
            <a:r>
              <a:rPr lang="id-ID" dirty="0" smtClean="0"/>
              <a:t>Akan dilakukan pengepakkan barang dengan total massa maksimum yang boleh diangkut adalah 20 kg. Setiap barang akan memiliki nilai barang yang menunjukkan tingkat kepentingan barang tersebut untuk diangkut.</a:t>
            </a:r>
          </a:p>
          <a:p>
            <a:r>
              <a:rPr lang="id-ID" dirty="0" smtClean="0"/>
              <a:t>Daftar barang dapat dilihat pada tabel berikut.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Contoh 2-lanj.</a:t>
            </a:r>
            <a:endParaRPr lang="fr-CA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71513" y="1891040"/>
          <a:ext cx="775813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06"/>
                <a:gridCol w="3660326"/>
                <a:gridCol w="1285884"/>
                <a:gridCol w="13573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Kode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Nama Barang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Berat (Kg)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</a:t>
                      </a:r>
                      <a:endParaRPr lang="id-ID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B1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Makanan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80</a:t>
                      </a:r>
                      <a:endParaRPr lang="id-ID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B2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Pakaian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200</a:t>
                      </a:r>
                      <a:endParaRPr lang="id-ID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B3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Notebook Computer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100</a:t>
                      </a:r>
                      <a:endParaRPr lang="id-ID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B4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Buku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300</a:t>
                      </a:r>
                      <a:endParaRPr lang="id-ID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B5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Kamera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150</a:t>
                      </a:r>
                      <a:endParaRPr lang="id-ID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B6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Souvenir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100</a:t>
                      </a:r>
                      <a:endParaRPr lang="id-ID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B7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Buah-buahan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50</a:t>
                      </a:r>
                      <a:endParaRPr lang="id-ID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r>
              <a:rPr lang="id-ID" dirty="0" smtClean="0"/>
              <a:t>Bagaimana memilih barang sehingga diperoleh pengepakkan optimum dimana berat barang &lt;= 20 kg tetapi barang yang dipilih memang yang penting?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1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62" y="1600200"/>
            <a:ext cx="6840760" cy="49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2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2271"/>
          <a:stretch/>
        </p:blipFill>
        <p:spPr>
          <a:xfrm>
            <a:off x="179513" y="247700"/>
            <a:ext cx="3384376" cy="4672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884" t="-1672" r="438" b="1672"/>
          <a:stretch/>
        </p:blipFill>
        <p:spPr>
          <a:xfrm>
            <a:off x="3551335" y="2304256"/>
            <a:ext cx="5549863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Individu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500174"/>
            <a:ext cx="6257940" cy="4929222"/>
          </a:xfrm>
        </p:spPr>
        <p:txBody>
          <a:bodyPr/>
          <a:lstStyle/>
          <a:p>
            <a:r>
              <a:rPr lang="id-ID" dirty="0" smtClean="0"/>
              <a:t>Dunia nyata</a:t>
            </a:r>
          </a:p>
          <a:p>
            <a:pPr lvl="1"/>
            <a:r>
              <a:rPr lang="id-ID" dirty="0" smtClean="0"/>
              <a:t>Mahluk hidup, seperti manusia, jerapah, kera, dsb. </a:t>
            </a:r>
          </a:p>
          <a:p>
            <a:r>
              <a:rPr lang="id-ID" dirty="0" smtClean="0"/>
              <a:t>Algoritma Genetika</a:t>
            </a:r>
          </a:p>
          <a:p>
            <a:pPr lvl="1"/>
            <a:r>
              <a:rPr lang="id-ID" dirty="0" smtClean="0"/>
              <a:t>Individu mengacu pada </a:t>
            </a:r>
            <a:r>
              <a:rPr lang="id-ID" dirty="0" smtClean="0">
                <a:solidFill>
                  <a:srgbClr val="FF0000"/>
                </a:solidFill>
              </a:rPr>
              <a:t>kandidat solusi</a:t>
            </a:r>
          </a:p>
          <a:p>
            <a:pPr lvl="1"/>
            <a:r>
              <a:rPr lang="id-ID" dirty="0" smtClean="0"/>
              <a:t>Setiap individu (kandidat solusi) akan memiliki representasi kromosom</a:t>
            </a:r>
          </a:p>
          <a:p>
            <a:pPr lvl="1"/>
            <a:r>
              <a:rPr lang="id-ID" dirty="0" smtClean="0"/>
              <a:t>Satu individu </a:t>
            </a:r>
            <a:r>
              <a:rPr lang="id-ID" dirty="0" smtClean="0">
                <a:sym typeface="Wingdings" pitchFamily="2" charset="2"/>
              </a:rPr>
              <a:t> satu kromosom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3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03" y="1525880"/>
            <a:ext cx="7244908" cy="45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5544772" y="122558"/>
            <a:ext cx="3456384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3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347" r="48400" b="3114"/>
          <a:stretch/>
        </p:blipFill>
        <p:spPr>
          <a:xfrm>
            <a:off x="154060" y="168993"/>
            <a:ext cx="4644880" cy="32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7645" t="9726" b="4108"/>
          <a:stretch/>
        </p:blipFill>
        <p:spPr>
          <a:xfrm>
            <a:off x="5197358" y="1866344"/>
            <a:ext cx="3191066" cy="3534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409353"/>
            <a:ext cx="3242945" cy="33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3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19872"/>
            <a:ext cx="8587723" cy="30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-2700808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4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93072"/>
            <a:ext cx="4884327" cy="341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55" y="4092732"/>
            <a:ext cx="8969245" cy="25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-2700808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4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54" y="1695911"/>
            <a:ext cx="8501405" cy="28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7164288" y="17081"/>
            <a:ext cx="1836868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 5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1" y="42743"/>
            <a:ext cx="4866897" cy="3898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111" y="2277418"/>
            <a:ext cx="6423401" cy="44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7164288" y="17081"/>
            <a:ext cx="1656184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 5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77" y="1581738"/>
            <a:ext cx="9103188" cy="3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7164288" y="17081"/>
            <a:ext cx="1836868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 6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0987"/>
            <a:ext cx="6989194" cy="3337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72" y="3618930"/>
            <a:ext cx="8093330" cy="30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7164288" y="17081"/>
            <a:ext cx="1836868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 7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072074"/>
            <a:ext cx="8643998" cy="157163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7060"/>
          <a:stretch/>
        </p:blipFill>
        <p:spPr>
          <a:xfrm>
            <a:off x="26318" y="17081"/>
            <a:ext cx="7052730" cy="4262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37" t="13009" b="16318"/>
          <a:stretch/>
        </p:blipFill>
        <p:spPr>
          <a:xfrm>
            <a:off x="5688127" y="3863181"/>
            <a:ext cx="3455873" cy="29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LATIHAN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1988840"/>
            <a:ext cx="4286850" cy="465487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Lanjutkan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ke-2……………………..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" b="11785"/>
          <a:stretch/>
        </p:blipFill>
        <p:spPr>
          <a:xfrm>
            <a:off x="4139952" y="1412775"/>
            <a:ext cx="4855468" cy="54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Individu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589"/>
          <a:stretch/>
        </p:blipFill>
        <p:spPr>
          <a:xfrm>
            <a:off x="2051720" y="1844824"/>
            <a:ext cx="689734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Melanie Mitchell, An Introduction to GA, MIT Press, 1999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/>
              <a:t>Suyanto, Evolutionary Computing, Penerbit Informatika, 2008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Kualitas Individu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/>
          <a:lstStyle/>
          <a:p>
            <a:r>
              <a:rPr lang="id-ID" dirty="0" smtClean="0"/>
              <a:t>Berdasarkan prinsip seleksi ilmiah, hanya</a:t>
            </a:r>
            <a:r>
              <a:rPr lang="id-ID" dirty="0" smtClean="0">
                <a:solidFill>
                  <a:srgbClr val="FF0000"/>
                </a:solidFill>
              </a:rPr>
              <a:t> individu </a:t>
            </a:r>
            <a:r>
              <a:rPr lang="id-ID" dirty="0" smtClean="0"/>
              <a:t>yang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u="sng" dirty="0" smtClean="0">
                <a:solidFill>
                  <a:srgbClr val="FF0000"/>
                </a:solidFill>
              </a:rPr>
              <a:t>berkualitas tinggi (unggul) </a:t>
            </a:r>
            <a:r>
              <a:rPr lang="id-ID" dirty="0" smtClean="0"/>
              <a:t>saja yang akan </a:t>
            </a:r>
            <a:r>
              <a:rPr lang="id-ID" dirty="0" smtClean="0">
                <a:solidFill>
                  <a:srgbClr val="FF0000"/>
                </a:solidFill>
              </a:rPr>
              <a:t>bertahan hidup</a:t>
            </a:r>
          </a:p>
          <a:p>
            <a:r>
              <a:rPr lang="id-ID" dirty="0" smtClean="0"/>
              <a:t>Bagaimana mengukur kualitas individu?</a:t>
            </a:r>
          </a:p>
          <a:p>
            <a:r>
              <a:rPr lang="id-ID" dirty="0" smtClean="0"/>
              <a:t>Dunia nyata: tergantung jenis spesies dan batasan sumber daya yang ada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1878</TotalTime>
  <Words>2031</Words>
  <Application>Microsoft Office PowerPoint</Application>
  <PresentationFormat>On-screen Show (4:3)</PresentationFormat>
  <Paragraphs>359</Paragraphs>
  <Slides>80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Wingdings</vt:lpstr>
      <vt:lpstr>138</vt:lpstr>
      <vt:lpstr>ALGORITMA GENETIKA</vt:lpstr>
      <vt:lpstr>Algoritma Genetika</vt:lpstr>
      <vt:lpstr>Sekilas tentang Teori Evolusi[1]</vt:lpstr>
      <vt:lpstr>Sekilas tentang Teori Evolusi[2]</vt:lpstr>
      <vt:lpstr>Inti Algoritma Genetika</vt:lpstr>
      <vt:lpstr>Prinsip-prinsip  Evolusi dan Genetika yang Diadopsi di dalam  Algoritma Genetika</vt:lpstr>
      <vt:lpstr>Individu</vt:lpstr>
      <vt:lpstr> Individu</vt:lpstr>
      <vt:lpstr>Kualitas Individu</vt:lpstr>
      <vt:lpstr>Kualitas Individu-lanj.</vt:lpstr>
      <vt:lpstr>Representasi Kromosom (Individu)</vt:lpstr>
      <vt:lpstr>Nilai Fitness</vt:lpstr>
      <vt:lpstr>Nilai Fitness-lanj.</vt:lpstr>
      <vt:lpstr>Nilai Fitness-lanj.</vt:lpstr>
      <vt:lpstr>Populasi</vt:lpstr>
      <vt:lpstr>Seleksi Orang Tua</vt:lpstr>
      <vt:lpstr>Rekombinasi (Crossover)</vt:lpstr>
      <vt:lpstr>Rekombinasi (Crossover) Lanj. </vt:lpstr>
      <vt:lpstr>Mutasi</vt:lpstr>
      <vt:lpstr>Mutasi-lanj.</vt:lpstr>
      <vt:lpstr>Mutasi</vt:lpstr>
      <vt:lpstr>Mutasi Lanj. </vt:lpstr>
      <vt:lpstr>Mutasi pada Representasi Biner</vt:lpstr>
      <vt:lpstr>Mutasi pada Representasi Integer</vt:lpstr>
      <vt:lpstr>Elitism</vt:lpstr>
      <vt:lpstr>Seleksi Survivor</vt:lpstr>
      <vt:lpstr>Inisialisasi Populasi</vt:lpstr>
      <vt:lpstr>Kondisi Terminasi</vt:lpstr>
      <vt:lpstr>Simple Genetic Algorithm (SGA)[1]</vt:lpstr>
      <vt:lpstr>Simple Genetic Algorithm (SGA)[2]</vt:lpstr>
      <vt:lpstr>Contoh-1</vt:lpstr>
      <vt:lpstr>Solusi</vt:lpstr>
      <vt:lpstr>Solusi-lanj.</vt:lpstr>
      <vt:lpstr>Solusi-lanj.</vt:lpstr>
      <vt:lpstr>Kapan Iterasi berhenti?</vt:lpstr>
      <vt:lpstr>Karakteristik SGA</vt:lpstr>
      <vt:lpstr>Contoh</vt:lpstr>
      <vt:lpstr>Rekombinasi</vt:lpstr>
      <vt:lpstr>Representasi Integer-lanj.</vt:lpstr>
      <vt:lpstr>Contoh 1</vt:lpstr>
      <vt:lpstr>Jawaban contoh 1</vt:lpstr>
      <vt:lpstr>Langkah - langkah</vt:lpstr>
      <vt:lpstr>1. Inisialisasi</vt:lpstr>
      <vt:lpstr>2. Evaluasi kromosom</vt:lpstr>
      <vt:lpstr>2. Evaluasi kromosom</vt:lpstr>
      <vt:lpstr>2. Evaluasi kromosom</vt:lpstr>
      <vt:lpstr>3. Seleksi kromosom</vt:lpstr>
      <vt:lpstr>3. Seleksi kromosom</vt:lpstr>
      <vt:lpstr>3. Seleksi kromosom</vt:lpstr>
      <vt:lpstr>3. Seleksi kromosom</vt:lpstr>
      <vt:lpstr>3. Seleksi kromosom</vt:lpstr>
      <vt:lpstr>4. Crossover (pindah silang)</vt:lpstr>
      <vt:lpstr>4. Crossover (pindah silang)</vt:lpstr>
      <vt:lpstr>4. Crossover (pindah silang)</vt:lpstr>
      <vt:lpstr>4. Crossover (pindah silang)</vt:lpstr>
      <vt:lpstr>5. Mutasi</vt:lpstr>
      <vt:lpstr>5. Mutasi</vt:lpstr>
      <vt:lpstr>5. Mutasi</vt:lpstr>
      <vt:lpstr>6. Elitism</vt:lpstr>
      <vt:lpstr>6. Elitism</vt:lpstr>
      <vt:lpstr>7. Hasil</vt:lpstr>
      <vt:lpstr>7. Hasil</vt:lpstr>
      <vt:lpstr>7. selanjutnya</vt:lpstr>
      <vt:lpstr>Proses Algoritma Genetika</vt:lpstr>
      <vt:lpstr>PowerPoint Presentation</vt:lpstr>
      <vt:lpstr>Contoh-2</vt:lpstr>
      <vt:lpstr>Contoh 2-lanj.</vt:lpstr>
      <vt:lpstr>Step 1</vt:lpstr>
      <vt:lpstr>Step 2</vt:lpstr>
      <vt:lpstr>Step 3</vt:lpstr>
      <vt:lpstr>Step 3</vt:lpstr>
      <vt:lpstr>Step 3</vt:lpstr>
      <vt:lpstr>Step 4</vt:lpstr>
      <vt:lpstr>Step 4</vt:lpstr>
      <vt:lpstr>Step 5</vt:lpstr>
      <vt:lpstr>Step 5</vt:lpstr>
      <vt:lpstr>Step 6</vt:lpstr>
      <vt:lpstr>Step 7</vt:lpstr>
      <vt:lpstr>LATIHAN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Astri</dc:creator>
  <cp:lastModifiedBy>Fairuz Azmi</cp:lastModifiedBy>
  <cp:revision>110</cp:revision>
  <dcterms:created xsi:type="dcterms:W3CDTF">2012-04-30T03:15:04Z</dcterms:created>
  <dcterms:modified xsi:type="dcterms:W3CDTF">2017-04-19T02:43:54Z</dcterms:modified>
</cp:coreProperties>
</file>